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0.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heme/themeOverride3.xml" ContentType="application/vnd.openxmlformats-officedocument.themeOverr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732" r:id="rId4"/>
    <p:sldMasterId id="2147483753" r:id="rId5"/>
    <p:sldMasterId id="2147483772" r:id="rId6"/>
    <p:sldMasterId id="2147483847" r:id="rId7"/>
    <p:sldMasterId id="2147484003" r:id="rId8"/>
    <p:sldMasterId id="2147483858" r:id="rId9"/>
    <p:sldMasterId id="2147483977" r:id="rId10"/>
    <p:sldMasterId id="2147483990" r:id="rId11"/>
  </p:sldMasterIdLst>
  <p:notesMasterIdLst>
    <p:notesMasterId r:id="rId633"/>
  </p:notesMasterIdLst>
  <p:sldIdLst>
    <p:sldId id="853" r:id="rId12"/>
    <p:sldId id="1013" r:id="rId13"/>
    <p:sldId id="562" r:id="rId14"/>
    <p:sldId id="919" r:id="rId15"/>
    <p:sldId id="565" r:id="rId16"/>
    <p:sldId id="566" r:id="rId17"/>
    <p:sldId id="920" r:id="rId18"/>
    <p:sldId id="1014" r:id="rId19"/>
    <p:sldId id="561" r:id="rId20"/>
    <p:sldId id="569" r:id="rId21"/>
    <p:sldId id="570" r:id="rId22"/>
    <p:sldId id="571" r:id="rId23"/>
    <p:sldId id="573" r:id="rId24"/>
    <p:sldId id="572" r:id="rId25"/>
    <p:sldId id="583" r:id="rId26"/>
    <p:sldId id="575" r:id="rId27"/>
    <p:sldId id="1015" r:id="rId28"/>
    <p:sldId id="576" r:id="rId29"/>
    <p:sldId id="577" r:id="rId30"/>
    <p:sldId id="578" r:id="rId31"/>
    <p:sldId id="921" r:id="rId32"/>
    <p:sldId id="579" r:id="rId33"/>
    <p:sldId id="581" r:id="rId34"/>
    <p:sldId id="582" r:id="rId35"/>
    <p:sldId id="1016" r:id="rId36"/>
    <p:sldId id="585" r:id="rId37"/>
    <p:sldId id="586" r:id="rId38"/>
    <p:sldId id="587" r:id="rId39"/>
    <p:sldId id="588" r:id="rId40"/>
    <p:sldId id="589" r:id="rId41"/>
    <p:sldId id="590" r:id="rId42"/>
    <p:sldId id="591" r:id="rId43"/>
    <p:sldId id="592" r:id="rId44"/>
    <p:sldId id="594" r:id="rId45"/>
    <p:sldId id="595" r:id="rId46"/>
    <p:sldId id="596" r:id="rId47"/>
    <p:sldId id="597" r:id="rId48"/>
    <p:sldId id="598" r:id="rId49"/>
    <p:sldId id="599" r:id="rId50"/>
    <p:sldId id="600" r:id="rId51"/>
    <p:sldId id="601" r:id="rId52"/>
    <p:sldId id="602" r:id="rId53"/>
    <p:sldId id="603" r:id="rId54"/>
    <p:sldId id="604" r:id="rId55"/>
    <p:sldId id="605" r:id="rId56"/>
    <p:sldId id="606" r:id="rId57"/>
    <p:sldId id="608" r:id="rId58"/>
    <p:sldId id="609" r:id="rId59"/>
    <p:sldId id="610" r:id="rId60"/>
    <p:sldId id="611" r:id="rId61"/>
    <p:sldId id="612" r:id="rId62"/>
    <p:sldId id="613" r:id="rId63"/>
    <p:sldId id="615" r:id="rId64"/>
    <p:sldId id="616" r:id="rId65"/>
    <p:sldId id="1017" r:id="rId66"/>
    <p:sldId id="342" r:id="rId67"/>
    <p:sldId id="291" r:id="rId68"/>
    <p:sldId id="304" r:id="rId69"/>
    <p:sldId id="303" r:id="rId70"/>
    <p:sldId id="305" r:id="rId71"/>
    <p:sldId id="308" r:id="rId72"/>
    <p:sldId id="310" r:id="rId73"/>
    <p:sldId id="922" r:id="rId74"/>
    <p:sldId id="309" r:id="rId75"/>
    <p:sldId id="311" r:id="rId76"/>
    <p:sldId id="312" r:id="rId77"/>
    <p:sldId id="313" r:id="rId78"/>
    <p:sldId id="314" r:id="rId79"/>
    <p:sldId id="923" r:id="rId80"/>
    <p:sldId id="786" r:id="rId81"/>
    <p:sldId id="836" r:id="rId82"/>
    <p:sldId id="924" r:id="rId83"/>
    <p:sldId id="925" r:id="rId84"/>
    <p:sldId id="838" r:id="rId85"/>
    <p:sldId id="839" r:id="rId86"/>
    <p:sldId id="788" r:id="rId87"/>
    <p:sldId id="789" r:id="rId88"/>
    <p:sldId id="790" r:id="rId89"/>
    <p:sldId id="791" r:id="rId90"/>
    <p:sldId id="792" r:id="rId91"/>
    <p:sldId id="793" r:id="rId92"/>
    <p:sldId id="794" r:id="rId93"/>
    <p:sldId id="827" r:id="rId94"/>
    <p:sldId id="795" r:id="rId95"/>
    <p:sldId id="796" r:id="rId96"/>
    <p:sldId id="828" r:id="rId97"/>
    <p:sldId id="829" r:id="rId98"/>
    <p:sldId id="798" r:id="rId99"/>
    <p:sldId id="926" r:id="rId100"/>
    <p:sldId id="831" r:id="rId101"/>
    <p:sldId id="830" r:id="rId102"/>
    <p:sldId id="799" r:id="rId103"/>
    <p:sldId id="800" r:id="rId104"/>
    <p:sldId id="801" r:id="rId105"/>
    <p:sldId id="323" r:id="rId106"/>
    <p:sldId id="927" r:id="rId107"/>
    <p:sldId id="324" r:id="rId108"/>
    <p:sldId id="326" r:id="rId109"/>
    <p:sldId id="833" r:id="rId110"/>
    <p:sldId id="832" r:id="rId111"/>
    <p:sldId id="327" r:id="rId112"/>
    <p:sldId id="315" r:id="rId113"/>
    <p:sldId id="319" r:id="rId114"/>
    <p:sldId id="834" r:id="rId115"/>
    <p:sldId id="316" r:id="rId116"/>
    <p:sldId id="318" r:id="rId117"/>
    <p:sldId id="317" r:id="rId118"/>
    <p:sldId id="835" r:id="rId119"/>
    <p:sldId id="320" r:id="rId120"/>
    <p:sldId id="328" r:id="rId121"/>
    <p:sldId id="928" r:id="rId122"/>
    <p:sldId id="329" r:id="rId123"/>
    <p:sldId id="505" r:id="rId124"/>
    <p:sldId id="1018" r:id="rId125"/>
    <p:sldId id="1019" r:id="rId126"/>
    <p:sldId id="332" r:id="rId127"/>
    <p:sldId id="333" r:id="rId128"/>
    <p:sldId id="929" r:id="rId129"/>
    <p:sldId id="930" r:id="rId130"/>
    <p:sldId id="334" r:id="rId131"/>
    <p:sldId id="931" r:id="rId132"/>
    <p:sldId id="618" r:id="rId133"/>
    <p:sldId id="619" r:id="rId134"/>
    <p:sldId id="620" r:id="rId135"/>
    <p:sldId id="621" r:id="rId136"/>
    <p:sldId id="622" r:id="rId137"/>
    <p:sldId id="932" r:id="rId138"/>
    <p:sldId id="623" r:id="rId139"/>
    <p:sldId id="1020" r:id="rId140"/>
    <p:sldId id="617" r:id="rId141"/>
    <p:sldId id="933" r:id="rId142"/>
    <p:sldId id="627" r:id="rId143"/>
    <p:sldId id="628" r:id="rId144"/>
    <p:sldId id="626" r:id="rId145"/>
    <p:sldId id="934" r:id="rId146"/>
    <p:sldId id="935" r:id="rId147"/>
    <p:sldId id="629" r:id="rId148"/>
    <p:sldId id="632" r:id="rId149"/>
    <p:sldId id="633" r:id="rId150"/>
    <p:sldId id="634" r:id="rId151"/>
    <p:sldId id="631" r:id="rId152"/>
    <p:sldId id="936" r:id="rId153"/>
    <p:sldId id="937" r:id="rId154"/>
    <p:sldId id="637" r:id="rId155"/>
    <p:sldId id="638" r:id="rId156"/>
    <p:sldId id="639" r:id="rId157"/>
    <p:sldId id="938" r:id="rId158"/>
    <p:sldId id="641" r:id="rId159"/>
    <p:sldId id="1021" r:id="rId160"/>
    <p:sldId id="635" r:id="rId161"/>
    <p:sldId id="939" r:id="rId162"/>
    <p:sldId id="644" r:id="rId163"/>
    <p:sldId id="645" r:id="rId164"/>
    <p:sldId id="646" r:id="rId165"/>
    <p:sldId id="648" r:id="rId166"/>
    <p:sldId id="649" r:id="rId167"/>
    <p:sldId id="940" r:id="rId168"/>
    <p:sldId id="941" r:id="rId169"/>
    <p:sldId id="651" r:id="rId170"/>
    <p:sldId id="652" r:id="rId171"/>
    <p:sldId id="653" r:id="rId172"/>
    <p:sldId id="654" r:id="rId173"/>
    <p:sldId id="655" r:id="rId174"/>
    <p:sldId id="657" r:id="rId175"/>
    <p:sldId id="650" r:id="rId176"/>
    <p:sldId id="975" r:id="rId177"/>
    <p:sldId id="659" r:id="rId178"/>
    <p:sldId id="658" r:id="rId179"/>
    <p:sldId id="976" r:id="rId180"/>
    <p:sldId id="661" r:id="rId181"/>
    <p:sldId id="662" r:id="rId182"/>
    <p:sldId id="663" r:id="rId183"/>
    <p:sldId id="977" r:id="rId184"/>
    <p:sldId id="664" r:id="rId185"/>
    <p:sldId id="666" r:id="rId186"/>
    <p:sldId id="665" r:id="rId187"/>
    <p:sldId id="667" r:id="rId188"/>
    <p:sldId id="668" r:id="rId189"/>
    <p:sldId id="669" r:id="rId190"/>
    <p:sldId id="670" r:id="rId191"/>
    <p:sldId id="660" r:id="rId192"/>
    <p:sldId id="978" r:id="rId193"/>
    <p:sldId id="672" r:id="rId194"/>
    <p:sldId id="680" r:id="rId195"/>
    <p:sldId id="671" r:id="rId196"/>
    <p:sldId id="676" r:id="rId197"/>
    <p:sldId id="675" r:id="rId198"/>
    <p:sldId id="677" r:id="rId199"/>
    <p:sldId id="678" r:id="rId200"/>
    <p:sldId id="681" r:id="rId201"/>
    <p:sldId id="679" r:id="rId202"/>
    <p:sldId id="682" r:id="rId203"/>
    <p:sldId id="683" r:id="rId204"/>
    <p:sldId id="979" r:id="rId205"/>
    <p:sldId id="684" r:id="rId206"/>
    <p:sldId id="685" r:id="rId207"/>
    <p:sldId id="686" r:id="rId208"/>
    <p:sldId id="687" r:id="rId209"/>
    <p:sldId id="688" r:id="rId210"/>
    <p:sldId id="689" r:id="rId211"/>
    <p:sldId id="690" r:id="rId212"/>
    <p:sldId id="691" r:id="rId213"/>
    <p:sldId id="692" r:id="rId214"/>
    <p:sldId id="693" r:id="rId215"/>
    <p:sldId id="706" r:id="rId216"/>
    <p:sldId id="694" r:id="rId217"/>
    <p:sldId id="695" r:id="rId218"/>
    <p:sldId id="696" r:id="rId219"/>
    <p:sldId id="697" r:id="rId220"/>
    <p:sldId id="698" r:id="rId221"/>
    <p:sldId id="699" r:id="rId222"/>
    <p:sldId id="701" r:id="rId223"/>
    <p:sldId id="702" r:id="rId224"/>
    <p:sldId id="703" r:id="rId225"/>
    <p:sldId id="704" r:id="rId226"/>
    <p:sldId id="705" r:id="rId227"/>
    <p:sldId id="707" r:id="rId228"/>
    <p:sldId id="708" r:id="rId229"/>
    <p:sldId id="709" r:id="rId230"/>
    <p:sldId id="711" r:id="rId231"/>
    <p:sldId id="712" r:id="rId232"/>
    <p:sldId id="713" r:id="rId233"/>
    <p:sldId id="714" r:id="rId234"/>
    <p:sldId id="715" r:id="rId235"/>
    <p:sldId id="980" r:id="rId236"/>
    <p:sldId id="716" r:id="rId237"/>
    <p:sldId id="717" r:id="rId238"/>
    <p:sldId id="718" r:id="rId239"/>
    <p:sldId id="719" r:id="rId240"/>
    <p:sldId id="720" r:id="rId241"/>
    <p:sldId id="721" r:id="rId242"/>
    <p:sldId id="723" r:id="rId243"/>
    <p:sldId id="736" r:id="rId244"/>
    <p:sldId id="981" r:id="rId245"/>
    <p:sldId id="737" r:id="rId246"/>
    <p:sldId id="738" r:id="rId247"/>
    <p:sldId id="739" r:id="rId248"/>
    <p:sldId id="740" r:id="rId249"/>
    <p:sldId id="735" r:id="rId250"/>
    <p:sldId id="724" r:id="rId251"/>
    <p:sldId id="982" r:id="rId252"/>
    <p:sldId id="725" r:id="rId253"/>
    <p:sldId id="744" r:id="rId254"/>
    <p:sldId id="726" r:id="rId255"/>
    <p:sldId id="746" r:id="rId256"/>
    <p:sldId id="747" r:id="rId257"/>
    <p:sldId id="748" r:id="rId258"/>
    <p:sldId id="749" r:id="rId259"/>
    <p:sldId id="750" r:id="rId260"/>
    <p:sldId id="745" r:id="rId261"/>
    <p:sldId id="727" r:id="rId262"/>
    <p:sldId id="728" r:id="rId263"/>
    <p:sldId id="983" r:id="rId264"/>
    <p:sldId id="729" r:id="rId265"/>
    <p:sldId id="984" r:id="rId266"/>
    <p:sldId id="730" r:id="rId267"/>
    <p:sldId id="1010" r:id="rId268"/>
    <p:sldId id="731" r:id="rId269"/>
    <p:sldId id="743" r:id="rId270"/>
    <p:sldId id="732" r:id="rId271"/>
    <p:sldId id="985" r:id="rId272"/>
    <p:sldId id="733" r:id="rId273"/>
    <p:sldId id="734" r:id="rId274"/>
    <p:sldId id="742" r:id="rId275"/>
    <p:sldId id="741" r:id="rId276"/>
    <p:sldId id="751" r:id="rId277"/>
    <p:sldId id="986" r:id="rId278"/>
    <p:sldId id="752" r:id="rId279"/>
    <p:sldId id="753" r:id="rId280"/>
    <p:sldId id="754" r:id="rId281"/>
    <p:sldId id="755" r:id="rId282"/>
    <p:sldId id="756" r:id="rId283"/>
    <p:sldId id="757" r:id="rId284"/>
    <p:sldId id="758" r:id="rId285"/>
    <p:sldId id="759" r:id="rId286"/>
    <p:sldId id="760" r:id="rId287"/>
    <p:sldId id="673" r:id="rId288"/>
    <p:sldId id="764" r:id="rId289"/>
    <p:sldId id="765" r:id="rId290"/>
    <p:sldId id="762" r:id="rId291"/>
    <p:sldId id="766" r:id="rId292"/>
    <p:sldId id="763" r:id="rId293"/>
    <p:sldId id="767" r:id="rId294"/>
    <p:sldId id="768" r:id="rId295"/>
    <p:sldId id="769" r:id="rId296"/>
    <p:sldId id="770" r:id="rId297"/>
    <p:sldId id="761" r:id="rId298"/>
    <p:sldId id="772" r:id="rId299"/>
    <p:sldId id="771" r:id="rId300"/>
    <p:sldId id="987" r:id="rId301"/>
    <p:sldId id="335" r:id="rId302"/>
    <p:sldId id="336" r:id="rId303"/>
    <p:sldId id="338" r:id="rId304"/>
    <p:sldId id="773" r:id="rId305"/>
    <p:sldId id="774" r:id="rId306"/>
    <p:sldId id="339" r:id="rId307"/>
    <p:sldId id="803" r:id="rId308"/>
    <p:sldId id="804" r:id="rId309"/>
    <p:sldId id="805" r:id="rId310"/>
    <p:sldId id="806" r:id="rId311"/>
    <p:sldId id="802" r:id="rId312"/>
    <p:sldId id="807" r:id="rId313"/>
    <p:sldId id="809" r:id="rId314"/>
    <p:sldId id="810" r:id="rId315"/>
    <p:sldId id="811" r:id="rId316"/>
    <p:sldId id="812" r:id="rId317"/>
    <p:sldId id="808" r:id="rId318"/>
    <p:sldId id="988" r:id="rId319"/>
    <p:sldId id="814" r:id="rId320"/>
    <p:sldId id="815" r:id="rId321"/>
    <p:sldId id="816" r:id="rId322"/>
    <p:sldId id="818" r:id="rId323"/>
    <p:sldId id="817" r:id="rId324"/>
    <p:sldId id="820" r:id="rId325"/>
    <p:sldId id="819" r:id="rId326"/>
    <p:sldId id="821" r:id="rId327"/>
    <p:sldId id="822" r:id="rId328"/>
    <p:sldId id="823" r:id="rId329"/>
    <p:sldId id="824" r:id="rId330"/>
    <p:sldId id="825" r:id="rId331"/>
    <p:sldId id="826" r:id="rId332"/>
    <p:sldId id="813" r:id="rId333"/>
    <p:sldId id="340" r:id="rId334"/>
    <p:sldId id="341" r:id="rId335"/>
    <p:sldId id="857" r:id="rId336"/>
    <p:sldId id="1022" r:id="rId337"/>
    <p:sldId id="356" r:id="rId338"/>
    <p:sldId id="357" r:id="rId339"/>
    <p:sldId id="989" r:id="rId340"/>
    <p:sldId id="358" r:id="rId341"/>
    <p:sldId id="359" r:id="rId342"/>
    <p:sldId id="360" r:id="rId343"/>
    <p:sldId id="361" r:id="rId344"/>
    <p:sldId id="362" r:id="rId345"/>
    <p:sldId id="990" r:id="rId346"/>
    <p:sldId id="366" r:id="rId347"/>
    <p:sldId id="365" r:id="rId348"/>
    <p:sldId id="367" r:id="rId349"/>
    <p:sldId id="368" r:id="rId350"/>
    <p:sldId id="369" r:id="rId351"/>
    <p:sldId id="370" r:id="rId352"/>
    <p:sldId id="371" r:id="rId353"/>
    <p:sldId id="372" r:id="rId354"/>
    <p:sldId id="373" r:id="rId355"/>
    <p:sldId id="374" r:id="rId356"/>
    <p:sldId id="375" r:id="rId357"/>
    <p:sldId id="376" r:id="rId358"/>
    <p:sldId id="377" r:id="rId359"/>
    <p:sldId id="378" r:id="rId360"/>
    <p:sldId id="379" r:id="rId361"/>
    <p:sldId id="380" r:id="rId362"/>
    <p:sldId id="991" r:id="rId363"/>
    <p:sldId id="383" r:id="rId364"/>
    <p:sldId id="381" r:id="rId365"/>
    <p:sldId id="384" r:id="rId366"/>
    <p:sldId id="385" r:id="rId367"/>
    <p:sldId id="504" r:id="rId368"/>
    <p:sldId id="386" r:id="rId369"/>
    <p:sldId id="389" r:id="rId370"/>
    <p:sldId id="1011" r:id="rId371"/>
    <p:sldId id="390" r:id="rId372"/>
    <p:sldId id="387" r:id="rId373"/>
    <p:sldId id="388" r:id="rId374"/>
    <p:sldId id="391" r:id="rId375"/>
    <p:sldId id="393" r:id="rId376"/>
    <p:sldId id="392" r:id="rId377"/>
    <p:sldId id="394" r:id="rId378"/>
    <p:sldId id="506" r:id="rId379"/>
    <p:sldId id="1023" r:id="rId380"/>
    <p:sldId id="1024" r:id="rId381"/>
    <p:sldId id="398" r:id="rId382"/>
    <p:sldId id="399" r:id="rId383"/>
    <p:sldId id="400" r:id="rId384"/>
    <p:sldId id="401" r:id="rId385"/>
    <p:sldId id="402" r:id="rId386"/>
    <p:sldId id="404" r:id="rId387"/>
    <p:sldId id="992" r:id="rId388"/>
    <p:sldId id="1012" r:id="rId389"/>
    <p:sldId id="405" r:id="rId390"/>
    <p:sldId id="993" r:id="rId391"/>
    <p:sldId id="406" r:id="rId392"/>
    <p:sldId id="409" r:id="rId393"/>
    <p:sldId id="994" r:id="rId394"/>
    <p:sldId id="410" r:id="rId395"/>
    <p:sldId id="407" r:id="rId396"/>
    <p:sldId id="408" r:id="rId397"/>
    <p:sldId id="507" r:id="rId398"/>
    <p:sldId id="1025" r:id="rId399"/>
    <p:sldId id="1026" r:id="rId400"/>
    <p:sldId id="416" r:id="rId401"/>
    <p:sldId id="418" r:id="rId402"/>
    <p:sldId id="995" r:id="rId403"/>
    <p:sldId id="419" r:id="rId404"/>
    <p:sldId id="420" r:id="rId405"/>
    <p:sldId id="996" r:id="rId406"/>
    <p:sldId id="421" r:id="rId407"/>
    <p:sldId id="422" r:id="rId408"/>
    <p:sldId id="423" r:id="rId409"/>
    <p:sldId id="424" r:id="rId410"/>
    <p:sldId id="425" r:id="rId411"/>
    <p:sldId id="426" r:id="rId412"/>
    <p:sldId id="427" r:id="rId413"/>
    <p:sldId id="428" r:id="rId414"/>
    <p:sldId id="429" r:id="rId415"/>
    <p:sldId id="430" r:id="rId416"/>
    <p:sldId id="431" r:id="rId417"/>
    <p:sldId id="432" r:id="rId418"/>
    <p:sldId id="433" r:id="rId419"/>
    <p:sldId id="434" r:id="rId420"/>
    <p:sldId id="436" r:id="rId421"/>
    <p:sldId id="997" r:id="rId422"/>
    <p:sldId id="437" r:id="rId423"/>
    <p:sldId id="998" r:id="rId424"/>
    <p:sldId id="477" r:id="rId425"/>
    <p:sldId id="999" r:id="rId426"/>
    <p:sldId id="478" r:id="rId427"/>
    <p:sldId id="479" r:id="rId428"/>
    <p:sldId id="1000" r:id="rId429"/>
    <p:sldId id="480" r:id="rId430"/>
    <p:sldId id="438" r:id="rId431"/>
    <p:sldId id="1001" r:id="rId432"/>
    <p:sldId id="441" r:id="rId433"/>
    <p:sldId id="439" r:id="rId434"/>
    <p:sldId id="442" r:id="rId435"/>
    <p:sldId id="1002" r:id="rId436"/>
    <p:sldId id="1003" r:id="rId437"/>
    <p:sldId id="443" r:id="rId438"/>
    <p:sldId id="444" r:id="rId439"/>
    <p:sldId id="445" r:id="rId440"/>
    <p:sldId id="446" r:id="rId441"/>
    <p:sldId id="1004" r:id="rId442"/>
    <p:sldId id="470" r:id="rId443"/>
    <p:sldId id="447" r:id="rId444"/>
    <p:sldId id="448" r:id="rId445"/>
    <p:sldId id="449" r:id="rId446"/>
    <p:sldId id="450" r:id="rId447"/>
    <p:sldId id="451" r:id="rId448"/>
    <p:sldId id="452" r:id="rId449"/>
    <p:sldId id="851" r:id="rId450"/>
    <p:sldId id="453" r:id="rId451"/>
    <p:sldId id="454" r:id="rId452"/>
    <p:sldId id="1005" r:id="rId453"/>
    <p:sldId id="455" r:id="rId454"/>
    <p:sldId id="1006" r:id="rId455"/>
    <p:sldId id="840" r:id="rId456"/>
    <p:sldId id="841" r:id="rId457"/>
    <p:sldId id="848" r:id="rId458"/>
    <p:sldId id="842" r:id="rId459"/>
    <p:sldId id="849" r:id="rId460"/>
    <p:sldId id="850" r:id="rId461"/>
    <p:sldId id="843" r:id="rId462"/>
    <p:sldId id="844" r:id="rId463"/>
    <p:sldId id="845" r:id="rId464"/>
    <p:sldId id="846" r:id="rId465"/>
    <p:sldId id="847" r:id="rId466"/>
    <p:sldId id="456" r:id="rId467"/>
    <p:sldId id="457" r:id="rId468"/>
    <p:sldId id="458" r:id="rId469"/>
    <p:sldId id="459" r:id="rId470"/>
    <p:sldId id="460" r:id="rId471"/>
    <p:sldId id="461" r:id="rId472"/>
    <p:sldId id="462" r:id="rId473"/>
    <p:sldId id="463" r:id="rId474"/>
    <p:sldId id="464" r:id="rId475"/>
    <p:sldId id="465" r:id="rId476"/>
    <p:sldId id="466" r:id="rId477"/>
    <p:sldId id="467" r:id="rId478"/>
    <p:sldId id="468" r:id="rId479"/>
    <p:sldId id="469" r:id="rId480"/>
    <p:sldId id="471" r:id="rId481"/>
    <p:sldId id="472" r:id="rId482"/>
    <p:sldId id="474" r:id="rId483"/>
    <p:sldId id="509" r:id="rId484"/>
    <p:sldId id="1027" r:id="rId485"/>
    <p:sldId id="1028" r:id="rId486"/>
    <p:sldId id="483" r:id="rId487"/>
    <p:sldId id="485" r:id="rId488"/>
    <p:sldId id="486" r:id="rId489"/>
    <p:sldId id="487" r:id="rId490"/>
    <p:sldId id="488" r:id="rId491"/>
    <p:sldId id="489" r:id="rId492"/>
    <p:sldId id="490" r:id="rId493"/>
    <p:sldId id="491" r:id="rId494"/>
    <p:sldId id="492" r:id="rId495"/>
    <p:sldId id="493" r:id="rId496"/>
    <p:sldId id="494" r:id="rId497"/>
    <p:sldId id="495" r:id="rId498"/>
    <p:sldId id="496" r:id="rId499"/>
    <p:sldId id="498" r:id="rId500"/>
    <p:sldId id="499" r:id="rId501"/>
    <p:sldId id="500" r:id="rId502"/>
    <p:sldId id="501" r:id="rId503"/>
    <p:sldId id="503" r:id="rId504"/>
    <p:sldId id="1029" r:id="rId505"/>
    <p:sldId id="1030" r:id="rId506"/>
    <p:sldId id="512" r:id="rId507"/>
    <p:sldId id="780" r:id="rId508"/>
    <p:sldId id="775" r:id="rId509"/>
    <p:sldId id="513" r:id="rId510"/>
    <p:sldId id="515" r:id="rId511"/>
    <p:sldId id="1007" r:id="rId512"/>
    <p:sldId id="516" r:id="rId513"/>
    <p:sldId id="517" r:id="rId514"/>
    <p:sldId id="519" r:id="rId515"/>
    <p:sldId id="520" r:id="rId516"/>
    <p:sldId id="524" r:id="rId517"/>
    <p:sldId id="522" r:id="rId518"/>
    <p:sldId id="525" r:id="rId519"/>
    <p:sldId id="776" r:id="rId520"/>
    <p:sldId id="777" r:id="rId521"/>
    <p:sldId id="779" r:id="rId522"/>
    <p:sldId id="778" r:id="rId523"/>
    <p:sldId id="781" r:id="rId524"/>
    <p:sldId id="782" r:id="rId525"/>
    <p:sldId id="783" r:id="rId526"/>
    <p:sldId id="1008" r:id="rId527"/>
    <p:sldId id="784" r:id="rId528"/>
    <p:sldId id="785" r:id="rId529"/>
    <p:sldId id="527" r:id="rId530"/>
    <p:sldId id="1031" r:id="rId531"/>
    <p:sldId id="1032" r:id="rId532"/>
    <p:sldId id="542" r:id="rId533"/>
    <p:sldId id="543" r:id="rId534"/>
    <p:sldId id="544" r:id="rId535"/>
    <p:sldId id="545" r:id="rId536"/>
    <p:sldId id="546" r:id="rId537"/>
    <p:sldId id="547" r:id="rId538"/>
    <p:sldId id="548" r:id="rId539"/>
    <p:sldId id="549" r:id="rId540"/>
    <p:sldId id="551" r:id="rId541"/>
    <p:sldId id="550" r:id="rId542"/>
    <p:sldId id="1033" r:id="rId543"/>
    <p:sldId id="863" r:id="rId544"/>
    <p:sldId id="867" r:id="rId545"/>
    <p:sldId id="868" r:id="rId546"/>
    <p:sldId id="869" r:id="rId547"/>
    <p:sldId id="942" r:id="rId548"/>
    <p:sldId id="870" r:id="rId549"/>
    <p:sldId id="943" r:id="rId550"/>
    <p:sldId id="944" r:id="rId551"/>
    <p:sldId id="945" r:id="rId552"/>
    <p:sldId id="946" r:id="rId553"/>
    <p:sldId id="947" r:id="rId554"/>
    <p:sldId id="948" r:id="rId555"/>
    <p:sldId id="949" r:id="rId556"/>
    <p:sldId id="950" r:id="rId557"/>
    <p:sldId id="951" r:id="rId558"/>
    <p:sldId id="952" r:id="rId559"/>
    <p:sldId id="953" r:id="rId560"/>
    <p:sldId id="954" r:id="rId561"/>
    <p:sldId id="955" r:id="rId562"/>
    <p:sldId id="956" r:id="rId563"/>
    <p:sldId id="871" r:id="rId564"/>
    <p:sldId id="873" r:id="rId565"/>
    <p:sldId id="872" r:id="rId566"/>
    <p:sldId id="875" r:id="rId567"/>
    <p:sldId id="876" r:id="rId568"/>
    <p:sldId id="877" r:id="rId569"/>
    <p:sldId id="878" r:id="rId570"/>
    <p:sldId id="879" r:id="rId571"/>
    <p:sldId id="880" r:id="rId572"/>
    <p:sldId id="881" r:id="rId573"/>
    <p:sldId id="882" r:id="rId574"/>
    <p:sldId id="883" r:id="rId575"/>
    <p:sldId id="884" r:id="rId576"/>
    <p:sldId id="885" r:id="rId577"/>
    <p:sldId id="886" r:id="rId578"/>
    <p:sldId id="888" r:id="rId579"/>
    <p:sldId id="887" r:id="rId580"/>
    <p:sldId id="889" r:id="rId581"/>
    <p:sldId id="890" r:id="rId582"/>
    <p:sldId id="891" r:id="rId583"/>
    <p:sldId id="892" r:id="rId584"/>
    <p:sldId id="893" r:id="rId585"/>
    <p:sldId id="894" r:id="rId586"/>
    <p:sldId id="895" r:id="rId587"/>
    <p:sldId id="896" r:id="rId588"/>
    <p:sldId id="897" r:id="rId589"/>
    <p:sldId id="898" r:id="rId590"/>
    <p:sldId id="899" r:id="rId591"/>
    <p:sldId id="957" r:id="rId592"/>
    <p:sldId id="958" r:id="rId593"/>
    <p:sldId id="959" r:id="rId594"/>
    <p:sldId id="960" r:id="rId595"/>
    <p:sldId id="961" r:id="rId596"/>
    <p:sldId id="962" r:id="rId597"/>
    <p:sldId id="963" r:id="rId598"/>
    <p:sldId id="964" r:id="rId599"/>
    <p:sldId id="965" r:id="rId600"/>
    <p:sldId id="966" r:id="rId601"/>
    <p:sldId id="967" r:id="rId602"/>
    <p:sldId id="968" r:id="rId603"/>
    <p:sldId id="969" r:id="rId604"/>
    <p:sldId id="970" r:id="rId605"/>
    <p:sldId id="971" r:id="rId606"/>
    <p:sldId id="972" r:id="rId607"/>
    <p:sldId id="900" r:id="rId608"/>
    <p:sldId id="1009" r:id="rId609"/>
    <p:sldId id="974" r:id="rId610"/>
    <p:sldId id="973" r:id="rId611"/>
    <p:sldId id="903" r:id="rId612"/>
    <p:sldId id="902" r:id="rId613"/>
    <p:sldId id="901" r:id="rId614"/>
    <p:sldId id="904" r:id="rId615"/>
    <p:sldId id="905" r:id="rId616"/>
    <p:sldId id="906" r:id="rId617"/>
    <p:sldId id="907" r:id="rId618"/>
    <p:sldId id="908" r:id="rId619"/>
    <p:sldId id="909" r:id="rId620"/>
    <p:sldId id="910" r:id="rId621"/>
    <p:sldId id="911" r:id="rId622"/>
    <p:sldId id="912" r:id="rId623"/>
    <p:sldId id="913" r:id="rId624"/>
    <p:sldId id="914" r:id="rId625"/>
    <p:sldId id="915" r:id="rId626"/>
    <p:sldId id="916" r:id="rId627"/>
    <p:sldId id="917" r:id="rId628"/>
    <p:sldId id="1034" r:id="rId629"/>
    <p:sldId id="1035" r:id="rId630"/>
    <p:sldId id="555" r:id="rId631"/>
    <p:sldId id="862" r:id="rId63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8B0D88"/>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94305" autoAdjust="0"/>
  </p:normalViewPr>
  <p:slideViewPr>
    <p:cSldViewPr snapToGrid="0">
      <p:cViewPr varScale="1">
        <p:scale>
          <a:sx n="65" d="100"/>
          <a:sy n="65" d="100"/>
        </p:scale>
        <p:origin x="849" y="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99" Type="http://schemas.openxmlformats.org/officeDocument/2006/relationships/slide" Target="slides/slide288.xml"/><Relationship Id="rId21" Type="http://schemas.openxmlformats.org/officeDocument/2006/relationships/slide" Target="slides/slide10.xml"/><Relationship Id="rId63" Type="http://schemas.openxmlformats.org/officeDocument/2006/relationships/slide" Target="slides/slide52.xml"/><Relationship Id="rId159" Type="http://schemas.openxmlformats.org/officeDocument/2006/relationships/slide" Target="slides/slide148.xml"/><Relationship Id="rId324" Type="http://schemas.openxmlformats.org/officeDocument/2006/relationships/slide" Target="slides/slide313.xml"/><Relationship Id="rId366" Type="http://schemas.openxmlformats.org/officeDocument/2006/relationships/slide" Target="slides/slide355.xml"/><Relationship Id="rId531" Type="http://schemas.openxmlformats.org/officeDocument/2006/relationships/slide" Target="slides/slide520.xml"/><Relationship Id="rId573" Type="http://schemas.openxmlformats.org/officeDocument/2006/relationships/slide" Target="slides/slide562.xml"/><Relationship Id="rId629" Type="http://schemas.openxmlformats.org/officeDocument/2006/relationships/slide" Target="slides/slide618.xml"/><Relationship Id="rId170" Type="http://schemas.openxmlformats.org/officeDocument/2006/relationships/slide" Target="slides/slide159.xml"/><Relationship Id="rId226" Type="http://schemas.openxmlformats.org/officeDocument/2006/relationships/slide" Target="slides/slide215.xml"/><Relationship Id="rId433" Type="http://schemas.openxmlformats.org/officeDocument/2006/relationships/slide" Target="slides/slide422.xml"/><Relationship Id="rId268" Type="http://schemas.openxmlformats.org/officeDocument/2006/relationships/slide" Target="slides/slide257.xml"/><Relationship Id="rId475" Type="http://schemas.openxmlformats.org/officeDocument/2006/relationships/slide" Target="slides/slide464.xml"/><Relationship Id="rId32" Type="http://schemas.openxmlformats.org/officeDocument/2006/relationships/slide" Target="slides/slide21.xml"/><Relationship Id="rId74" Type="http://schemas.openxmlformats.org/officeDocument/2006/relationships/slide" Target="slides/slide63.xml"/><Relationship Id="rId128" Type="http://schemas.openxmlformats.org/officeDocument/2006/relationships/slide" Target="slides/slide117.xml"/><Relationship Id="rId335" Type="http://schemas.openxmlformats.org/officeDocument/2006/relationships/slide" Target="slides/slide324.xml"/><Relationship Id="rId377" Type="http://schemas.openxmlformats.org/officeDocument/2006/relationships/slide" Target="slides/slide366.xml"/><Relationship Id="rId500" Type="http://schemas.openxmlformats.org/officeDocument/2006/relationships/slide" Target="slides/slide489.xml"/><Relationship Id="rId542" Type="http://schemas.openxmlformats.org/officeDocument/2006/relationships/slide" Target="slides/slide531.xml"/><Relationship Id="rId584" Type="http://schemas.openxmlformats.org/officeDocument/2006/relationships/slide" Target="slides/slide573.xml"/><Relationship Id="rId5" Type="http://schemas.openxmlformats.org/officeDocument/2006/relationships/slideMaster" Target="slideMasters/slideMaster5.xml"/><Relationship Id="rId181" Type="http://schemas.openxmlformats.org/officeDocument/2006/relationships/slide" Target="slides/slide170.xml"/><Relationship Id="rId237" Type="http://schemas.openxmlformats.org/officeDocument/2006/relationships/slide" Target="slides/slide226.xml"/><Relationship Id="rId402" Type="http://schemas.openxmlformats.org/officeDocument/2006/relationships/slide" Target="slides/slide391.xml"/><Relationship Id="rId279" Type="http://schemas.openxmlformats.org/officeDocument/2006/relationships/slide" Target="slides/slide268.xml"/><Relationship Id="rId444" Type="http://schemas.openxmlformats.org/officeDocument/2006/relationships/slide" Target="slides/slide433.xml"/><Relationship Id="rId486" Type="http://schemas.openxmlformats.org/officeDocument/2006/relationships/slide" Target="slides/slide475.xml"/><Relationship Id="rId43" Type="http://schemas.openxmlformats.org/officeDocument/2006/relationships/slide" Target="slides/slide32.xml"/><Relationship Id="rId139" Type="http://schemas.openxmlformats.org/officeDocument/2006/relationships/slide" Target="slides/slide128.xml"/><Relationship Id="rId290" Type="http://schemas.openxmlformats.org/officeDocument/2006/relationships/slide" Target="slides/slide279.xml"/><Relationship Id="rId304" Type="http://schemas.openxmlformats.org/officeDocument/2006/relationships/slide" Target="slides/slide293.xml"/><Relationship Id="rId346" Type="http://schemas.openxmlformats.org/officeDocument/2006/relationships/slide" Target="slides/slide335.xml"/><Relationship Id="rId388" Type="http://schemas.openxmlformats.org/officeDocument/2006/relationships/slide" Target="slides/slide377.xml"/><Relationship Id="rId511" Type="http://schemas.openxmlformats.org/officeDocument/2006/relationships/slide" Target="slides/slide500.xml"/><Relationship Id="rId553" Type="http://schemas.openxmlformats.org/officeDocument/2006/relationships/slide" Target="slides/slide542.xml"/><Relationship Id="rId609" Type="http://schemas.openxmlformats.org/officeDocument/2006/relationships/slide" Target="slides/slide598.xml"/><Relationship Id="rId85" Type="http://schemas.openxmlformats.org/officeDocument/2006/relationships/slide" Target="slides/slide74.xml"/><Relationship Id="rId150" Type="http://schemas.openxmlformats.org/officeDocument/2006/relationships/slide" Target="slides/slide139.xml"/><Relationship Id="rId192" Type="http://schemas.openxmlformats.org/officeDocument/2006/relationships/slide" Target="slides/slide181.xml"/><Relationship Id="rId206" Type="http://schemas.openxmlformats.org/officeDocument/2006/relationships/slide" Target="slides/slide195.xml"/><Relationship Id="rId413" Type="http://schemas.openxmlformats.org/officeDocument/2006/relationships/slide" Target="slides/slide402.xml"/><Relationship Id="rId595" Type="http://schemas.openxmlformats.org/officeDocument/2006/relationships/slide" Target="slides/slide584.xml"/><Relationship Id="rId248" Type="http://schemas.openxmlformats.org/officeDocument/2006/relationships/slide" Target="slides/slide237.xml"/><Relationship Id="rId455" Type="http://schemas.openxmlformats.org/officeDocument/2006/relationships/slide" Target="slides/slide444.xml"/><Relationship Id="rId497" Type="http://schemas.openxmlformats.org/officeDocument/2006/relationships/slide" Target="slides/slide486.xml"/><Relationship Id="rId620" Type="http://schemas.openxmlformats.org/officeDocument/2006/relationships/slide" Target="slides/slide609.xml"/><Relationship Id="rId12" Type="http://schemas.openxmlformats.org/officeDocument/2006/relationships/slide" Target="slides/slide1.xml"/><Relationship Id="rId108" Type="http://schemas.openxmlformats.org/officeDocument/2006/relationships/slide" Target="slides/slide97.xml"/><Relationship Id="rId315" Type="http://schemas.openxmlformats.org/officeDocument/2006/relationships/slide" Target="slides/slide304.xml"/><Relationship Id="rId357" Type="http://schemas.openxmlformats.org/officeDocument/2006/relationships/slide" Target="slides/slide346.xml"/><Relationship Id="rId522" Type="http://schemas.openxmlformats.org/officeDocument/2006/relationships/slide" Target="slides/slide511.xml"/><Relationship Id="rId54" Type="http://schemas.openxmlformats.org/officeDocument/2006/relationships/slide" Target="slides/slide43.xml"/><Relationship Id="rId96" Type="http://schemas.openxmlformats.org/officeDocument/2006/relationships/slide" Target="slides/slide85.xml"/><Relationship Id="rId161" Type="http://schemas.openxmlformats.org/officeDocument/2006/relationships/slide" Target="slides/slide150.xml"/><Relationship Id="rId217" Type="http://schemas.openxmlformats.org/officeDocument/2006/relationships/slide" Target="slides/slide206.xml"/><Relationship Id="rId399" Type="http://schemas.openxmlformats.org/officeDocument/2006/relationships/slide" Target="slides/slide388.xml"/><Relationship Id="rId564" Type="http://schemas.openxmlformats.org/officeDocument/2006/relationships/slide" Target="slides/slide553.xml"/><Relationship Id="rId259" Type="http://schemas.openxmlformats.org/officeDocument/2006/relationships/slide" Target="slides/slide248.xml"/><Relationship Id="rId424" Type="http://schemas.openxmlformats.org/officeDocument/2006/relationships/slide" Target="slides/slide413.xml"/><Relationship Id="rId466" Type="http://schemas.openxmlformats.org/officeDocument/2006/relationships/slide" Target="slides/slide455.xml"/><Relationship Id="rId631" Type="http://schemas.openxmlformats.org/officeDocument/2006/relationships/slide" Target="slides/slide620.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326" Type="http://schemas.openxmlformats.org/officeDocument/2006/relationships/slide" Target="slides/slide315.xml"/><Relationship Id="rId533" Type="http://schemas.openxmlformats.org/officeDocument/2006/relationships/slide" Target="slides/slide522.xml"/><Relationship Id="rId65" Type="http://schemas.openxmlformats.org/officeDocument/2006/relationships/slide" Target="slides/slide54.xml"/><Relationship Id="rId130" Type="http://schemas.openxmlformats.org/officeDocument/2006/relationships/slide" Target="slides/slide119.xml"/><Relationship Id="rId368" Type="http://schemas.openxmlformats.org/officeDocument/2006/relationships/slide" Target="slides/slide357.xml"/><Relationship Id="rId575" Type="http://schemas.openxmlformats.org/officeDocument/2006/relationships/slide" Target="slides/slide564.xml"/><Relationship Id="rId172" Type="http://schemas.openxmlformats.org/officeDocument/2006/relationships/slide" Target="slides/slide161.xml"/><Relationship Id="rId228" Type="http://schemas.openxmlformats.org/officeDocument/2006/relationships/slide" Target="slides/slide217.xml"/><Relationship Id="rId435" Type="http://schemas.openxmlformats.org/officeDocument/2006/relationships/slide" Target="slides/slide424.xml"/><Relationship Id="rId477" Type="http://schemas.openxmlformats.org/officeDocument/2006/relationships/slide" Target="slides/slide466.xml"/><Relationship Id="rId600" Type="http://schemas.openxmlformats.org/officeDocument/2006/relationships/slide" Target="slides/slide589.xml"/><Relationship Id="rId281" Type="http://schemas.openxmlformats.org/officeDocument/2006/relationships/slide" Target="slides/slide270.xml"/><Relationship Id="rId337" Type="http://schemas.openxmlformats.org/officeDocument/2006/relationships/slide" Target="slides/slide326.xml"/><Relationship Id="rId502" Type="http://schemas.openxmlformats.org/officeDocument/2006/relationships/slide" Target="slides/slide491.xml"/><Relationship Id="rId34" Type="http://schemas.openxmlformats.org/officeDocument/2006/relationships/slide" Target="slides/slide23.xml"/><Relationship Id="rId76" Type="http://schemas.openxmlformats.org/officeDocument/2006/relationships/slide" Target="slides/slide65.xml"/><Relationship Id="rId141" Type="http://schemas.openxmlformats.org/officeDocument/2006/relationships/slide" Target="slides/slide130.xml"/><Relationship Id="rId379" Type="http://schemas.openxmlformats.org/officeDocument/2006/relationships/slide" Target="slides/slide368.xml"/><Relationship Id="rId544" Type="http://schemas.openxmlformats.org/officeDocument/2006/relationships/slide" Target="slides/slide533.xml"/><Relationship Id="rId586" Type="http://schemas.openxmlformats.org/officeDocument/2006/relationships/slide" Target="slides/slide575.xml"/><Relationship Id="rId7" Type="http://schemas.openxmlformats.org/officeDocument/2006/relationships/slideMaster" Target="slideMasters/slideMaster7.xml"/><Relationship Id="rId183" Type="http://schemas.openxmlformats.org/officeDocument/2006/relationships/slide" Target="slides/slide172.xml"/><Relationship Id="rId239" Type="http://schemas.openxmlformats.org/officeDocument/2006/relationships/slide" Target="slides/slide228.xml"/><Relationship Id="rId390" Type="http://schemas.openxmlformats.org/officeDocument/2006/relationships/slide" Target="slides/slide379.xml"/><Relationship Id="rId404" Type="http://schemas.openxmlformats.org/officeDocument/2006/relationships/slide" Target="slides/slide393.xml"/><Relationship Id="rId446" Type="http://schemas.openxmlformats.org/officeDocument/2006/relationships/slide" Target="slides/slide435.xml"/><Relationship Id="rId611" Type="http://schemas.openxmlformats.org/officeDocument/2006/relationships/slide" Target="slides/slide600.xml"/><Relationship Id="rId250" Type="http://schemas.openxmlformats.org/officeDocument/2006/relationships/slide" Target="slides/slide239.xml"/><Relationship Id="rId292" Type="http://schemas.openxmlformats.org/officeDocument/2006/relationships/slide" Target="slides/slide281.xml"/><Relationship Id="rId306" Type="http://schemas.openxmlformats.org/officeDocument/2006/relationships/slide" Target="slides/slide295.xml"/><Relationship Id="rId488" Type="http://schemas.openxmlformats.org/officeDocument/2006/relationships/slide" Target="slides/slide477.xml"/><Relationship Id="rId45" Type="http://schemas.openxmlformats.org/officeDocument/2006/relationships/slide" Target="slides/slide34.xml"/><Relationship Id="rId87" Type="http://schemas.openxmlformats.org/officeDocument/2006/relationships/slide" Target="slides/slide76.xml"/><Relationship Id="rId110" Type="http://schemas.openxmlformats.org/officeDocument/2006/relationships/slide" Target="slides/slide99.xml"/><Relationship Id="rId348" Type="http://schemas.openxmlformats.org/officeDocument/2006/relationships/slide" Target="slides/slide337.xml"/><Relationship Id="rId513" Type="http://schemas.openxmlformats.org/officeDocument/2006/relationships/slide" Target="slides/slide502.xml"/><Relationship Id="rId555" Type="http://schemas.openxmlformats.org/officeDocument/2006/relationships/slide" Target="slides/slide544.xml"/><Relationship Id="rId597" Type="http://schemas.openxmlformats.org/officeDocument/2006/relationships/slide" Target="slides/slide586.xml"/><Relationship Id="rId152" Type="http://schemas.openxmlformats.org/officeDocument/2006/relationships/slide" Target="slides/slide141.xml"/><Relationship Id="rId194" Type="http://schemas.openxmlformats.org/officeDocument/2006/relationships/slide" Target="slides/slide183.xml"/><Relationship Id="rId208" Type="http://schemas.openxmlformats.org/officeDocument/2006/relationships/slide" Target="slides/slide197.xml"/><Relationship Id="rId415" Type="http://schemas.openxmlformats.org/officeDocument/2006/relationships/slide" Target="slides/slide404.xml"/><Relationship Id="rId457" Type="http://schemas.openxmlformats.org/officeDocument/2006/relationships/slide" Target="slides/slide446.xml"/><Relationship Id="rId622" Type="http://schemas.openxmlformats.org/officeDocument/2006/relationships/slide" Target="slides/slide611.xml"/><Relationship Id="rId261" Type="http://schemas.openxmlformats.org/officeDocument/2006/relationships/slide" Target="slides/slide250.xml"/><Relationship Id="rId499" Type="http://schemas.openxmlformats.org/officeDocument/2006/relationships/slide" Target="slides/slide488.xml"/><Relationship Id="rId14" Type="http://schemas.openxmlformats.org/officeDocument/2006/relationships/slide" Target="slides/slide3.xml"/><Relationship Id="rId56" Type="http://schemas.openxmlformats.org/officeDocument/2006/relationships/slide" Target="slides/slide45.xml"/><Relationship Id="rId317" Type="http://schemas.openxmlformats.org/officeDocument/2006/relationships/slide" Target="slides/slide306.xml"/><Relationship Id="rId359" Type="http://schemas.openxmlformats.org/officeDocument/2006/relationships/slide" Target="slides/slide348.xml"/><Relationship Id="rId524" Type="http://schemas.openxmlformats.org/officeDocument/2006/relationships/slide" Target="slides/slide513.xml"/><Relationship Id="rId566" Type="http://schemas.openxmlformats.org/officeDocument/2006/relationships/slide" Target="slides/slide555.xml"/><Relationship Id="rId98" Type="http://schemas.openxmlformats.org/officeDocument/2006/relationships/slide" Target="slides/slide87.xml"/><Relationship Id="rId121" Type="http://schemas.openxmlformats.org/officeDocument/2006/relationships/slide" Target="slides/slide110.xml"/><Relationship Id="rId163" Type="http://schemas.openxmlformats.org/officeDocument/2006/relationships/slide" Target="slides/slide152.xml"/><Relationship Id="rId219" Type="http://schemas.openxmlformats.org/officeDocument/2006/relationships/slide" Target="slides/slide208.xml"/><Relationship Id="rId370" Type="http://schemas.openxmlformats.org/officeDocument/2006/relationships/slide" Target="slides/slide359.xml"/><Relationship Id="rId426" Type="http://schemas.openxmlformats.org/officeDocument/2006/relationships/slide" Target="slides/slide415.xml"/><Relationship Id="rId633" Type="http://schemas.openxmlformats.org/officeDocument/2006/relationships/notesMaster" Target="notesMasters/notesMaster1.xml"/><Relationship Id="rId230" Type="http://schemas.openxmlformats.org/officeDocument/2006/relationships/slide" Target="slides/slide219.xml"/><Relationship Id="rId468" Type="http://schemas.openxmlformats.org/officeDocument/2006/relationships/slide" Target="slides/slide457.xml"/><Relationship Id="rId25" Type="http://schemas.openxmlformats.org/officeDocument/2006/relationships/slide" Target="slides/slide14.xml"/><Relationship Id="rId67" Type="http://schemas.openxmlformats.org/officeDocument/2006/relationships/slide" Target="slides/slide56.xml"/><Relationship Id="rId272" Type="http://schemas.openxmlformats.org/officeDocument/2006/relationships/slide" Target="slides/slide261.xml"/><Relationship Id="rId328" Type="http://schemas.openxmlformats.org/officeDocument/2006/relationships/slide" Target="slides/slide317.xml"/><Relationship Id="rId535" Type="http://schemas.openxmlformats.org/officeDocument/2006/relationships/slide" Target="slides/slide524.xml"/><Relationship Id="rId577" Type="http://schemas.openxmlformats.org/officeDocument/2006/relationships/slide" Target="slides/slide566.xml"/><Relationship Id="rId132" Type="http://schemas.openxmlformats.org/officeDocument/2006/relationships/slide" Target="slides/slide121.xml"/><Relationship Id="rId174" Type="http://schemas.openxmlformats.org/officeDocument/2006/relationships/slide" Target="slides/slide163.xml"/><Relationship Id="rId381" Type="http://schemas.openxmlformats.org/officeDocument/2006/relationships/slide" Target="slides/slide370.xml"/><Relationship Id="rId602" Type="http://schemas.openxmlformats.org/officeDocument/2006/relationships/slide" Target="slides/slide591.xml"/><Relationship Id="rId241" Type="http://schemas.openxmlformats.org/officeDocument/2006/relationships/slide" Target="slides/slide230.xml"/><Relationship Id="rId437" Type="http://schemas.openxmlformats.org/officeDocument/2006/relationships/slide" Target="slides/slide426.xml"/><Relationship Id="rId479" Type="http://schemas.openxmlformats.org/officeDocument/2006/relationships/slide" Target="slides/slide468.xml"/><Relationship Id="rId36" Type="http://schemas.openxmlformats.org/officeDocument/2006/relationships/slide" Target="slides/slide25.xml"/><Relationship Id="rId283" Type="http://schemas.openxmlformats.org/officeDocument/2006/relationships/slide" Target="slides/slide272.xml"/><Relationship Id="rId339" Type="http://schemas.openxmlformats.org/officeDocument/2006/relationships/slide" Target="slides/slide328.xml"/><Relationship Id="rId490" Type="http://schemas.openxmlformats.org/officeDocument/2006/relationships/slide" Target="slides/slide479.xml"/><Relationship Id="rId504" Type="http://schemas.openxmlformats.org/officeDocument/2006/relationships/slide" Target="slides/slide493.xml"/><Relationship Id="rId546" Type="http://schemas.openxmlformats.org/officeDocument/2006/relationships/slide" Target="slides/slide535.xml"/><Relationship Id="rId78" Type="http://schemas.openxmlformats.org/officeDocument/2006/relationships/slide" Target="slides/slide67.xml"/><Relationship Id="rId101" Type="http://schemas.openxmlformats.org/officeDocument/2006/relationships/slide" Target="slides/slide90.xml"/><Relationship Id="rId143" Type="http://schemas.openxmlformats.org/officeDocument/2006/relationships/slide" Target="slides/slide132.xml"/><Relationship Id="rId185" Type="http://schemas.openxmlformats.org/officeDocument/2006/relationships/slide" Target="slides/slide174.xml"/><Relationship Id="rId350" Type="http://schemas.openxmlformats.org/officeDocument/2006/relationships/slide" Target="slides/slide339.xml"/><Relationship Id="rId406" Type="http://schemas.openxmlformats.org/officeDocument/2006/relationships/slide" Target="slides/slide395.xml"/><Relationship Id="rId588" Type="http://schemas.openxmlformats.org/officeDocument/2006/relationships/slide" Target="slides/slide577.xml"/><Relationship Id="rId9" Type="http://schemas.openxmlformats.org/officeDocument/2006/relationships/slideMaster" Target="slideMasters/slideMaster9.xml"/><Relationship Id="rId210" Type="http://schemas.openxmlformats.org/officeDocument/2006/relationships/slide" Target="slides/slide199.xml"/><Relationship Id="rId392" Type="http://schemas.openxmlformats.org/officeDocument/2006/relationships/slide" Target="slides/slide381.xml"/><Relationship Id="rId448" Type="http://schemas.openxmlformats.org/officeDocument/2006/relationships/slide" Target="slides/slide437.xml"/><Relationship Id="rId613" Type="http://schemas.openxmlformats.org/officeDocument/2006/relationships/slide" Target="slides/slide602.xml"/><Relationship Id="rId252" Type="http://schemas.openxmlformats.org/officeDocument/2006/relationships/slide" Target="slides/slide241.xml"/><Relationship Id="rId294" Type="http://schemas.openxmlformats.org/officeDocument/2006/relationships/slide" Target="slides/slide283.xml"/><Relationship Id="rId308" Type="http://schemas.openxmlformats.org/officeDocument/2006/relationships/slide" Target="slides/slide297.xml"/><Relationship Id="rId515" Type="http://schemas.openxmlformats.org/officeDocument/2006/relationships/slide" Target="slides/slide504.xml"/><Relationship Id="rId47" Type="http://schemas.openxmlformats.org/officeDocument/2006/relationships/slide" Target="slides/slide36.xml"/><Relationship Id="rId89" Type="http://schemas.openxmlformats.org/officeDocument/2006/relationships/slide" Target="slides/slide78.xml"/><Relationship Id="rId112" Type="http://schemas.openxmlformats.org/officeDocument/2006/relationships/slide" Target="slides/slide101.xml"/><Relationship Id="rId154" Type="http://schemas.openxmlformats.org/officeDocument/2006/relationships/slide" Target="slides/slide143.xml"/><Relationship Id="rId361" Type="http://schemas.openxmlformats.org/officeDocument/2006/relationships/slide" Target="slides/slide350.xml"/><Relationship Id="rId557" Type="http://schemas.openxmlformats.org/officeDocument/2006/relationships/slide" Target="slides/slide546.xml"/><Relationship Id="rId599" Type="http://schemas.openxmlformats.org/officeDocument/2006/relationships/slide" Target="slides/slide588.xml"/><Relationship Id="rId196" Type="http://schemas.openxmlformats.org/officeDocument/2006/relationships/slide" Target="slides/slide185.xml"/><Relationship Id="rId417" Type="http://schemas.openxmlformats.org/officeDocument/2006/relationships/slide" Target="slides/slide406.xml"/><Relationship Id="rId459" Type="http://schemas.openxmlformats.org/officeDocument/2006/relationships/slide" Target="slides/slide448.xml"/><Relationship Id="rId624" Type="http://schemas.openxmlformats.org/officeDocument/2006/relationships/slide" Target="slides/slide613.xml"/><Relationship Id="rId16" Type="http://schemas.openxmlformats.org/officeDocument/2006/relationships/slide" Target="slides/slide5.xml"/><Relationship Id="rId221" Type="http://schemas.openxmlformats.org/officeDocument/2006/relationships/slide" Target="slides/slide210.xml"/><Relationship Id="rId263" Type="http://schemas.openxmlformats.org/officeDocument/2006/relationships/slide" Target="slides/slide252.xml"/><Relationship Id="rId319" Type="http://schemas.openxmlformats.org/officeDocument/2006/relationships/slide" Target="slides/slide308.xml"/><Relationship Id="rId470" Type="http://schemas.openxmlformats.org/officeDocument/2006/relationships/slide" Target="slides/slide459.xml"/><Relationship Id="rId526" Type="http://schemas.openxmlformats.org/officeDocument/2006/relationships/slide" Target="slides/slide515.xml"/><Relationship Id="rId58" Type="http://schemas.openxmlformats.org/officeDocument/2006/relationships/slide" Target="slides/slide47.xml"/><Relationship Id="rId123" Type="http://schemas.openxmlformats.org/officeDocument/2006/relationships/slide" Target="slides/slide112.xml"/><Relationship Id="rId330" Type="http://schemas.openxmlformats.org/officeDocument/2006/relationships/slide" Target="slides/slide319.xml"/><Relationship Id="rId568" Type="http://schemas.openxmlformats.org/officeDocument/2006/relationships/slide" Target="slides/slide557.xml"/><Relationship Id="rId165" Type="http://schemas.openxmlformats.org/officeDocument/2006/relationships/slide" Target="slides/slide154.xml"/><Relationship Id="rId372" Type="http://schemas.openxmlformats.org/officeDocument/2006/relationships/slide" Target="slides/slide361.xml"/><Relationship Id="rId428" Type="http://schemas.openxmlformats.org/officeDocument/2006/relationships/slide" Target="slides/slide417.xml"/><Relationship Id="rId635" Type="http://schemas.openxmlformats.org/officeDocument/2006/relationships/viewProps" Target="viewProps.xml"/><Relationship Id="rId232" Type="http://schemas.openxmlformats.org/officeDocument/2006/relationships/slide" Target="slides/slide221.xml"/><Relationship Id="rId274" Type="http://schemas.openxmlformats.org/officeDocument/2006/relationships/slide" Target="slides/slide263.xml"/><Relationship Id="rId481" Type="http://schemas.openxmlformats.org/officeDocument/2006/relationships/slide" Target="slides/slide470.xml"/><Relationship Id="rId27" Type="http://schemas.openxmlformats.org/officeDocument/2006/relationships/slide" Target="slides/slide16.xml"/><Relationship Id="rId69" Type="http://schemas.openxmlformats.org/officeDocument/2006/relationships/slide" Target="slides/slide58.xml"/><Relationship Id="rId134" Type="http://schemas.openxmlformats.org/officeDocument/2006/relationships/slide" Target="slides/slide123.xml"/><Relationship Id="rId537" Type="http://schemas.openxmlformats.org/officeDocument/2006/relationships/slide" Target="slides/slide526.xml"/><Relationship Id="rId579" Type="http://schemas.openxmlformats.org/officeDocument/2006/relationships/slide" Target="slides/slide568.xml"/><Relationship Id="rId80" Type="http://schemas.openxmlformats.org/officeDocument/2006/relationships/slide" Target="slides/slide69.xml"/><Relationship Id="rId176" Type="http://schemas.openxmlformats.org/officeDocument/2006/relationships/slide" Target="slides/slide165.xml"/><Relationship Id="rId341" Type="http://schemas.openxmlformats.org/officeDocument/2006/relationships/slide" Target="slides/slide330.xml"/><Relationship Id="rId383" Type="http://schemas.openxmlformats.org/officeDocument/2006/relationships/slide" Target="slides/slide372.xml"/><Relationship Id="rId439" Type="http://schemas.openxmlformats.org/officeDocument/2006/relationships/slide" Target="slides/slide428.xml"/><Relationship Id="rId590" Type="http://schemas.openxmlformats.org/officeDocument/2006/relationships/slide" Target="slides/slide579.xml"/><Relationship Id="rId604" Type="http://schemas.openxmlformats.org/officeDocument/2006/relationships/slide" Target="slides/slide593.xml"/><Relationship Id="rId201" Type="http://schemas.openxmlformats.org/officeDocument/2006/relationships/slide" Target="slides/slide190.xml"/><Relationship Id="rId243" Type="http://schemas.openxmlformats.org/officeDocument/2006/relationships/slide" Target="slides/slide232.xml"/><Relationship Id="rId285" Type="http://schemas.openxmlformats.org/officeDocument/2006/relationships/slide" Target="slides/slide274.xml"/><Relationship Id="rId450" Type="http://schemas.openxmlformats.org/officeDocument/2006/relationships/slide" Target="slides/slide439.xml"/><Relationship Id="rId506" Type="http://schemas.openxmlformats.org/officeDocument/2006/relationships/slide" Target="slides/slide495.xml"/><Relationship Id="rId38" Type="http://schemas.openxmlformats.org/officeDocument/2006/relationships/slide" Target="slides/slide27.xml"/><Relationship Id="rId103" Type="http://schemas.openxmlformats.org/officeDocument/2006/relationships/slide" Target="slides/slide92.xml"/><Relationship Id="rId310" Type="http://schemas.openxmlformats.org/officeDocument/2006/relationships/slide" Target="slides/slide299.xml"/><Relationship Id="rId492" Type="http://schemas.openxmlformats.org/officeDocument/2006/relationships/slide" Target="slides/slide481.xml"/><Relationship Id="rId548" Type="http://schemas.openxmlformats.org/officeDocument/2006/relationships/slide" Target="slides/slide537.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331" Type="http://schemas.openxmlformats.org/officeDocument/2006/relationships/slide" Target="slides/slide320.xml"/><Relationship Id="rId352" Type="http://schemas.openxmlformats.org/officeDocument/2006/relationships/slide" Target="slides/slide341.xml"/><Relationship Id="rId373" Type="http://schemas.openxmlformats.org/officeDocument/2006/relationships/slide" Target="slides/slide362.xml"/><Relationship Id="rId394" Type="http://schemas.openxmlformats.org/officeDocument/2006/relationships/slide" Target="slides/slide383.xml"/><Relationship Id="rId408" Type="http://schemas.openxmlformats.org/officeDocument/2006/relationships/slide" Target="slides/slide397.xml"/><Relationship Id="rId429" Type="http://schemas.openxmlformats.org/officeDocument/2006/relationships/slide" Target="slides/slide418.xml"/><Relationship Id="rId580" Type="http://schemas.openxmlformats.org/officeDocument/2006/relationships/slide" Target="slides/slide569.xml"/><Relationship Id="rId615" Type="http://schemas.openxmlformats.org/officeDocument/2006/relationships/slide" Target="slides/slide604.xml"/><Relationship Id="rId636"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440" Type="http://schemas.openxmlformats.org/officeDocument/2006/relationships/slide" Target="slides/slide429.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296" Type="http://schemas.openxmlformats.org/officeDocument/2006/relationships/slide" Target="slides/slide285.xml"/><Relationship Id="rId300" Type="http://schemas.openxmlformats.org/officeDocument/2006/relationships/slide" Target="slides/slide289.xml"/><Relationship Id="rId461" Type="http://schemas.openxmlformats.org/officeDocument/2006/relationships/slide" Target="slides/slide450.xml"/><Relationship Id="rId482" Type="http://schemas.openxmlformats.org/officeDocument/2006/relationships/slide" Target="slides/slide471.xml"/><Relationship Id="rId517" Type="http://schemas.openxmlformats.org/officeDocument/2006/relationships/slide" Target="slides/slide506.xml"/><Relationship Id="rId538" Type="http://schemas.openxmlformats.org/officeDocument/2006/relationships/slide" Target="slides/slide527.xml"/><Relationship Id="rId559" Type="http://schemas.openxmlformats.org/officeDocument/2006/relationships/slide" Target="slides/slide548.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321" Type="http://schemas.openxmlformats.org/officeDocument/2006/relationships/slide" Target="slides/slide310.xml"/><Relationship Id="rId342" Type="http://schemas.openxmlformats.org/officeDocument/2006/relationships/slide" Target="slides/slide331.xml"/><Relationship Id="rId363" Type="http://schemas.openxmlformats.org/officeDocument/2006/relationships/slide" Target="slides/slide352.xml"/><Relationship Id="rId384" Type="http://schemas.openxmlformats.org/officeDocument/2006/relationships/slide" Target="slides/slide373.xml"/><Relationship Id="rId419" Type="http://schemas.openxmlformats.org/officeDocument/2006/relationships/slide" Target="slides/slide408.xml"/><Relationship Id="rId570" Type="http://schemas.openxmlformats.org/officeDocument/2006/relationships/slide" Target="slides/slide559.xml"/><Relationship Id="rId591" Type="http://schemas.openxmlformats.org/officeDocument/2006/relationships/slide" Target="slides/slide580.xml"/><Relationship Id="rId605" Type="http://schemas.openxmlformats.org/officeDocument/2006/relationships/slide" Target="slides/slide594.xml"/><Relationship Id="rId626" Type="http://schemas.openxmlformats.org/officeDocument/2006/relationships/slide" Target="slides/slide615.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430" Type="http://schemas.openxmlformats.org/officeDocument/2006/relationships/slide" Target="slides/slide419.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 Id="rId451" Type="http://schemas.openxmlformats.org/officeDocument/2006/relationships/slide" Target="slides/slide440.xml"/><Relationship Id="rId472" Type="http://schemas.openxmlformats.org/officeDocument/2006/relationships/slide" Target="slides/slide461.xml"/><Relationship Id="rId493" Type="http://schemas.openxmlformats.org/officeDocument/2006/relationships/slide" Target="slides/slide482.xml"/><Relationship Id="rId507" Type="http://schemas.openxmlformats.org/officeDocument/2006/relationships/slide" Target="slides/slide496.xml"/><Relationship Id="rId528" Type="http://schemas.openxmlformats.org/officeDocument/2006/relationships/slide" Target="slides/slide517.xml"/><Relationship Id="rId549" Type="http://schemas.openxmlformats.org/officeDocument/2006/relationships/slide" Target="slides/slide538.xml"/><Relationship Id="rId50" Type="http://schemas.openxmlformats.org/officeDocument/2006/relationships/slide" Target="slides/slide39.xml"/><Relationship Id="rId104" Type="http://schemas.openxmlformats.org/officeDocument/2006/relationships/slide" Target="slides/slide93.xml"/><Relationship Id="rId125" Type="http://schemas.openxmlformats.org/officeDocument/2006/relationships/slide" Target="slides/slide114.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311" Type="http://schemas.openxmlformats.org/officeDocument/2006/relationships/slide" Target="slides/slide300.xml"/><Relationship Id="rId332" Type="http://schemas.openxmlformats.org/officeDocument/2006/relationships/slide" Target="slides/slide321.xml"/><Relationship Id="rId353" Type="http://schemas.openxmlformats.org/officeDocument/2006/relationships/slide" Target="slides/slide342.xml"/><Relationship Id="rId374" Type="http://schemas.openxmlformats.org/officeDocument/2006/relationships/slide" Target="slides/slide363.xml"/><Relationship Id="rId395" Type="http://schemas.openxmlformats.org/officeDocument/2006/relationships/slide" Target="slides/slide384.xml"/><Relationship Id="rId409" Type="http://schemas.openxmlformats.org/officeDocument/2006/relationships/slide" Target="slides/slide398.xml"/><Relationship Id="rId560" Type="http://schemas.openxmlformats.org/officeDocument/2006/relationships/slide" Target="slides/slide549.xml"/><Relationship Id="rId581" Type="http://schemas.openxmlformats.org/officeDocument/2006/relationships/slide" Target="slides/slide570.xml"/><Relationship Id="rId71" Type="http://schemas.openxmlformats.org/officeDocument/2006/relationships/slide" Target="slides/slide60.xml"/><Relationship Id="rId92" Type="http://schemas.openxmlformats.org/officeDocument/2006/relationships/slide" Target="slides/slide81.xml"/><Relationship Id="rId213" Type="http://schemas.openxmlformats.org/officeDocument/2006/relationships/slide" Target="slides/slide202.xml"/><Relationship Id="rId234" Type="http://schemas.openxmlformats.org/officeDocument/2006/relationships/slide" Target="slides/slide223.xml"/><Relationship Id="rId420" Type="http://schemas.openxmlformats.org/officeDocument/2006/relationships/slide" Target="slides/slide409.xml"/><Relationship Id="rId616" Type="http://schemas.openxmlformats.org/officeDocument/2006/relationships/slide" Target="slides/slide605.xml"/><Relationship Id="rId637"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8.xml"/><Relationship Id="rId255" Type="http://schemas.openxmlformats.org/officeDocument/2006/relationships/slide" Target="slides/slide244.xml"/><Relationship Id="rId276" Type="http://schemas.openxmlformats.org/officeDocument/2006/relationships/slide" Target="slides/slide265.xml"/><Relationship Id="rId297" Type="http://schemas.openxmlformats.org/officeDocument/2006/relationships/slide" Target="slides/slide286.xml"/><Relationship Id="rId441" Type="http://schemas.openxmlformats.org/officeDocument/2006/relationships/slide" Target="slides/slide430.xml"/><Relationship Id="rId462" Type="http://schemas.openxmlformats.org/officeDocument/2006/relationships/slide" Target="slides/slide451.xml"/><Relationship Id="rId483" Type="http://schemas.openxmlformats.org/officeDocument/2006/relationships/slide" Target="slides/slide472.xml"/><Relationship Id="rId518" Type="http://schemas.openxmlformats.org/officeDocument/2006/relationships/slide" Target="slides/slide507.xml"/><Relationship Id="rId539" Type="http://schemas.openxmlformats.org/officeDocument/2006/relationships/slide" Target="slides/slide528.xml"/><Relationship Id="rId40" Type="http://schemas.openxmlformats.org/officeDocument/2006/relationships/slide" Target="slides/slide29.xml"/><Relationship Id="rId115" Type="http://schemas.openxmlformats.org/officeDocument/2006/relationships/slide" Target="slides/slide104.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301" Type="http://schemas.openxmlformats.org/officeDocument/2006/relationships/slide" Target="slides/slide290.xml"/><Relationship Id="rId322" Type="http://schemas.openxmlformats.org/officeDocument/2006/relationships/slide" Target="slides/slide311.xml"/><Relationship Id="rId343" Type="http://schemas.openxmlformats.org/officeDocument/2006/relationships/slide" Target="slides/slide332.xml"/><Relationship Id="rId364" Type="http://schemas.openxmlformats.org/officeDocument/2006/relationships/slide" Target="slides/slide353.xml"/><Relationship Id="rId550" Type="http://schemas.openxmlformats.org/officeDocument/2006/relationships/slide" Target="slides/slide539.xml"/><Relationship Id="rId61" Type="http://schemas.openxmlformats.org/officeDocument/2006/relationships/slide" Target="slides/slide50.xml"/><Relationship Id="rId82" Type="http://schemas.openxmlformats.org/officeDocument/2006/relationships/slide" Target="slides/slide71.xml"/><Relationship Id="rId199" Type="http://schemas.openxmlformats.org/officeDocument/2006/relationships/slide" Target="slides/slide188.xml"/><Relationship Id="rId203" Type="http://schemas.openxmlformats.org/officeDocument/2006/relationships/slide" Target="slides/slide192.xml"/><Relationship Id="rId385" Type="http://schemas.openxmlformats.org/officeDocument/2006/relationships/slide" Target="slides/slide374.xml"/><Relationship Id="rId571" Type="http://schemas.openxmlformats.org/officeDocument/2006/relationships/slide" Target="slides/slide560.xml"/><Relationship Id="rId592" Type="http://schemas.openxmlformats.org/officeDocument/2006/relationships/slide" Target="slides/slide581.xml"/><Relationship Id="rId606" Type="http://schemas.openxmlformats.org/officeDocument/2006/relationships/slide" Target="slides/slide595.xml"/><Relationship Id="rId627" Type="http://schemas.openxmlformats.org/officeDocument/2006/relationships/slide" Target="slides/slide616.xml"/><Relationship Id="rId19" Type="http://schemas.openxmlformats.org/officeDocument/2006/relationships/slide" Target="slides/slide8.xml"/><Relationship Id="rId224" Type="http://schemas.openxmlformats.org/officeDocument/2006/relationships/slide" Target="slides/slide213.xml"/><Relationship Id="rId245" Type="http://schemas.openxmlformats.org/officeDocument/2006/relationships/slide" Target="slides/slide234.xml"/><Relationship Id="rId266" Type="http://schemas.openxmlformats.org/officeDocument/2006/relationships/slide" Target="slides/slide255.xml"/><Relationship Id="rId287" Type="http://schemas.openxmlformats.org/officeDocument/2006/relationships/slide" Target="slides/slide276.xml"/><Relationship Id="rId410" Type="http://schemas.openxmlformats.org/officeDocument/2006/relationships/slide" Target="slides/slide399.xml"/><Relationship Id="rId431" Type="http://schemas.openxmlformats.org/officeDocument/2006/relationships/slide" Target="slides/slide420.xml"/><Relationship Id="rId452" Type="http://schemas.openxmlformats.org/officeDocument/2006/relationships/slide" Target="slides/slide441.xml"/><Relationship Id="rId473" Type="http://schemas.openxmlformats.org/officeDocument/2006/relationships/slide" Target="slides/slide462.xml"/><Relationship Id="rId494" Type="http://schemas.openxmlformats.org/officeDocument/2006/relationships/slide" Target="slides/slide483.xml"/><Relationship Id="rId508" Type="http://schemas.openxmlformats.org/officeDocument/2006/relationships/slide" Target="slides/slide497.xml"/><Relationship Id="rId529" Type="http://schemas.openxmlformats.org/officeDocument/2006/relationships/slide" Target="slides/slide518.xml"/><Relationship Id="rId30" Type="http://schemas.openxmlformats.org/officeDocument/2006/relationships/slide" Target="slides/slide1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312" Type="http://schemas.openxmlformats.org/officeDocument/2006/relationships/slide" Target="slides/slide301.xml"/><Relationship Id="rId333" Type="http://schemas.openxmlformats.org/officeDocument/2006/relationships/slide" Target="slides/slide322.xml"/><Relationship Id="rId354" Type="http://schemas.openxmlformats.org/officeDocument/2006/relationships/slide" Target="slides/slide343.xml"/><Relationship Id="rId540" Type="http://schemas.openxmlformats.org/officeDocument/2006/relationships/slide" Target="slides/slide529.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189" Type="http://schemas.openxmlformats.org/officeDocument/2006/relationships/slide" Target="slides/slide178.xml"/><Relationship Id="rId375" Type="http://schemas.openxmlformats.org/officeDocument/2006/relationships/slide" Target="slides/slide364.xml"/><Relationship Id="rId396" Type="http://schemas.openxmlformats.org/officeDocument/2006/relationships/slide" Target="slides/slide385.xml"/><Relationship Id="rId561" Type="http://schemas.openxmlformats.org/officeDocument/2006/relationships/slide" Target="slides/slide550.xml"/><Relationship Id="rId582" Type="http://schemas.openxmlformats.org/officeDocument/2006/relationships/slide" Target="slides/slide571.xml"/><Relationship Id="rId617" Type="http://schemas.openxmlformats.org/officeDocument/2006/relationships/slide" Target="slides/slide606.xml"/><Relationship Id="rId638" Type="http://schemas.microsoft.com/office/2015/10/relationships/revisionInfo" Target="revisionInfo.xml"/><Relationship Id="rId3" Type="http://schemas.openxmlformats.org/officeDocument/2006/relationships/slideMaster" Target="slideMasters/slideMaster3.xml"/><Relationship Id="rId214" Type="http://schemas.openxmlformats.org/officeDocument/2006/relationships/slide" Target="slides/slide203.xml"/><Relationship Id="rId235" Type="http://schemas.openxmlformats.org/officeDocument/2006/relationships/slide" Target="slides/slide224.xml"/><Relationship Id="rId256" Type="http://schemas.openxmlformats.org/officeDocument/2006/relationships/slide" Target="slides/slide245.xml"/><Relationship Id="rId277" Type="http://schemas.openxmlformats.org/officeDocument/2006/relationships/slide" Target="slides/slide266.xml"/><Relationship Id="rId298" Type="http://schemas.openxmlformats.org/officeDocument/2006/relationships/slide" Target="slides/slide287.xml"/><Relationship Id="rId400" Type="http://schemas.openxmlformats.org/officeDocument/2006/relationships/slide" Target="slides/slide389.xml"/><Relationship Id="rId421" Type="http://schemas.openxmlformats.org/officeDocument/2006/relationships/slide" Target="slides/slide410.xml"/><Relationship Id="rId442" Type="http://schemas.openxmlformats.org/officeDocument/2006/relationships/slide" Target="slides/slide431.xml"/><Relationship Id="rId463" Type="http://schemas.openxmlformats.org/officeDocument/2006/relationships/slide" Target="slides/slide452.xml"/><Relationship Id="rId484" Type="http://schemas.openxmlformats.org/officeDocument/2006/relationships/slide" Target="slides/slide473.xml"/><Relationship Id="rId519" Type="http://schemas.openxmlformats.org/officeDocument/2006/relationships/slide" Target="slides/slide508.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302" Type="http://schemas.openxmlformats.org/officeDocument/2006/relationships/slide" Target="slides/slide291.xml"/><Relationship Id="rId323" Type="http://schemas.openxmlformats.org/officeDocument/2006/relationships/slide" Target="slides/slide312.xml"/><Relationship Id="rId344" Type="http://schemas.openxmlformats.org/officeDocument/2006/relationships/slide" Target="slides/slide333.xml"/><Relationship Id="rId530" Type="http://schemas.openxmlformats.org/officeDocument/2006/relationships/slide" Target="slides/slide519.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179" Type="http://schemas.openxmlformats.org/officeDocument/2006/relationships/slide" Target="slides/slide168.xml"/><Relationship Id="rId365" Type="http://schemas.openxmlformats.org/officeDocument/2006/relationships/slide" Target="slides/slide354.xml"/><Relationship Id="rId386" Type="http://schemas.openxmlformats.org/officeDocument/2006/relationships/slide" Target="slides/slide375.xml"/><Relationship Id="rId551" Type="http://schemas.openxmlformats.org/officeDocument/2006/relationships/slide" Target="slides/slide540.xml"/><Relationship Id="rId572" Type="http://schemas.openxmlformats.org/officeDocument/2006/relationships/slide" Target="slides/slide561.xml"/><Relationship Id="rId593" Type="http://schemas.openxmlformats.org/officeDocument/2006/relationships/slide" Target="slides/slide582.xml"/><Relationship Id="rId607" Type="http://schemas.openxmlformats.org/officeDocument/2006/relationships/slide" Target="slides/slide596.xml"/><Relationship Id="rId628" Type="http://schemas.openxmlformats.org/officeDocument/2006/relationships/slide" Target="slides/slide617.xml"/><Relationship Id="rId190" Type="http://schemas.openxmlformats.org/officeDocument/2006/relationships/slide" Target="slides/slide179.xml"/><Relationship Id="rId204" Type="http://schemas.openxmlformats.org/officeDocument/2006/relationships/slide" Target="slides/slide193.xml"/><Relationship Id="rId225" Type="http://schemas.openxmlformats.org/officeDocument/2006/relationships/slide" Target="slides/slide214.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slide" Target="slides/slide277.xml"/><Relationship Id="rId411" Type="http://schemas.openxmlformats.org/officeDocument/2006/relationships/slide" Target="slides/slide400.xml"/><Relationship Id="rId432" Type="http://schemas.openxmlformats.org/officeDocument/2006/relationships/slide" Target="slides/slide421.xml"/><Relationship Id="rId453" Type="http://schemas.openxmlformats.org/officeDocument/2006/relationships/slide" Target="slides/slide442.xml"/><Relationship Id="rId474" Type="http://schemas.openxmlformats.org/officeDocument/2006/relationships/slide" Target="slides/slide463.xml"/><Relationship Id="rId509" Type="http://schemas.openxmlformats.org/officeDocument/2006/relationships/slide" Target="slides/slide498.xml"/><Relationship Id="rId106" Type="http://schemas.openxmlformats.org/officeDocument/2006/relationships/slide" Target="slides/slide95.xml"/><Relationship Id="rId127" Type="http://schemas.openxmlformats.org/officeDocument/2006/relationships/slide" Target="slides/slide116.xml"/><Relationship Id="rId313" Type="http://schemas.openxmlformats.org/officeDocument/2006/relationships/slide" Target="slides/slide302.xml"/><Relationship Id="rId495" Type="http://schemas.openxmlformats.org/officeDocument/2006/relationships/slide" Target="slides/slide484.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94" Type="http://schemas.openxmlformats.org/officeDocument/2006/relationships/slide" Target="slides/slide83.xml"/><Relationship Id="rId148" Type="http://schemas.openxmlformats.org/officeDocument/2006/relationships/slide" Target="slides/slide137.xml"/><Relationship Id="rId169" Type="http://schemas.openxmlformats.org/officeDocument/2006/relationships/slide" Target="slides/slide158.xml"/><Relationship Id="rId334" Type="http://schemas.openxmlformats.org/officeDocument/2006/relationships/slide" Target="slides/slide323.xml"/><Relationship Id="rId355" Type="http://schemas.openxmlformats.org/officeDocument/2006/relationships/slide" Target="slides/slide344.xml"/><Relationship Id="rId376" Type="http://schemas.openxmlformats.org/officeDocument/2006/relationships/slide" Target="slides/slide365.xml"/><Relationship Id="rId397" Type="http://schemas.openxmlformats.org/officeDocument/2006/relationships/slide" Target="slides/slide386.xml"/><Relationship Id="rId520" Type="http://schemas.openxmlformats.org/officeDocument/2006/relationships/slide" Target="slides/slide509.xml"/><Relationship Id="rId541" Type="http://schemas.openxmlformats.org/officeDocument/2006/relationships/slide" Target="slides/slide530.xml"/><Relationship Id="rId562" Type="http://schemas.openxmlformats.org/officeDocument/2006/relationships/slide" Target="slides/slide551.xml"/><Relationship Id="rId583" Type="http://schemas.openxmlformats.org/officeDocument/2006/relationships/slide" Target="slides/slide572.xml"/><Relationship Id="rId618" Type="http://schemas.openxmlformats.org/officeDocument/2006/relationships/slide" Target="slides/slide607.xml"/><Relationship Id="rId4" Type="http://schemas.openxmlformats.org/officeDocument/2006/relationships/slideMaster" Target="slideMasters/slideMaster4.xml"/><Relationship Id="rId180" Type="http://schemas.openxmlformats.org/officeDocument/2006/relationships/slide" Target="slides/slide16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401" Type="http://schemas.openxmlformats.org/officeDocument/2006/relationships/slide" Target="slides/slide390.xml"/><Relationship Id="rId422" Type="http://schemas.openxmlformats.org/officeDocument/2006/relationships/slide" Target="slides/slide411.xml"/><Relationship Id="rId443" Type="http://schemas.openxmlformats.org/officeDocument/2006/relationships/slide" Target="slides/slide432.xml"/><Relationship Id="rId464" Type="http://schemas.openxmlformats.org/officeDocument/2006/relationships/slide" Target="slides/slide453.xml"/><Relationship Id="rId303" Type="http://schemas.openxmlformats.org/officeDocument/2006/relationships/slide" Target="slides/slide292.xml"/><Relationship Id="rId485" Type="http://schemas.openxmlformats.org/officeDocument/2006/relationships/slide" Target="slides/slide474.xml"/><Relationship Id="rId42" Type="http://schemas.openxmlformats.org/officeDocument/2006/relationships/slide" Target="slides/slide31.xml"/><Relationship Id="rId84" Type="http://schemas.openxmlformats.org/officeDocument/2006/relationships/slide" Target="slides/slide73.xml"/><Relationship Id="rId138" Type="http://schemas.openxmlformats.org/officeDocument/2006/relationships/slide" Target="slides/slide127.xml"/><Relationship Id="rId345" Type="http://schemas.openxmlformats.org/officeDocument/2006/relationships/slide" Target="slides/slide334.xml"/><Relationship Id="rId387" Type="http://schemas.openxmlformats.org/officeDocument/2006/relationships/slide" Target="slides/slide376.xml"/><Relationship Id="rId510" Type="http://schemas.openxmlformats.org/officeDocument/2006/relationships/slide" Target="slides/slide499.xml"/><Relationship Id="rId552" Type="http://schemas.openxmlformats.org/officeDocument/2006/relationships/slide" Target="slides/slide541.xml"/><Relationship Id="rId594" Type="http://schemas.openxmlformats.org/officeDocument/2006/relationships/slide" Target="slides/slide583.xml"/><Relationship Id="rId608" Type="http://schemas.openxmlformats.org/officeDocument/2006/relationships/slide" Target="slides/slide597.xml"/><Relationship Id="rId191" Type="http://schemas.openxmlformats.org/officeDocument/2006/relationships/slide" Target="slides/slide180.xml"/><Relationship Id="rId205" Type="http://schemas.openxmlformats.org/officeDocument/2006/relationships/slide" Target="slides/slide194.xml"/><Relationship Id="rId247" Type="http://schemas.openxmlformats.org/officeDocument/2006/relationships/slide" Target="slides/slide236.xml"/><Relationship Id="rId412" Type="http://schemas.openxmlformats.org/officeDocument/2006/relationships/slide" Target="slides/slide401.xml"/><Relationship Id="rId107" Type="http://schemas.openxmlformats.org/officeDocument/2006/relationships/slide" Target="slides/slide96.xml"/><Relationship Id="rId289" Type="http://schemas.openxmlformats.org/officeDocument/2006/relationships/slide" Target="slides/slide278.xml"/><Relationship Id="rId454" Type="http://schemas.openxmlformats.org/officeDocument/2006/relationships/slide" Target="slides/slide443.xml"/><Relationship Id="rId496" Type="http://schemas.openxmlformats.org/officeDocument/2006/relationships/slide" Target="slides/slide485.xml"/><Relationship Id="rId11" Type="http://schemas.openxmlformats.org/officeDocument/2006/relationships/slideMaster" Target="slideMasters/slideMaster11.xml"/><Relationship Id="rId53" Type="http://schemas.openxmlformats.org/officeDocument/2006/relationships/slide" Target="slides/slide42.xml"/><Relationship Id="rId149" Type="http://schemas.openxmlformats.org/officeDocument/2006/relationships/slide" Target="slides/slide138.xml"/><Relationship Id="rId314" Type="http://schemas.openxmlformats.org/officeDocument/2006/relationships/slide" Target="slides/slide303.xml"/><Relationship Id="rId356" Type="http://schemas.openxmlformats.org/officeDocument/2006/relationships/slide" Target="slides/slide345.xml"/><Relationship Id="rId398" Type="http://schemas.openxmlformats.org/officeDocument/2006/relationships/slide" Target="slides/slide387.xml"/><Relationship Id="rId521" Type="http://schemas.openxmlformats.org/officeDocument/2006/relationships/slide" Target="slides/slide510.xml"/><Relationship Id="rId563" Type="http://schemas.openxmlformats.org/officeDocument/2006/relationships/slide" Target="slides/slide552.xml"/><Relationship Id="rId619" Type="http://schemas.openxmlformats.org/officeDocument/2006/relationships/slide" Target="slides/slide608.xml"/><Relationship Id="rId95" Type="http://schemas.openxmlformats.org/officeDocument/2006/relationships/slide" Target="slides/slide84.xml"/><Relationship Id="rId160" Type="http://schemas.openxmlformats.org/officeDocument/2006/relationships/slide" Target="slides/slide149.xml"/><Relationship Id="rId216" Type="http://schemas.openxmlformats.org/officeDocument/2006/relationships/slide" Target="slides/slide205.xml"/><Relationship Id="rId423" Type="http://schemas.openxmlformats.org/officeDocument/2006/relationships/slide" Target="slides/slide412.xml"/><Relationship Id="rId258" Type="http://schemas.openxmlformats.org/officeDocument/2006/relationships/slide" Target="slides/slide247.xml"/><Relationship Id="rId465" Type="http://schemas.openxmlformats.org/officeDocument/2006/relationships/slide" Target="slides/slide454.xml"/><Relationship Id="rId630" Type="http://schemas.openxmlformats.org/officeDocument/2006/relationships/slide" Target="slides/slide619.xml"/><Relationship Id="rId22" Type="http://schemas.openxmlformats.org/officeDocument/2006/relationships/slide" Target="slides/slide11.xml"/><Relationship Id="rId64" Type="http://schemas.openxmlformats.org/officeDocument/2006/relationships/slide" Target="slides/slide53.xml"/><Relationship Id="rId118" Type="http://schemas.openxmlformats.org/officeDocument/2006/relationships/slide" Target="slides/slide107.xml"/><Relationship Id="rId325" Type="http://schemas.openxmlformats.org/officeDocument/2006/relationships/slide" Target="slides/slide314.xml"/><Relationship Id="rId367" Type="http://schemas.openxmlformats.org/officeDocument/2006/relationships/slide" Target="slides/slide356.xml"/><Relationship Id="rId532" Type="http://schemas.openxmlformats.org/officeDocument/2006/relationships/slide" Target="slides/slide521.xml"/><Relationship Id="rId574" Type="http://schemas.openxmlformats.org/officeDocument/2006/relationships/slide" Target="slides/slide563.xml"/><Relationship Id="rId171" Type="http://schemas.openxmlformats.org/officeDocument/2006/relationships/slide" Target="slides/slide160.xml"/><Relationship Id="rId227" Type="http://schemas.openxmlformats.org/officeDocument/2006/relationships/slide" Target="slides/slide216.xml"/><Relationship Id="rId269" Type="http://schemas.openxmlformats.org/officeDocument/2006/relationships/slide" Target="slides/slide258.xml"/><Relationship Id="rId434" Type="http://schemas.openxmlformats.org/officeDocument/2006/relationships/slide" Target="slides/slide423.xml"/><Relationship Id="rId476" Type="http://schemas.openxmlformats.org/officeDocument/2006/relationships/slide" Target="slides/slide465.xml"/><Relationship Id="rId33" Type="http://schemas.openxmlformats.org/officeDocument/2006/relationships/slide" Target="slides/slide22.xml"/><Relationship Id="rId129" Type="http://schemas.openxmlformats.org/officeDocument/2006/relationships/slide" Target="slides/slide118.xml"/><Relationship Id="rId280" Type="http://schemas.openxmlformats.org/officeDocument/2006/relationships/slide" Target="slides/slide269.xml"/><Relationship Id="rId336" Type="http://schemas.openxmlformats.org/officeDocument/2006/relationships/slide" Target="slides/slide325.xml"/><Relationship Id="rId501" Type="http://schemas.openxmlformats.org/officeDocument/2006/relationships/slide" Target="slides/slide490.xml"/><Relationship Id="rId543" Type="http://schemas.openxmlformats.org/officeDocument/2006/relationships/slide" Target="slides/slide532.xml"/><Relationship Id="rId75" Type="http://schemas.openxmlformats.org/officeDocument/2006/relationships/slide" Target="slides/slide64.xml"/><Relationship Id="rId140" Type="http://schemas.openxmlformats.org/officeDocument/2006/relationships/slide" Target="slides/slide129.xml"/><Relationship Id="rId182" Type="http://schemas.openxmlformats.org/officeDocument/2006/relationships/slide" Target="slides/slide171.xml"/><Relationship Id="rId378" Type="http://schemas.openxmlformats.org/officeDocument/2006/relationships/slide" Target="slides/slide367.xml"/><Relationship Id="rId403" Type="http://schemas.openxmlformats.org/officeDocument/2006/relationships/slide" Target="slides/slide392.xml"/><Relationship Id="rId585" Type="http://schemas.openxmlformats.org/officeDocument/2006/relationships/slide" Target="slides/slide574.xml"/><Relationship Id="rId6" Type="http://schemas.openxmlformats.org/officeDocument/2006/relationships/slideMaster" Target="slideMasters/slideMaster6.xml"/><Relationship Id="rId238" Type="http://schemas.openxmlformats.org/officeDocument/2006/relationships/slide" Target="slides/slide227.xml"/><Relationship Id="rId445" Type="http://schemas.openxmlformats.org/officeDocument/2006/relationships/slide" Target="slides/slide434.xml"/><Relationship Id="rId487" Type="http://schemas.openxmlformats.org/officeDocument/2006/relationships/slide" Target="slides/slide476.xml"/><Relationship Id="rId610" Type="http://schemas.openxmlformats.org/officeDocument/2006/relationships/slide" Target="slides/slide599.xml"/><Relationship Id="rId291" Type="http://schemas.openxmlformats.org/officeDocument/2006/relationships/slide" Target="slides/slide280.xml"/><Relationship Id="rId305" Type="http://schemas.openxmlformats.org/officeDocument/2006/relationships/slide" Target="slides/slide294.xml"/><Relationship Id="rId347" Type="http://schemas.openxmlformats.org/officeDocument/2006/relationships/slide" Target="slides/slide336.xml"/><Relationship Id="rId512" Type="http://schemas.openxmlformats.org/officeDocument/2006/relationships/slide" Target="slides/slide501.xml"/><Relationship Id="rId44" Type="http://schemas.openxmlformats.org/officeDocument/2006/relationships/slide" Target="slides/slide33.xml"/><Relationship Id="rId86" Type="http://schemas.openxmlformats.org/officeDocument/2006/relationships/slide" Target="slides/slide75.xml"/><Relationship Id="rId151" Type="http://schemas.openxmlformats.org/officeDocument/2006/relationships/slide" Target="slides/slide140.xml"/><Relationship Id="rId389" Type="http://schemas.openxmlformats.org/officeDocument/2006/relationships/slide" Target="slides/slide378.xml"/><Relationship Id="rId554" Type="http://schemas.openxmlformats.org/officeDocument/2006/relationships/slide" Target="slides/slide543.xml"/><Relationship Id="rId596" Type="http://schemas.openxmlformats.org/officeDocument/2006/relationships/slide" Target="slides/slide585.xml"/><Relationship Id="rId193" Type="http://schemas.openxmlformats.org/officeDocument/2006/relationships/slide" Target="slides/slide182.xml"/><Relationship Id="rId207" Type="http://schemas.openxmlformats.org/officeDocument/2006/relationships/slide" Target="slides/slide196.xml"/><Relationship Id="rId249" Type="http://schemas.openxmlformats.org/officeDocument/2006/relationships/slide" Target="slides/slide238.xml"/><Relationship Id="rId414" Type="http://schemas.openxmlformats.org/officeDocument/2006/relationships/slide" Target="slides/slide403.xml"/><Relationship Id="rId456" Type="http://schemas.openxmlformats.org/officeDocument/2006/relationships/slide" Target="slides/slide445.xml"/><Relationship Id="rId498" Type="http://schemas.openxmlformats.org/officeDocument/2006/relationships/slide" Target="slides/slide487.xml"/><Relationship Id="rId621" Type="http://schemas.openxmlformats.org/officeDocument/2006/relationships/slide" Target="slides/slide610.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316" Type="http://schemas.openxmlformats.org/officeDocument/2006/relationships/slide" Target="slides/slide305.xml"/><Relationship Id="rId523" Type="http://schemas.openxmlformats.org/officeDocument/2006/relationships/slide" Target="slides/slide512.xml"/><Relationship Id="rId55" Type="http://schemas.openxmlformats.org/officeDocument/2006/relationships/slide" Target="slides/slide44.xml"/><Relationship Id="rId97" Type="http://schemas.openxmlformats.org/officeDocument/2006/relationships/slide" Target="slides/slide86.xml"/><Relationship Id="rId120" Type="http://schemas.openxmlformats.org/officeDocument/2006/relationships/slide" Target="slides/slide109.xml"/><Relationship Id="rId358" Type="http://schemas.openxmlformats.org/officeDocument/2006/relationships/slide" Target="slides/slide347.xml"/><Relationship Id="rId565" Type="http://schemas.openxmlformats.org/officeDocument/2006/relationships/slide" Target="slides/slide554.xml"/><Relationship Id="rId162" Type="http://schemas.openxmlformats.org/officeDocument/2006/relationships/slide" Target="slides/slide151.xml"/><Relationship Id="rId218" Type="http://schemas.openxmlformats.org/officeDocument/2006/relationships/slide" Target="slides/slide207.xml"/><Relationship Id="rId425" Type="http://schemas.openxmlformats.org/officeDocument/2006/relationships/slide" Target="slides/slide414.xml"/><Relationship Id="rId467" Type="http://schemas.openxmlformats.org/officeDocument/2006/relationships/slide" Target="slides/slide456.xml"/><Relationship Id="rId632" Type="http://schemas.openxmlformats.org/officeDocument/2006/relationships/slide" Target="slides/slide621.xml"/><Relationship Id="rId271" Type="http://schemas.openxmlformats.org/officeDocument/2006/relationships/slide" Target="slides/slide260.xml"/><Relationship Id="rId24" Type="http://schemas.openxmlformats.org/officeDocument/2006/relationships/slide" Target="slides/slide13.xml"/><Relationship Id="rId66" Type="http://schemas.openxmlformats.org/officeDocument/2006/relationships/slide" Target="slides/slide55.xml"/><Relationship Id="rId131" Type="http://schemas.openxmlformats.org/officeDocument/2006/relationships/slide" Target="slides/slide120.xml"/><Relationship Id="rId327" Type="http://schemas.openxmlformats.org/officeDocument/2006/relationships/slide" Target="slides/slide316.xml"/><Relationship Id="rId369" Type="http://schemas.openxmlformats.org/officeDocument/2006/relationships/slide" Target="slides/slide358.xml"/><Relationship Id="rId534" Type="http://schemas.openxmlformats.org/officeDocument/2006/relationships/slide" Target="slides/slide523.xml"/><Relationship Id="rId576" Type="http://schemas.openxmlformats.org/officeDocument/2006/relationships/slide" Target="slides/slide565.xml"/><Relationship Id="rId173" Type="http://schemas.openxmlformats.org/officeDocument/2006/relationships/slide" Target="slides/slide162.xml"/><Relationship Id="rId229" Type="http://schemas.openxmlformats.org/officeDocument/2006/relationships/slide" Target="slides/slide218.xml"/><Relationship Id="rId380" Type="http://schemas.openxmlformats.org/officeDocument/2006/relationships/slide" Target="slides/slide369.xml"/><Relationship Id="rId436" Type="http://schemas.openxmlformats.org/officeDocument/2006/relationships/slide" Target="slides/slide425.xml"/><Relationship Id="rId601" Type="http://schemas.openxmlformats.org/officeDocument/2006/relationships/slide" Target="slides/slide590.xml"/><Relationship Id="rId240" Type="http://schemas.openxmlformats.org/officeDocument/2006/relationships/slide" Target="slides/slide229.xml"/><Relationship Id="rId478" Type="http://schemas.openxmlformats.org/officeDocument/2006/relationships/slide" Target="slides/slide467.xml"/><Relationship Id="rId35" Type="http://schemas.openxmlformats.org/officeDocument/2006/relationships/slide" Target="slides/slide24.xml"/><Relationship Id="rId77" Type="http://schemas.openxmlformats.org/officeDocument/2006/relationships/slide" Target="slides/slide66.xml"/><Relationship Id="rId100" Type="http://schemas.openxmlformats.org/officeDocument/2006/relationships/slide" Target="slides/slide89.xml"/><Relationship Id="rId282" Type="http://schemas.openxmlformats.org/officeDocument/2006/relationships/slide" Target="slides/slide271.xml"/><Relationship Id="rId338" Type="http://schemas.openxmlformats.org/officeDocument/2006/relationships/slide" Target="slides/slide327.xml"/><Relationship Id="rId503" Type="http://schemas.openxmlformats.org/officeDocument/2006/relationships/slide" Target="slides/slide492.xml"/><Relationship Id="rId545" Type="http://schemas.openxmlformats.org/officeDocument/2006/relationships/slide" Target="slides/slide534.xml"/><Relationship Id="rId587" Type="http://schemas.openxmlformats.org/officeDocument/2006/relationships/slide" Target="slides/slide576.xml"/><Relationship Id="rId8" Type="http://schemas.openxmlformats.org/officeDocument/2006/relationships/slideMaster" Target="slideMasters/slideMaster8.xml"/><Relationship Id="rId142" Type="http://schemas.openxmlformats.org/officeDocument/2006/relationships/slide" Target="slides/slide131.xml"/><Relationship Id="rId184" Type="http://schemas.openxmlformats.org/officeDocument/2006/relationships/slide" Target="slides/slide173.xml"/><Relationship Id="rId391" Type="http://schemas.openxmlformats.org/officeDocument/2006/relationships/slide" Target="slides/slide380.xml"/><Relationship Id="rId405" Type="http://schemas.openxmlformats.org/officeDocument/2006/relationships/slide" Target="slides/slide394.xml"/><Relationship Id="rId447" Type="http://schemas.openxmlformats.org/officeDocument/2006/relationships/slide" Target="slides/slide436.xml"/><Relationship Id="rId612" Type="http://schemas.openxmlformats.org/officeDocument/2006/relationships/slide" Target="slides/slide601.xml"/><Relationship Id="rId251" Type="http://schemas.openxmlformats.org/officeDocument/2006/relationships/slide" Target="slides/slide240.xml"/><Relationship Id="rId489" Type="http://schemas.openxmlformats.org/officeDocument/2006/relationships/slide" Target="slides/slide478.xml"/><Relationship Id="rId46" Type="http://schemas.openxmlformats.org/officeDocument/2006/relationships/slide" Target="slides/slide35.xml"/><Relationship Id="rId293" Type="http://schemas.openxmlformats.org/officeDocument/2006/relationships/slide" Target="slides/slide282.xml"/><Relationship Id="rId307" Type="http://schemas.openxmlformats.org/officeDocument/2006/relationships/slide" Target="slides/slide296.xml"/><Relationship Id="rId349" Type="http://schemas.openxmlformats.org/officeDocument/2006/relationships/slide" Target="slides/slide338.xml"/><Relationship Id="rId514" Type="http://schemas.openxmlformats.org/officeDocument/2006/relationships/slide" Target="slides/slide503.xml"/><Relationship Id="rId556" Type="http://schemas.openxmlformats.org/officeDocument/2006/relationships/slide" Target="slides/slide545.xml"/><Relationship Id="rId88" Type="http://schemas.openxmlformats.org/officeDocument/2006/relationships/slide" Target="slides/slide77.xml"/><Relationship Id="rId111" Type="http://schemas.openxmlformats.org/officeDocument/2006/relationships/slide" Target="slides/slide100.xml"/><Relationship Id="rId153" Type="http://schemas.openxmlformats.org/officeDocument/2006/relationships/slide" Target="slides/slide142.xml"/><Relationship Id="rId195" Type="http://schemas.openxmlformats.org/officeDocument/2006/relationships/slide" Target="slides/slide184.xml"/><Relationship Id="rId209" Type="http://schemas.openxmlformats.org/officeDocument/2006/relationships/slide" Target="slides/slide198.xml"/><Relationship Id="rId360" Type="http://schemas.openxmlformats.org/officeDocument/2006/relationships/slide" Target="slides/slide349.xml"/><Relationship Id="rId416" Type="http://schemas.openxmlformats.org/officeDocument/2006/relationships/slide" Target="slides/slide405.xml"/><Relationship Id="rId598" Type="http://schemas.openxmlformats.org/officeDocument/2006/relationships/slide" Target="slides/slide587.xml"/><Relationship Id="rId220" Type="http://schemas.openxmlformats.org/officeDocument/2006/relationships/slide" Target="slides/slide209.xml"/><Relationship Id="rId458" Type="http://schemas.openxmlformats.org/officeDocument/2006/relationships/slide" Target="slides/slide447.xml"/><Relationship Id="rId623" Type="http://schemas.openxmlformats.org/officeDocument/2006/relationships/slide" Target="slides/slide612.xml"/><Relationship Id="rId15" Type="http://schemas.openxmlformats.org/officeDocument/2006/relationships/slide" Target="slides/slide4.xml"/><Relationship Id="rId57" Type="http://schemas.openxmlformats.org/officeDocument/2006/relationships/slide" Target="slides/slide46.xml"/><Relationship Id="rId262" Type="http://schemas.openxmlformats.org/officeDocument/2006/relationships/slide" Target="slides/slide251.xml"/><Relationship Id="rId318" Type="http://schemas.openxmlformats.org/officeDocument/2006/relationships/slide" Target="slides/slide307.xml"/><Relationship Id="rId525" Type="http://schemas.openxmlformats.org/officeDocument/2006/relationships/slide" Target="slides/slide514.xml"/><Relationship Id="rId567" Type="http://schemas.openxmlformats.org/officeDocument/2006/relationships/slide" Target="slides/slide556.xml"/><Relationship Id="rId99" Type="http://schemas.openxmlformats.org/officeDocument/2006/relationships/slide" Target="slides/slide88.xml"/><Relationship Id="rId122" Type="http://schemas.openxmlformats.org/officeDocument/2006/relationships/slide" Target="slides/slide111.xml"/><Relationship Id="rId164" Type="http://schemas.openxmlformats.org/officeDocument/2006/relationships/slide" Target="slides/slide153.xml"/><Relationship Id="rId371" Type="http://schemas.openxmlformats.org/officeDocument/2006/relationships/slide" Target="slides/slide360.xml"/><Relationship Id="rId427" Type="http://schemas.openxmlformats.org/officeDocument/2006/relationships/slide" Target="slides/slide416.xml"/><Relationship Id="rId469" Type="http://schemas.openxmlformats.org/officeDocument/2006/relationships/slide" Target="slides/slide458.xml"/><Relationship Id="rId634" Type="http://schemas.openxmlformats.org/officeDocument/2006/relationships/presProps" Target="presProps.xml"/><Relationship Id="rId26" Type="http://schemas.openxmlformats.org/officeDocument/2006/relationships/slide" Target="slides/slide15.xml"/><Relationship Id="rId231" Type="http://schemas.openxmlformats.org/officeDocument/2006/relationships/slide" Target="slides/slide220.xml"/><Relationship Id="rId273" Type="http://schemas.openxmlformats.org/officeDocument/2006/relationships/slide" Target="slides/slide262.xml"/><Relationship Id="rId329" Type="http://schemas.openxmlformats.org/officeDocument/2006/relationships/slide" Target="slides/slide318.xml"/><Relationship Id="rId480" Type="http://schemas.openxmlformats.org/officeDocument/2006/relationships/slide" Target="slides/slide469.xml"/><Relationship Id="rId536" Type="http://schemas.openxmlformats.org/officeDocument/2006/relationships/slide" Target="slides/slide525.xml"/><Relationship Id="rId68" Type="http://schemas.openxmlformats.org/officeDocument/2006/relationships/slide" Target="slides/slide57.xml"/><Relationship Id="rId133" Type="http://schemas.openxmlformats.org/officeDocument/2006/relationships/slide" Target="slides/slide122.xml"/><Relationship Id="rId175" Type="http://schemas.openxmlformats.org/officeDocument/2006/relationships/slide" Target="slides/slide164.xml"/><Relationship Id="rId340" Type="http://schemas.openxmlformats.org/officeDocument/2006/relationships/slide" Target="slides/slide329.xml"/><Relationship Id="rId578" Type="http://schemas.openxmlformats.org/officeDocument/2006/relationships/slide" Target="slides/slide567.xml"/><Relationship Id="rId200" Type="http://schemas.openxmlformats.org/officeDocument/2006/relationships/slide" Target="slides/slide189.xml"/><Relationship Id="rId382" Type="http://schemas.openxmlformats.org/officeDocument/2006/relationships/slide" Target="slides/slide371.xml"/><Relationship Id="rId438" Type="http://schemas.openxmlformats.org/officeDocument/2006/relationships/slide" Target="slides/slide427.xml"/><Relationship Id="rId603" Type="http://schemas.openxmlformats.org/officeDocument/2006/relationships/slide" Target="slides/slide592.xml"/><Relationship Id="rId242" Type="http://schemas.openxmlformats.org/officeDocument/2006/relationships/slide" Target="slides/slide231.xml"/><Relationship Id="rId284" Type="http://schemas.openxmlformats.org/officeDocument/2006/relationships/slide" Target="slides/slide273.xml"/><Relationship Id="rId491" Type="http://schemas.openxmlformats.org/officeDocument/2006/relationships/slide" Target="slides/slide480.xml"/><Relationship Id="rId505" Type="http://schemas.openxmlformats.org/officeDocument/2006/relationships/slide" Target="slides/slide494.xml"/><Relationship Id="rId37" Type="http://schemas.openxmlformats.org/officeDocument/2006/relationships/slide" Target="slides/slide26.xml"/><Relationship Id="rId79" Type="http://schemas.openxmlformats.org/officeDocument/2006/relationships/slide" Target="slides/slide68.xml"/><Relationship Id="rId102" Type="http://schemas.openxmlformats.org/officeDocument/2006/relationships/slide" Target="slides/slide91.xml"/><Relationship Id="rId144" Type="http://schemas.openxmlformats.org/officeDocument/2006/relationships/slide" Target="slides/slide133.xml"/><Relationship Id="rId547" Type="http://schemas.openxmlformats.org/officeDocument/2006/relationships/slide" Target="slides/slide536.xml"/><Relationship Id="rId589" Type="http://schemas.openxmlformats.org/officeDocument/2006/relationships/slide" Target="slides/slide578.xml"/><Relationship Id="rId90" Type="http://schemas.openxmlformats.org/officeDocument/2006/relationships/slide" Target="slides/slide79.xml"/><Relationship Id="rId186" Type="http://schemas.openxmlformats.org/officeDocument/2006/relationships/slide" Target="slides/slide175.xml"/><Relationship Id="rId351" Type="http://schemas.openxmlformats.org/officeDocument/2006/relationships/slide" Target="slides/slide340.xml"/><Relationship Id="rId393" Type="http://schemas.openxmlformats.org/officeDocument/2006/relationships/slide" Target="slides/slide382.xml"/><Relationship Id="rId407" Type="http://schemas.openxmlformats.org/officeDocument/2006/relationships/slide" Target="slides/slide396.xml"/><Relationship Id="rId449" Type="http://schemas.openxmlformats.org/officeDocument/2006/relationships/slide" Target="slides/slide438.xml"/><Relationship Id="rId614" Type="http://schemas.openxmlformats.org/officeDocument/2006/relationships/slide" Target="slides/slide603.xml"/><Relationship Id="rId211" Type="http://schemas.openxmlformats.org/officeDocument/2006/relationships/slide" Target="slides/slide200.xml"/><Relationship Id="rId253" Type="http://schemas.openxmlformats.org/officeDocument/2006/relationships/slide" Target="slides/slide242.xml"/><Relationship Id="rId295" Type="http://schemas.openxmlformats.org/officeDocument/2006/relationships/slide" Target="slides/slide284.xml"/><Relationship Id="rId309" Type="http://schemas.openxmlformats.org/officeDocument/2006/relationships/slide" Target="slides/slide298.xml"/><Relationship Id="rId460" Type="http://schemas.openxmlformats.org/officeDocument/2006/relationships/slide" Target="slides/slide449.xml"/><Relationship Id="rId516" Type="http://schemas.openxmlformats.org/officeDocument/2006/relationships/slide" Target="slides/slide505.xml"/><Relationship Id="rId48" Type="http://schemas.openxmlformats.org/officeDocument/2006/relationships/slide" Target="slides/slide37.xml"/><Relationship Id="rId113" Type="http://schemas.openxmlformats.org/officeDocument/2006/relationships/slide" Target="slides/slide102.xml"/><Relationship Id="rId320" Type="http://schemas.openxmlformats.org/officeDocument/2006/relationships/slide" Target="slides/slide309.xml"/><Relationship Id="rId558" Type="http://schemas.openxmlformats.org/officeDocument/2006/relationships/slide" Target="slides/slide547.xml"/><Relationship Id="rId155" Type="http://schemas.openxmlformats.org/officeDocument/2006/relationships/slide" Target="slides/slide144.xml"/><Relationship Id="rId197" Type="http://schemas.openxmlformats.org/officeDocument/2006/relationships/slide" Target="slides/slide186.xml"/><Relationship Id="rId362" Type="http://schemas.openxmlformats.org/officeDocument/2006/relationships/slide" Target="slides/slide351.xml"/><Relationship Id="rId418" Type="http://schemas.openxmlformats.org/officeDocument/2006/relationships/slide" Target="slides/slide407.xml"/><Relationship Id="rId625" Type="http://schemas.openxmlformats.org/officeDocument/2006/relationships/slide" Target="slides/slide614.xml"/><Relationship Id="rId222" Type="http://schemas.openxmlformats.org/officeDocument/2006/relationships/slide" Target="slides/slide211.xml"/><Relationship Id="rId264" Type="http://schemas.openxmlformats.org/officeDocument/2006/relationships/slide" Target="slides/slide253.xml"/><Relationship Id="rId471" Type="http://schemas.openxmlformats.org/officeDocument/2006/relationships/slide" Target="slides/slide460.xml"/><Relationship Id="rId17" Type="http://schemas.openxmlformats.org/officeDocument/2006/relationships/slide" Target="slides/slide6.xml"/><Relationship Id="rId59" Type="http://schemas.openxmlformats.org/officeDocument/2006/relationships/slide" Target="slides/slide48.xml"/><Relationship Id="rId124" Type="http://schemas.openxmlformats.org/officeDocument/2006/relationships/slide" Target="slides/slide113.xml"/><Relationship Id="rId527" Type="http://schemas.openxmlformats.org/officeDocument/2006/relationships/slide" Target="slides/slide516.xml"/><Relationship Id="rId569" Type="http://schemas.openxmlformats.org/officeDocument/2006/relationships/slide" Target="slides/slide5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47ED624C-72B3-469C-B657-4B35392248C5}">
      <dgm:prSet phldrT="[Text]" custT="1"/>
      <dgm:spPr/>
      <dgm:t>
        <a:bodyPr/>
        <a:lstStyle/>
        <a:p>
          <a:r>
            <a:rPr lang="en-US" sz="2800" b="1" i="0" dirty="0">
              <a:effectLst/>
              <a:latin typeface="+mn-lt"/>
            </a:rPr>
            <a:t>Security</a:t>
          </a:r>
          <a:endParaRPr lang="en-US" sz="2800" b="1" cap="none" spc="0" dirty="0">
            <a:ln w="9525">
              <a:prstDash val="solid"/>
            </a:ln>
            <a:effectLst>
              <a:outerShdw blurRad="12700" dist="38100" dir="2700000" algn="tl" rotWithShape="0">
                <a:schemeClr val="bg1">
                  <a:lumMod val="50000"/>
                </a:schemeClr>
              </a:outerShdw>
            </a:effectLst>
            <a:latin typeface="+mn-lt"/>
          </a:endParaRPr>
        </a:p>
      </dgm:t>
    </dgm:pt>
    <dgm:pt modelId="{E7901D29-8808-4A85-83BF-E5F8BFA521F0}" type="parTrans" cxnId="{B37248C0-AEC5-494C-8E6E-48D7EB27E9E7}">
      <dgm:prSet/>
      <dgm:spPr/>
      <dgm:t>
        <a:bodyPr/>
        <a:lstStyle/>
        <a:p>
          <a:endParaRPr lang="en-US"/>
        </a:p>
      </dgm:t>
    </dgm:pt>
    <dgm:pt modelId="{03B3F6CA-7C22-4C5F-9166-43A5E7D94539}" type="sibTrans" cxnId="{B37248C0-AEC5-494C-8E6E-48D7EB27E9E7}">
      <dgm:prSet/>
      <dgm:spPr/>
      <dgm:t>
        <a:bodyPr/>
        <a:lstStyle/>
        <a:p>
          <a:endParaRPr lang="en-US"/>
        </a:p>
      </dgm:t>
    </dgm:pt>
    <dgm:pt modelId="{7AD10A15-74FE-4615-B74D-CF5A1361988A}">
      <dgm:prSet phldrT="[Text]" custT="1"/>
      <dgm:spPr/>
      <dgm:t>
        <a:bodyPr/>
        <a:lstStyle/>
        <a:p>
          <a:r>
            <a:rPr lang="en-US" sz="2800" b="1" i="0" dirty="0">
              <a:effectLst/>
              <a:latin typeface="+mn-lt"/>
            </a:rPr>
            <a:t>Authentication</a:t>
          </a:r>
          <a:endParaRPr lang="en-US" sz="2800" dirty="0">
            <a:latin typeface="+mn-lt"/>
          </a:endParaRPr>
        </a:p>
      </dgm:t>
    </dgm:pt>
    <dgm:pt modelId="{6FB636FF-9D88-4AF9-9468-7898ED9E3F29}" type="parTrans" cxnId="{CF501792-1C5A-48FE-A00A-92C8D56B7BA0}">
      <dgm:prSet/>
      <dgm:spPr/>
      <dgm:t>
        <a:bodyPr/>
        <a:lstStyle/>
        <a:p>
          <a:endParaRPr lang="en-US"/>
        </a:p>
      </dgm:t>
    </dgm:pt>
    <dgm:pt modelId="{4D2B402D-6AEB-42C3-80F4-D0544399DCAA}" type="sibTrans" cxnId="{CF501792-1C5A-48FE-A00A-92C8D56B7BA0}">
      <dgm:prSet/>
      <dgm:spPr/>
      <dgm:t>
        <a:bodyPr/>
        <a:lstStyle/>
        <a:p>
          <a:endParaRPr lang="en-US"/>
        </a:p>
      </dgm:t>
    </dgm:pt>
    <dgm:pt modelId="{1FDD8B89-30B1-4500-8FE7-491869991AA9}">
      <dgm:prSet phldrT="[Text]" custT="1"/>
      <dgm:spPr/>
      <dgm:t>
        <a:bodyPr/>
        <a:lstStyle/>
        <a:p>
          <a:r>
            <a:rPr lang="en-US" sz="2800" b="1" i="0" dirty="0">
              <a:effectLst/>
              <a:latin typeface="+mn-lt"/>
            </a:rPr>
            <a:t>Authorization</a:t>
          </a:r>
          <a:endParaRPr lang="en-US" sz="2800" dirty="0">
            <a:latin typeface="+mn-lt"/>
          </a:endParaRPr>
        </a:p>
      </dgm:t>
    </dgm:pt>
    <dgm:pt modelId="{5A819EED-FB1E-45DA-A80F-639D39782098}" type="parTrans" cxnId="{64EFC1BC-370A-4C06-AAF4-CB332FC79834}">
      <dgm:prSet/>
      <dgm:spPr/>
      <dgm:t>
        <a:bodyPr/>
        <a:lstStyle/>
        <a:p>
          <a:endParaRPr lang="en-US"/>
        </a:p>
      </dgm:t>
    </dgm:pt>
    <dgm:pt modelId="{B0B6399A-B3F1-41E5-84E6-A228CB734A71}" type="sibTrans" cxnId="{64EFC1BC-370A-4C06-AAF4-CB332FC79834}">
      <dgm:prSet/>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 modelId="{FC0BD392-7F8C-4D6E-A3AF-E2633C7CE8D6}" type="pres">
      <dgm:prSet presAssocID="{47ED624C-72B3-469C-B657-4B35392248C5}" presName="hierRoot1" presStyleCnt="0">
        <dgm:presLayoutVars>
          <dgm:hierBranch val="init"/>
        </dgm:presLayoutVars>
      </dgm:prSet>
      <dgm:spPr/>
    </dgm:pt>
    <dgm:pt modelId="{B7F1EB53-87EA-40E0-9AF1-2C6D4416A2E0}" type="pres">
      <dgm:prSet presAssocID="{47ED624C-72B3-469C-B657-4B35392248C5}" presName="rootComposite1" presStyleCnt="0"/>
      <dgm:spPr/>
    </dgm:pt>
    <dgm:pt modelId="{7F2A4713-B7B7-4529-A8CB-358256FD7B87}" type="pres">
      <dgm:prSet presAssocID="{47ED624C-72B3-469C-B657-4B35392248C5}" presName="rootText1" presStyleLbl="node0" presStyleIdx="0" presStyleCnt="1" custScaleX="73825" custScaleY="25604" custLinFactNeighborX="3908" custLinFactNeighborY="986">
        <dgm:presLayoutVars>
          <dgm:chPref val="3"/>
        </dgm:presLayoutVars>
      </dgm:prSet>
      <dgm:spPr/>
    </dgm:pt>
    <dgm:pt modelId="{DDC18833-B008-4C07-BABE-D406EBF1C945}" type="pres">
      <dgm:prSet presAssocID="{47ED624C-72B3-469C-B657-4B35392248C5}" presName="rootConnector1" presStyleLbl="node1" presStyleIdx="0" presStyleCnt="0"/>
      <dgm:spPr/>
    </dgm:pt>
    <dgm:pt modelId="{DA820CF9-2088-43B4-BE23-9E15D578C100}" type="pres">
      <dgm:prSet presAssocID="{47ED624C-72B3-469C-B657-4B35392248C5}" presName="hierChild2" presStyleCnt="0"/>
      <dgm:spPr/>
    </dgm:pt>
    <dgm:pt modelId="{C6E3AAB8-46B0-4BC7-8B95-443F93290757}" type="pres">
      <dgm:prSet presAssocID="{6FB636FF-9D88-4AF9-9468-7898ED9E3F29}" presName="Name37" presStyleLbl="parChTrans1D2" presStyleIdx="0" presStyleCnt="2"/>
      <dgm:spPr/>
    </dgm:pt>
    <dgm:pt modelId="{2A6AC7AF-DFCE-4431-BE8D-95D2AF0C4E2D}" type="pres">
      <dgm:prSet presAssocID="{7AD10A15-74FE-4615-B74D-CF5A1361988A}" presName="hierRoot2" presStyleCnt="0">
        <dgm:presLayoutVars>
          <dgm:hierBranch val="init"/>
        </dgm:presLayoutVars>
      </dgm:prSet>
      <dgm:spPr/>
    </dgm:pt>
    <dgm:pt modelId="{D2DE529A-0567-4EA8-9867-3E342E7A3B5F}" type="pres">
      <dgm:prSet presAssocID="{7AD10A15-74FE-4615-B74D-CF5A1361988A}" presName="rootComposite" presStyleCnt="0"/>
      <dgm:spPr/>
    </dgm:pt>
    <dgm:pt modelId="{01C2F6E5-504A-468C-B4BD-EE32BE4A97F9}" type="pres">
      <dgm:prSet presAssocID="{7AD10A15-74FE-4615-B74D-CF5A1361988A}" presName="rootText" presStyleLbl="node2" presStyleIdx="0" presStyleCnt="2" custScaleX="70150" custScaleY="28444" custLinFactNeighborY="-1580">
        <dgm:presLayoutVars>
          <dgm:chPref val="3"/>
        </dgm:presLayoutVars>
      </dgm:prSet>
      <dgm:spPr/>
    </dgm:pt>
    <dgm:pt modelId="{CB2874FD-1408-4345-9231-73B22058E5C2}" type="pres">
      <dgm:prSet presAssocID="{7AD10A15-74FE-4615-B74D-CF5A1361988A}" presName="rootConnector" presStyleLbl="node2" presStyleIdx="0" presStyleCnt="2"/>
      <dgm:spPr/>
    </dgm:pt>
    <dgm:pt modelId="{04256156-BA2B-4305-9F0B-7B398471BD23}" type="pres">
      <dgm:prSet presAssocID="{7AD10A15-74FE-4615-B74D-CF5A1361988A}" presName="hierChild4" presStyleCnt="0"/>
      <dgm:spPr/>
    </dgm:pt>
    <dgm:pt modelId="{67C090AC-B0ED-4187-A886-8CB773CC2237}" type="pres">
      <dgm:prSet presAssocID="{7AD10A15-74FE-4615-B74D-CF5A1361988A}" presName="hierChild5" presStyleCnt="0"/>
      <dgm:spPr/>
    </dgm:pt>
    <dgm:pt modelId="{D5DEB67C-E3AA-4FC0-8086-AC72504B50D8}" type="pres">
      <dgm:prSet presAssocID="{5A819EED-FB1E-45DA-A80F-639D39782098}" presName="Name37" presStyleLbl="parChTrans1D2" presStyleIdx="1" presStyleCnt="2"/>
      <dgm:spPr/>
    </dgm:pt>
    <dgm:pt modelId="{E68BB59F-EB57-4623-A2F6-074D21B11D0C}" type="pres">
      <dgm:prSet presAssocID="{1FDD8B89-30B1-4500-8FE7-491869991AA9}" presName="hierRoot2" presStyleCnt="0">
        <dgm:presLayoutVars>
          <dgm:hierBranch val="init"/>
        </dgm:presLayoutVars>
      </dgm:prSet>
      <dgm:spPr/>
    </dgm:pt>
    <dgm:pt modelId="{39B8D865-6218-4116-899E-985D6165A9B6}" type="pres">
      <dgm:prSet presAssocID="{1FDD8B89-30B1-4500-8FE7-491869991AA9}" presName="rootComposite" presStyleCnt="0"/>
      <dgm:spPr/>
    </dgm:pt>
    <dgm:pt modelId="{7AF814F8-087E-44E5-B22D-45D07EF98BAC}" type="pres">
      <dgm:prSet presAssocID="{1FDD8B89-30B1-4500-8FE7-491869991AA9}" presName="rootText" presStyleLbl="node2" presStyleIdx="1" presStyleCnt="2" custScaleX="70150" custScaleY="27064" custLinFactNeighborY="-1580">
        <dgm:presLayoutVars>
          <dgm:chPref val="3"/>
        </dgm:presLayoutVars>
      </dgm:prSet>
      <dgm:spPr/>
    </dgm:pt>
    <dgm:pt modelId="{686342EB-9603-4734-9A00-FDC6432F3066}" type="pres">
      <dgm:prSet presAssocID="{1FDD8B89-30B1-4500-8FE7-491869991AA9}" presName="rootConnector" presStyleLbl="node2" presStyleIdx="1" presStyleCnt="2"/>
      <dgm:spPr/>
    </dgm:pt>
    <dgm:pt modelId="{32F66C0F-0D06-44E0-9A8D-1DCDF428223A}" type="pres">
      <dgm:prSet presAssocID="{1FDD8B89-30B1-4500-8FE7-491869991AA9}" presName="hierChild4" presStyleCnt="0"/>
      <dgm:spPr/>
    </dgm:pt>
    <dgm:pt modelId="{A3410F1E-4FD7-4988-9E14-BA6D47DBB5AF}" type="pres">
      <dgm:prSet presAssocID="{1FDD8B89-30B1-4500-8FE7-491869991AA9}" presName="hierChild5" presStyleCnt="0"/>
      <dgm:spPr/>
    </dgm:pt>
    <dgm:pt modelId="{4D49BB9F-CA08-4A91-8949-0AA99FF0A35B}" type="pres">
      <dgm:prSet presAssocID="{47ED624C-72B3-469C-B657-4B35392248C5}" presName="hierChild3" presStyleCnt="0"/>
      <dgm:spPr/>
    </dgm:pt>
  </dgm:ptLst>
  <dgm:cxnLst>
    <dgm:cxn modelId="{E3C9F926-3B22-40BE-A155-EE98B5551426}" type="presOf" srcId="{5A819EED-FB1E-45DA-A80F-639D39782098}" destId="{D5DEB67C-E3AA-4FC0-8086-AC72504B50D8}" srcOrd="0" destOrd="0" presId="urn:microsoft.com/office/officeart/2005/8/layout/orgChart1"/>
    <dgm:cxn modelId="{51B94429-6BB6-48CF-B243-B9E2C092784B}" type="presOf" srcId="{6FB636FF-9D88-4AF9-9468-7898ED9E3F29}" destId="{C6E3AAB8-46B0-4BC7-8B95-443F93290757}" srcOrd="0" destOrd="0" presId="urn:microsoft.com/office/officeart/2005/8/layout/orgChart1"/>
    <dgm:cxn modelId="{00372547-DC80-442A-B441-B3B680525A3A}" type="presOf" srcId="{7AD10A15-74FE-4615-B74D-CF5A1361988A}" destId="{01C2F6E5-504A-468C-B4BD-EE32BE4A97F9}" srcOrd="0" destOrd="0" presId="urn:microsoft.com/office/officeart/2005/8/layout/orgChart1"/>
    <dgm:cxn modelId="{343AE850-8D60-4ACA-8C6F-8A659E8CA7ED}" type="presOf" srcId="{47ED624C-72B3-469C-B657-4B35392248C5}" destId="{7F2A4713-B7B7-4529-A8CB-358256FD7B87}" srcOrd="0" destOrd="0" presId="urn:microsoft.com/office/officeart/2005/8/layout/orgChart1"/>
    <dgm:cxn modelId="{1D61B452-3D06-42ED-89F4-B226DF524F47}" type="presOf" srcId="{7AD10A15-74FE-4615-B74D-CF5A1361988A}" destId="{CB2874FD-1408-4345-9231-73B22058E5C2}" srcOrd="1" destOrd="0" presId="urn:microsoft.com/office/officeart/2005/8/layout/orgChart1"/>
    <dgm:cxn modelId="{CAEE8D5A-7236-4CF7-AAF3-1DC62B219CDA}" type="presOf" srcId="{1FDD8B89-30B1-4500-8FE7-491869991AA9}" destId="{7AF814F8-087E-44E5-B22D-45D07EF98BAC}" srcOrd="0" destOrd="0" presId="urn:microsoft.com/office/officeart/2005/8/layout/orgChart1"/>
    <dgm:cxn modelId="{B2A21091-C63F-4FA8-AE85-C29AB88D8D7D}" type="presOf" srcId="{47ED624C-72B3-469C-B657-4B35392248C5}" destId="{DDC18833-B008-4C07-BABE-D406EBF1C945}" srcOrd="1" destOrd="0" presId="urn:microsoft.com/office/officeart/2005/8/layout/orgChart1"/>
    <dgm:cxn modelId="{CF501792-1C5A-48FE-A00A-92C8D56B7BA0}" srcId="{47ED624C-72B3-469C-B657-4B35392248C5}" destId="{7AD10A15-74FE-4615-B74D-CF5A1361988A}" srcOrd="0" destOrd="0" parTransId="{6FB636FF-9D88-4AF9-9468-7898ED9E3F29}" sibTransId="{4D2B402D-6AEB-42C3-80F4-D0544399DCAA}"/>
    <dgm:cxn modelId="{2F9BEBB5-83F0-48F2-9F53-7A22603A3A6D}" type="presOf" srcId="{1FDD8B89-30B1-4500-8FE7-491869991AA9}" destId="{686342EB-9603-4734-9A00-FDC6432F3066}" srcOrd="1" destOrd="0" presId="urn:microsoft.com/office/officeart/2005/8/layout/orgChart1"/>
    <dgm:cxn modelId="{64EFC1BC-370A-4C06-AAF4-CB332FC79834}" srcId="{47ED624C-72B3-469C-B657-4B35392248C5}" destId="{1FDD8B89-30B1-4500-8FE7-491869991AA9}" srcOrd="1" destOrd="0" parTransId="{5A819EED-FB1E-45DA-A80F-639D39782098}" sibTransId="{B0B6399A-B3F1-41E5-84E6-A228CB734A71}"/>
    <dgm:cxn modelId="{B37248C0-AEC5-494C-8E6E-48D7EB27E9E7}" srcId="{1CFC64DC-7D2E-4697-9DB2-9C052CC25266}" destId="{47ED624C-72B3-469C-B657-4B35392248C5}" srcOrd="0" destOrd="0" parTransId="{E7901D29-8808-4A85-83BF-E5F8BFA521F0}" sibTransId="{03B3F6CA-7C22-4C5F-9166-43A5E7D94539}"/>
    <dgm:cxn modelId="{4A27DBDA-39DA-4FEA-9473-5A113F7D40E4}" type="presOf" srcId="{1CFC64DC-7D2E-4697-9DB2-9C052CC25266}" destId="{671D1D34-4A7A-415A-8E33-0F2D111BBF79}" srcOrd="0" destOrd="0" presId="urn:microsoft.com/office/officeart/2005/8/layout/orgChart1"/>
    <dgm:cxn modelId="{71DAD097-C46C-4195-9E82-0E014F75279F}" type="presParOf" srcId="{671D1D34-4A7A-415A-8E33-0F2D111BBF79}" destId="{FC0BD392-7F8C-4D6E-A3AF-E2633C7CE8D6}" srcOrd="0" destOrd="0" presId="urn:microsoft.com/office/officeart/2005/8/layout/orgChart1"/>
    <dgm:cxn modelId="{CF8A400D-5050-4C7F-BA25-3F3856334054}" type="presParOf" srcId="{FC0BD392-7F8C-4D6E-A3AF-E2633C7CE8D6}" destId="{B7F1EB53-87EA-40E0-9AF1-2C6D4416A2E0}" srcOrd="0" destOrd="0" presId="urn:microsoft.com/office/officeart/2005/8/layout/orgChart1"/>
    <dgm:cxn modelId="{C0B84AB2-BD9C-4243-86CD-9599601C218C}" type="presParOf" srcId="{B7F1EB53-87EA-40E0-9AF1-2C6D4416A2E0}" destId="{7F2A4713-B7B7-4529-A8CB-358256FD7B87}" srcOrd="0" destOrd="0" presId="urn:microsoft.com/office/officeart/2005/8/layout/orgChart1"/>
    <dgm:cxn modelId="{D211B475-3660-48BA-BC1A-C940F02388DC}" type="presParOf" srcId="{B7F1EB53-87EA-40E0-9AF1-2C6D4416A2E0}" destId="{DDC18833-B008-4C07-BABE-D406EBF1C945}" srcOrd="1" destOrd="0" presId="urn:microsoft.com/office/officeart/2005/8/layout/orgChart1"/>
    <dgm:cxn modelId="{A6212B63-D6F7-4856-8177-EBC44FB12639}" type="presParOf" srcId="{FC0BD392-7F8C-4D6E-A3AF-E2633C7CE8D6}" destId="{DA820CF9-2088-43B4-BE23-9E15D578C100}" srcOrd="1" destOrd="0" presId="urn:microsoft.com/office/officeart/2005/8/layout/orgChart1"/>
    <dgm:cxn modelId="{5F28FA4C-079F-4692-A1F8-C181312718C4}" type="presParOf" srcId="{DA820CF9-2088-43B4-BE23-9E15D578C100}" destId="{C6E3AAB8-46B0-4BC7-8B95-443F93290757}" srcOrd="0" destOrd="0" presId="urn:microsoft.com/office/officeart/2005/8/layout/orgChart1"/>
    <dgm:cxn modelId="{AE8CC1B6-3145-45A4-A3A5-AA978CF478C0}" type="presParOf" srcId="{DA820CF9-2088-43B4-BE23-9E15D578C100}" destId="{2A6AC7AF-DFCE-4431-BE8D-95D2AF0C4E2D}" srcOrd="1" destOrd="0" presId="urn:microsoft.com/office/officeart/2005/8/layout/orgChart1"/>
    <dgm:cxn modelId="{1129D8BA-04C7-4167-AE9A-48A8CD4962AC}" type="presParOf" srcId="{2A6AC7AF-DFCE-4431-BE8D-95D2AF0C4E2D}" destId="{D2DE529A-0567-4EA8-9867-3E342E7A3B5F}" srcOrd="0" destOrd="0" presId="urn:microsoft.com/office/officeart/2005/8/layout/orgChart1"/>
    <dgm:cxn modelId="{02D126F6-C7CE-4B7D-B9D3-68AC398396D1}" type="presParOf" srcId="{D2DE529A-0567-4EA8-9867-3E342E7A3B5F}" destId="{01C2F6E5-504A-468C-B4BD-EE32BE4A97F9}" srcOrd="0" destOrd="0" presId="urn:microsoft.com/office/officeart/2005/8/layout/orgChart1"/>
    <dgm:cxn modelId="{4D2081B4-4C2E-4F49-9DAC-8EF77F43C535}" type="presParOf" srcId="{D2DE529A-0567-4EA8-9867-3E342E7A3B5F}" destId="{CB2874FD-1408-4345-9231-73B22058E5C2}" srcOrd="1" destOrd="0" presId="urn:microsoft.com/office/officeart/2005/8/layout/orgChart1"/>
    <dgm:cxn modelId="{29C23688-DDCC-4FDD-8C42-E1D5978C2D92}" type="presParOf" srcId="{2A6AC7AF-DFCE-4431-BE8D-95D2AF0C4E2D}" destId="{04256156-BA2B-4305-9F0B-7B398471BD23}" srcOrd="1" destOrd="0" presId="urn:microsoft.com/office/officeart/2005/8/layout/orgChart1"/>
    <dgm:cxn modelId="{D5504FE4-6CAD-46D6-884C-76B9C5CE0F10}" type="presParOf" srcId="{2A6AC7AF-DFCE-4431-BE8D-95D2AF0C4E2D}" destId="{67C090AC-B0ED-4187-A886-8CB773CC2237}" srcOrd="2" destOrd="0" presId="urn:microsoft.com/office/officeart/2005/8/layout/orgChart1"/>
    <dgm:cxn modelId="{07CB896F-0672-4617-8D93-E248680F93F3}" type="presParOf" srcId="{DA820CF9-2088-43B4-BE23-9E15D578C100}" destId="{D5DEB67C-E3AA-4FC0-8086-AC72504B50D8}" srcOrd="2" destOrd="0" presId="urn:microsoft.com/office/officeart/2005/8/layout/orgChart1"/>
    <dgm:cxn modelId="{B43B29F0-EC40-4809-AB68-D9554F5E7A82}" type="presParOf" srcId="{DA820CF9-2088-43B4-BE23-9E15D578C100}" destId="{E68BB59F-EB57-4623-A2F6-074D21B11D0C}" srcOrd="3" destOrd="0" presId="urn:microsoft.com/office/officeart/2005/8/layout/orgChart1"/>
    <dgm:cxn modelId="{58CFE853-CE6D-434A-9372-1D6412F6C679}" type="presParOf" srcId="{E68BB59F-EB57-4623-A2F6-074D21B11D0C}" destId="{39B8D865-6218-4116-899E-985D6165A9B6}" srcOrd="0" destOrd="0" presId="urn:microsoft.com/office/officeart/2005/8/layout/orgChart1"/>
    <dgm:cxn modelId="{BB138313-0B13-4196-801C-22155B8483B1}" type="presParOf" srcId="{39B8D865-6218-4116-899E-985D6165A9B6}" destId="{7AF814F8-087E-44E5-B22D-45D07EF98BAC}" srcOrd="0" destOrd="0" presId="urn:microsoft.com/office/officeart/2005/8/layout/orgChart1"/>
    <dgm:cxn modelId="{EF252F15-EC97-466A-B5CC-447F9C6B74B2}" type="presParOf" srcId="{39B8D865-6218-4116-899E-985D6165A9B6}" destId="{686342EB-9603-4734-9A00-FDC6432F3066}" srcOrd="1" destOrd="0" presId="urn:microsoft.com/office/officeart/2005/8/layout/orgChart1"/>
    <dgm:cxn modelId="{E41C1BA2-2F13-4985-A74C-4D5D3E5D3F79}" type="presParOf" srcId="{E68BB59F-EB57-4623-A2F6-074D21B11D0C}" destId="{32F66C0F-0D06-44E0-9A8D-1DCDF428223A}" srcOrd="1" destOrd="0" presId="urn:microsoft.com/office/officeart/2005/8/layout/orgChart1"/>
    <dgm:cxn modelId="{97ED3CF5-E668-4716-818D-A09580786052}" type="presParOf" srcId="{E68BB59F-EB57-4623-A2F6-074D21B11D0C}" destId="{A3410F1E-4FD7-4988-9E14-BA6D47DBB5AF}" srcOrd="2" destOrd="0" presId="urn:microsoft.com/office/officeart/2005/8/layout/orgChart1"/>
    <dgm:cxn modelId="{EFF96EF8-86FE-4FC0-A1D0-9F53FB54AEE6}" type="presParOf" srcId="{FC0BD392-7F8C-4D6E-A3AF-E2633C7CE8D6}" destId="{4D49BB9F-CA08-4A91-8949-0AA99FF0A35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15976F78-4974-46CB-9577-444F1B5B8D33}"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330B461C-EA58-4BB7-8526-FE04C814BDE4}"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65964DB3-F84F-4D1E-80A7-FB16AE98B860}"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71123339-1810-47E4-AF6E-6AC7AB8FE716}"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47ED624C-72B3-469C-B657-4B35392248C5}">
      <dgm:prSet phldrT="[Text]"/>
      <dgm:spPr/>
      <dgm:t>
        <a:bodyPr/>
        <a:lstStyle/>
        <a:p>
          <a:r>
            <a:rPr lang="en-US" b="1" dirty="0">
              <a:solidFill>
                <a:prstClr val="black"/>
              </a:solidFill>
              <a:latin typeface="+mn-lt"/>
            </a:rPr>
            <a:t>Hierarchy </a:t>
          </a:r>
          <a:r>
            <a:rPr lang="en-US" b="1" i="0" dirty="0">
              <a:effectLst/>
              <a:latin typeface="+mn-lt"/>
            </a:rPr>
            <a:t>Security</a:t>
          </a:r>
          <a:endParaRPr lang="en-US" b="1" cap="none" spc="0" dirty="0">
            <a:ln w="9525">
              <a:prstDash val="solid"/>
            </a:ln>
            <a:effectLst>
              <a:outerShdw blurRad="12700" dist="38100" dir="2700000" algn="tl" rotWithShape="0">
                <a:schemeClr val="bg1">
                  <a:lumMod val="50000"/>
                </a:schemeClr>
              </a:outerShdw>
            </a:effectLst>
            <a:latin typeface="+mn-lt"/>
          </a:endParaRPr>
        </a:p>
      </dgm:t>
    </dgm:pt>
    <dgm:pt modelId="{E7901D29-8808-4A85-83BF-E5F8BFA521F0}" type="parTrans" cxnId="{B37248C0-AEC5-494C-8E6E-48D7EB27E9E7}">
      <dgm:prSet/>
      <dgm:spPr/>
      <dgm:t>
        <a:bodyPr/>
        <a:lstStyle/>
        <a:p>
          <a:endParaRPr lang="en-US"/>
        </a:p>
      </dgm:t>
    </dgm:pt>
    <dgm:pt modelId="{03B3F6CA-7C22-4C5F-9166-43A5E7D94539}" type="sibTrans" cxnId="{B37248C0-AEC5-494C-8E6E-48D7EB27E9E7}">
      <dgm:prSet/>
      <dgm:spPr/>
      <dgm:t>
        <a:bodyPr/>
        <a:lstStyle/>
        <a:p>
          <a:endParaRPr lang="en-US"/>
        </a:p>
      </dgm:t>
    </dgm:pt>
    <dgm:pt modelId="{7AD10A15-74FE-4615-B74D-CF5A1361988A}">
      <dgm:prSet phldrT="[Text]" custT="1"/>
      <dgm:spPr/>
      <dgm:t>
        <a:bodyPr/>
        <a:lstStyle/>
        <a:p>
          <a:r>
            <a:rPr lang="en-US" sz="2800" b="1" i="0" dirty="0">
              <a:effectLst/>
              <a:latin typeface="+mn-lt"/>
            </a:rPr>
            <a:t>Position Security</a:t>
          </a:r>
          <a:endParaRPr lang="en-US" sz="2800" dirty="0">
            <a:latin typeface="+mn-lt"/>
          </a:endParaRPr>
        </a:p>
      </dgm:t>
    </dgm:pt>
    <dgm:pt modelId="{6FB636FF-9D88-4AF9-9468-7898ED9E3F29}" type="parTrans" cxnId="{CF501792-1C5A-48FE-A00A-92C8D56B7BA0}">
      <dgm:prSet/>
      <dgm:spPr/>
      <dgm:t>
        <a:bodyPr/>
        <a:lstStyle/>
        <a:p>
          <a:endParaRPr lang="en-US"/>
        </a:p>
      </dgm:t>
    </dgm:pt>
    <dgm:pt modelId="{4D2B402D-6AEB-42C3-80F4-D0544399DCAA}" type="sibTrans" cxnId="{CF501792-1C5A-48FE-A00A-92C8D56B7BA0}">
      <dgm:prSet/>
      <dgm:spPr/>
      <dgm:t>
        <a:bodyPr/>
        <a:lstStyle/>
        <a:p>
          <a:endParaRPr lang="en-US"/>
        </a:p>
      </dgm:t>
    </dgm:pt>
    <dgm:pt modelId="{1FDD8B89-30B1-4500-8FE7-491869991AA9}">
      <dgm:prSet phldrT="[Text]"/>
      <dgm:spPr/>
      <dgm:t>
        <a:bodyPr/>
        <a:lstStyle/>
        <a:p>
          <a:r>
            <a:rPr lang="en-US" b="1" i="0" dirty="0">
              <a:effectLst/>
              <a:latin typeface="+mn-lt"/>
            </a:rPr>
            <a:t>Manager Security</a:t>
          </a:r>
          <a:endParaRPr lang="en-US" dirty="0">
            <a:latin typeface="+mn-lt"/>
          </a:endParaRPr>
        </a:p>
      </dgm:t>
    </dgm:pt>
    <dgm:pt modelId="{5A819EED-FB1E-45DA-A80F-639D39782098}" type="parTrans" cxnId="{64EFC1BC-370A-4C06-AAF4-CB332FC79834}">
      <dgm:prSet/>
      <dgm:spPr/>
      <dgm:t>
        <a:bodyPr/>
        <a:lstStyle/>
        <a:p>
          <a:endParaRPr lang="en-US"/>
        </a:p>
      </dgm:t>
    </dgm:pt>
    <dgm:pt modelId="{B0B6399A-B3F1-41E5-84E6-A228CB734A71}" type="sibTrans" cxnId="{64EFC1BC-370A-4C06-AAF4-CB332FC79834}">
      <dgm:prSet/>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 modelId="{FC0BD392-7F8C-4D6E-A3AF-E2633C7CE8D6}" type="pres">
      <dgm:prSet presAssocID="{47ED624C-72B3-469C-B657-4B35392248C5}" presName="hierRoot1" presStyleCnt="0">
        <dgm:presLayoutVars>
          <dgm:hierBranch val="init"/>
        </dgm:presLayoutVars>
      </dgm:prSet>
      <dgm:spPr/>
    </dgm:pt>
    <dgm:pt modelId="{B7F1EB53-87EA-40E0-9AF1-2C6D4416A2E0}" type="pres">
      <dgm:prSet presAssocID="{47ED624C-72B3-469C-B657-4B35392248C5}" presName="rootComposite1" presStyleCnt="0"/>
      <dgm:spPr/>
    </dgm:pt>
    <dgm:pt modelId="{7F2A4713-B7B7-4529-A8CB-358256FD7B87}" type="pres">
      <dgm:prSet presAssocID="{47ED624C-72B3-469C-B657-4B35392248C5}" presName="rootText1" presStyleLbl="node0" presStyleIdx="0" presStyleCnt="1" custScaleX="73825" custScaleY="25604" custLinFactNeighborX="11492" custLinFactNeighborY="5726">
        <dgm:presLayoutVars>
          <dgm:chPref val="3"/>
        </dgm:presLayoutVars>
      </dgm:prSet>
      <dgm:spPr/>
    </dgm:pt>
    <dgm:pt modelId="{DDC18833-B008-4C07-BABE-D406EBF1C945}" type="pres">
      <dgm:prSet presAssocID="{47ED624C-72B3-469C-B657-4B35392248C5}" presName="rootConnector1" presStyleLbl="node1" presStyleIdx="0" presStyleCnt="0"/>
      <dgm:spPr/>
    </dgm:pt>
    <dgm:pt modelId="{DA820CF9-2088-43B4-BE23-9E15D578C100}" type="pres">
      <dgm:prSet presAssocID="{47ED624C-72B3-469C-B657-4B35392248C5}" presName="hierChild2" presStyleCnt="0"/>
      <dgm:spPr/>
    </dgm:pt>
    <dgm:pt modelId="{C6E3AAB8-46B0-4BC7-8B95-443F93290757}" type="pres">
      <dgm:prSet presAssocID="{6FB636FF-9D88-4AF9-9468-7898ED9E3F29}" presName="Name37" presStyleLbl="parChTrans1D2" presStyleIdx="0" presStyleCnt="2"/>
      <dgm:spPr/>
    </dgm:pt>
    <dgm:pt modelId="{2A6AC7AF-DFCE-4431-BE8D-95D2AF0C4E2D}" type="pres">
      <dgm:prSet presAssocID="{7AD10A15-74FE-4615-B74D-CF5A1361988A}" presName="hierRoot2" presStyleCnt="0">
        <dgm:presLayoutVars>
          <dgm:hierBranch val="init"/>
        </dgm:presLayoutVars>
      </dgm:prSet>
      <dgm:spPr/>
    </dgm:pt>
    <dgm:pt modelId="{D2DE529A-0567-4EA8-9867-3E342E7A3B5F}" type="pres">
      <dgm:prSet presAssocID="{7AD10A15-74FE-4615-B74D-CF5A1361988A}" presName="rootComposite" presStyleCnt="0"/>
      <dgm:spPr/>
    </dgm:pt>
    <dgm:pt modelId="{01C2F6E5-504A-468C-B4BD-EE32BE4A97F9}" type="pres">
      <dgm:prSet presAssocID="{7AD10A15-74FE-4615-B74D-CF5A1361988A}" presName="rootText" presStyleLbl="node2" presStyleIdx="0" presStyleCnt="2" custScaleX="70150" custScaleY="28444" custLinFactNeighborY="-1580">
        <dgm:presLayoutVars>
          <dgm:chPref val="3"/>
        </dgm:presLayoutVars>
      </dgm:prSet>
      <dgm:spPr/>
    </dgm:pt>
    <dgm:pt modelId="{CB2874FD-1408-4345-9231-73B22058E5C2}" type="pres">
      <dgm:prSet presAssocID="{7AD10A15-74FE-4615-B74D-CF5A1361988A}" presName="rootConnector" presStyleLbl="node2" presStyleIdx="0" presStyleCnt="2"/>
      <dgm:spPr/>
    </dgm:pt>
    <dgm:pt modelId="{04256156-BA2B-4305-9F0B-7B398471BD23}" type="pres">
      <dgm:prSet presAssocID="{7AD10A15-74FE-4615-B74D-CF5A1361988A}" presName="hierChild4" presStyleCnt="0"/>
      <dgm:spPr/>
    </dgm:pt>
    <dgm:pt modelId="{67C090AC-B0ED-4187-A886-8CB773CC2237}" type="pres">
      <dgm:prSet presAssocID="{7AD10A15-74FE-4615-B74D-CF5A1361988A}" presName="hierChild5" presStyleCnt="0"/>
      <dgm:spPr/>
    </dgm:pt>
    <dgm:pt modelId="{D5DEB67C-E3AA-4FC0-8086-AC72504B50D8}" type="pres">
      <dgm:prSet presAssocID="{5A819EED-FB1E-45DA-A80F-639D39782098}" presName="Name37" presStyleLbl="parChTrans1D2" presStyleIdx="1" presStyleCnt="2"/>
      <dgm:spPr/>
    </dgm:pt>
    <dgm:pt modelId="{E68BB59F-EB57-4623-A2F6-074D21B11D0C}" type="pres">
      <dgm:prSet presAssocID="{1FDD8B89-30B1-4500-8FE7-491869991AA9}" presName="hierRoot2" presStyleCnt="0">
        <dgm:presLayoutVars>
          <dgm:hierBranch val="init"/>
        </dgm:presLayoutVars>
      </dgm:prSet>
      <dgm:spPr/>
    </dgm:pt>
    <dgm:pt modelId="{39B8D865-6218-4116-899E-985D6165A9B6}" type="pres">
      <dgm:prSet presAssocID="{1FDD8B89-30B1-4500-8FE7-491869991AA9}" presName="rootComposite" presStyleCnt="0"/>
      <dgm:spPr/>
    </dgm:pt>
    <dgm:pt modelId="{7AF814F8-087E-44E5-B22D-45D07EF98BAC}" type="pres">
      <dgm:prSet presAssocID="{1FDD8B89-30B1-4500-8FE7-491869991AA9}" presName="rootText" presStyleLbl="node2" presStyleIdx="1" presStyleCnt="2" custScaleX="70150" custScaleY="27064" custLinFactNeighborY="-1580">
        <dgm:presLayoutVars>
          <dgm:chPref val="3"/>
        </dgm:presLayoutVars>
      </dgm:prSet>
      <dgm:spPr/>
    </dgm:pt>
    <dgm:pt modelId="{686342EB-9603-4734-9A00-FDC6432F3066}" type="pres">
      <dgm:prSet presAssocID="{1FDD8B89-30B1-4500-8FE7-491869991AA9}" presName="rootConnector" presStyleLbl="node2" presStyleIdx="1" presStyleCnt="2"/>
      <dgm:spPr/>
    </dgm:pt>
    <dgm:pt modelId="{32F66C0F-0D06-44E0-9A8D-1DCDF428223A}" type="pres">
      <dgm:prSet presAssocID="{1FDD8B89-30B1-4500-8FE7-491869991AA9}" presName="hierChild4" presStyleCnt="0"/>
      <dgm:spPr/>
    </dgm:pt>
    <dgm:pt modelId="{A3410F1E-4FD7-4988-9E14-BA6D47DBB5AF}" type="pres">
      <dgm:prSet presAssocID="{1FDD8B89-30B1-4500-8FE7-491869991AA9}" presName="hierChild5" presStyleCnt="0"/>
      <dgm:spPr/>
    </dgm:pt>
    <dgm:pt modelId="{4D49BB9F-CA08-4A91-8949-0AA99FF0A35B}" type="pres">
      <dgm:prSet presAssocID="{47ED624C-72B3-469C-B657-4B35392248C5}" presName="hierChild3" presStyleCnt="0"/>
      <dgm:spPr/>
    </dgm:pt>
  </dgm:ptLst>
  <dgm:cxnLst>
    <dgm:cxn modelId="{17E50C2D-4459-4339-B8EF-8889259FFAA8}" type="presOf" srcId="{7AD10A15-74FE-4615-B74D-CF5A1361988A}" destId="{CB2874FD-1408-4345-9231-73B22058E5C2}" srcOrd="1" destOrd="0" presId="urn:microsoft.com/office/officeart/2005/8/layout/orgChart1"/>
    <dgm:cxn modelId="{39C6843F-A005-4463-BE80-704B25F9E681}" type="presOf" srcId="{1FDD8B89-30B1-4500-8FE7-491869991AA9}" destId="{7AF814F8-087E-44E5-B22D-45D07EF98BAC}" srcOrd="0" destOrd="0" presId="urn:microsoft.com/office/officeart/2005/8/layout/orgChart1"/>
    <dgm:cxn modelId="{45E8BB4D-D1E5-43AE-B38F-4F71AA31DCB1}" type="presOf" srcId="{1FDD8B89-30B1-4500-8FE7-491869991AA9}" destId="{686342EB-9603-4734-9A00-FDC6432F3066}" srcOrd="1" destOrd="0" presId="urn:microsoft.com/office/officeart/2005/8/layout/orgChart1"/>
    <dgm:cxn modelId="{6034536E-896D-4742-B16B-C9F818A91034}" type="presOf" srcId="{6FB636FF-9D88-4AF9-9468-7898ED9E3F29}" destId="{C6E3AAB8-46B0-4BC7-8B95-443F93290757}" srcOrd="0" destOrd="0" presId="urn:microsoft.com/office/officeart/2005/8/layout/orgChart1"/>
    <dgm:cxn modelId="{8408C654-3E1E-41AC-A22B-889BF82E5D2A}" type="presOf" srcId="{5A819EED-FB1E-45DA-A80F-639D39782098}" destId="{D5DEB67C-E3AA-4FC0-8086-AC72504B50D8}" srcOrd="0" destOrd="0" presId="urn:microsoft.com/office/officeart/2005/8/layout/orgChart1"/>
    <dgm:cxn modelId="{3713648C-BABB-4B61-97B3-DE87CB3F50E1}" type="presOf" srcId="{7AD10A15-74FE-4615-B74D-CF5A1361988A}" destId="{01C2F6E5-504A-468C-B4BD-EE32BE4A97F9}" srcOrd="0" destOrd="0" presId="urn:microsoft.com/office/officeart/2005/8/layout/orgChart1"/>
    <dgm:cxn modelId="{CF501792-1C5A-48FE-A00A-92C8D56B7BA0}" srcId="{47ED624C-72B3-469C-B657-4B35392248C5}" destId="{7AD10A15-74FE-4615-B74D-CF5A1361988A}" srcOrd="0" destOrd="0" parTransId="{6FB636FF-9D88-4AF9-9468-7898ED9E3F29}" sibTransId="{4D2B402D-6AEB-42C3-80F4-D0544399DCAA}"/>
    <dgm:cxn modelId="{055B0AB1-A54C-4349-A3EF-791E7B4FAAB3}" type="presOf" srcId="{1CFC64DC-7D2E-4697-9DB2-9C052CC25266}" destId="{671D1D34-4A7A-415A-8E33-0F2D111BBF79}" srcOrd="0" destOrd="0" presId="urn:microsoft.com/office/officeart/2005/8/layout/orgChart1"/>
    <dgm:cxn modelId="{64EFC1BC-370A-4C06-AAF4-CB332FC79834}" srcId="{47ED624C-72B3-469C-B657-4B35392248C5}" destId="{1FDD8B89-30B1-4500-8FE7-491869991AA9}" srcOrd="1" destOrd="0" parTransId="{5A819EED-FB1E-45DA-A80F-639D39782098}" sibTransId="{B0B6399A-B3F1-41E5-84E6-A228CB734A71}"/>
    <dgm:cxn modelId="{B37248C0-AEC5-494C-8E6E-48D7EB27E9E7}" srcId="{1CFC64DC-7D2E-4697-9DB2-9C052CC25266}" destId="{47ED624C-72B3-469C-B657-4B35392248C5}" srcOrd="0" destOrd="0" parTransId="{E7901D29-8808-4A85-83BF-E5F8BFA521F0}" sibTransId="{03B3F6CA-7C22-4C5F-9166-43A5E7D94539}"/>
    <dgm:cxn modelId="{CA77F3D1-78EB-42D8-AAED-6DE6FBB8621A}" type="presOf" srcId="{47ED624C-72B3-469C-B657-4B35392248C5}" destId="{7F2A4713-B7B7-4529-A8CB-358256FD7B87}" srcOrd="0" destOrd="0" presId="urn:microsoft.com/office/officeart/2005/8/layout/orgChart1"/>
    <dgm:cxn modelId="{EC926CDF-FB55-40FE-9140-615A805512FD}" type="presOf" srcId="{47ED624C-72B3-469C-B657-4B35392248C5}" destId="{DDC18833-B008-4C07-BABE-D406EBF1C945}" srcOrd="1" destOrd="0" presId="urn:microsoft.com/office/officeart/2005/8/layout/orgChart1"/>
    <dgm:cxn modelId="{0AB7E608-CF80-4418-8275-C698111016EA}" type="presParOf" srcId="{671D1D34-4A7A-415A-8E33-0F2D111BBF79}" destId="{FC0BD392-7F8C-4D6E-A3AF-E2633C7CE8D6}" srcOrd="0" destOrd="0" presId="urn:microsoft.com/office/officeart/2005/8/layout/orgChart1"/>
    <dgm:cxn modelId="{585F4F2C-F42C-45BF-9014-A81A777436FF}" type="presParOf" srcId="{FC0BD392-7F8C-4D6E-A3AF-E2633C7CE8D6}" destId="{B7F1EB53-87EA-40E0-9AF1-2C6D4416A2E0}" srcOrd="0" destOrd="0" presId="urn:microsoft.com/office/officeart/2005/8/layout/orgChart1"/>
    <dgm:cxn modelId="{F2A7C609-DB68-470C-8A42-62FEB7174DDF}" type="presParOf" srcId="{B7F1EB53-87EA-40E0-9AF1-2C6D4416A2E0}" destId="{7F2A4713-B7B7-4529-A8CB-358256FD7B87}" srcOrd="0" destOrd="0" presId="urn:microsoft.com/office/officeart/2005/8/layout/orgChart1"/>
    <dgm:cxn modelId="{E2F818AA-D297-49AE-9174-125A2BDFD619}" type="presParOf" srcId="{B7F1EB53-87EA-40E0-9AF1-2C6D4416A2E0}" destId="{DDC18833-B008-4C07-BABE-D406EBF1C945}" srcOrd="1" destOrd="0" presId="urn:microsoft.com/office/officeart/2005/8/layout/orgChart1"/>
    <dgm:cxn modelId="{34CC552D-4810-4163-9B47-14D45341F991}" type="presParOf" srcId="{FC0BD392-7F8C-4D6E-A3AF-E2633C7CE8D6}" destId="{DA820CF9-2088-43B4-BE23-9E15D578C100}" srcOrd="1" destOrd="0" presId="urn:microsoft.com/office/officeart/2005/8/layout/orgChart1"/>
    <dgm:cxn modelId="{C7009D62-0EDB-418E-833F-ADA0AEA8640A}" type="presParOf" srcId="{DA820CF9-2088-43B4-BE23-9E15D578C100}" destId="{C6E3AAB8-46B0-4BC7-8B95-443F93290757}" srcOrd="0" destOrd="0" presId="urn:microsoft.com/office/officeart/2005/8/layout/orgChart1"/>
    <dgm:cxn modelId="{1F10C415-CB05-43C1-85C2-4812819B7E6A}" type="presParOf" srcId="{DA820CF9-2088-43B4-BE23-9E15D578C100}" destId="{2A6AC7AF-DFCE-4431-BE8D-95D2AF0C4E2D}" srcOrd="1" destOrd="0" presId="urn:microsoft.com/office/officeart/2005/8/layout/orgChart1"/>
    <dgm:cxn modelId="{020FCA31-3A80-4AEB-B226-3492FE5B571B}" type="presParOf" srcId="{2A6AC7AF-DFCE-4431-BE8D-95D2AF0C4E2D}" destId="{D2DE529A-0567-4EA8-9867-3E342E7A3B5F}" srcOrd="0" destOrd="0" presId="urn:microsoft.com/office/officeart/2005/8/layout/orgChart1"/>
    <dgm:cxn modelId="{2808B3A3-2BF1-48A2-A55A-288A266CCB74}" type="presParOf" srcId="{D2DE529A-0567-4EA8-9867-3E342E7A3B5F}" destId="{01C2F6E5-504A-468C-B4BD-EE32BE4A97F9}" srcOrd="0" destOrd="0" presId="urn:microsoft.com/office/officeart/2005/8/layout/orgChart1"/>
    <dgm:cxn modelId="{1EB8B2B7-FFAF-42F5-8D72-C8EA7D40867E}" type="presParOf" srcId="{D2DE529A-0567-4EA8-9867-3E342E7A3B5F}" destId="{CB2874FD-1408-4345-9231-73B22058E5C2}" srcOrd="1" destOrd="0" presId="urn:microsoft.com/office/officeart/2005/8/layout/orgChart1"/>
    <dgm:cxn modelId="{00EFF95F-033B-4314-B390-6628ABB88185}" type="presParOf" srcId="{2A6AC7AF-DFCE-4431-BE8D-95D2AF0C4E2D}" destId="{04256156-BA2B-4305-9F0B-7B398471BD23}" srcOrd="1" destOrd="0" presId="urn:microsoft.com/office/officeart/2005/8/layout/orgChart1"/>
    <dgm:cxn modelId="{E3C93EB5-944B-4C4D-B8D6-B201D99F0D66}" type="presParOf" srcId="{2A6AC7AF-DFCE-4431-BE8D-95D2AF0C4E2D}" destId="{67C090AC-B0ED-4187-A886-8CB773CC2237}" srcOrd="2" destOrd="0" presId="urn:microsoft.com/office/officeart/2005/8/layout/orgChart1"/>
    <dgm:cxn modelId="{B0DA5727-FCC3-4BAD-8E14-F4AEF04777F0}" type="presParOf" srcId="{DA820CF9-2088-43B4-BE23-9E15D578C100}" destId="{D5DEB67C-E3AA-4FC0-8086-AC72504B50D8}" srcOrd="2" destOrd="0" presId="urn:microsoft.com/office/officeart/2005/8/layout/orgChart1"/>
    <dgm:cxn modelId="{F18244A3-C7FC-4C60-B86F-6F3FBF07F1B1}" type="presParOf" srcId="{DA820CF9-2088-43B4-BE23-9E15D578C100}" destId="{E68BB59F-EB57-4623-A2F6-074D21B11D0C}" srcOrd="3" destOrd="0" presId="urn:microsoft.com/office/officeart/2005/8/layout/orgChart1"/>
    <dgm:cxn modelId="{F4C1994F-2244-4BC5-9F3E-61C43EFAB01A}" type="presParOf" srcId="{E68BB59F-EB57-4623-A2F6-074D21B11D0C}" destId="{39B8D865-6218-4116-899E-985D6165A9B6}" srcOrd="0" destOrd="0" presId="urn:microsoft.com/office/officeart/2005/8/layout/orgChart1"/>
    <dgm:cxn modelId="{A615E481-A3B2-4C50-A06A-42E94753BD0E}" type="presParOf" srcId="{39B8D865-6218-4116-899E-985D6165A9B6}" destId="{7AF814F8-087E-44E5-B22D-45D07EF98BAC}" srcOrd="0" destOrd="0" presId="urn:microsoft.com/office/officeart/2005/8/layout/orgChart1"/>
    <dgm:cxn modelId="{4BB76878-9381-4724-914D-8FF5C55A7B61}" type="presParOf" srcId="{39B8D865-6218-4116-899E-985D6165A9B6}" destId="{686342EB-9603-4734-9A00-FDC6432F3066}" srcOrd="1" destOrd="0" presId="urn:microsoft.com/office/officeart/2005/8/layout/orgChart1"/>
    <dgm:cxn modelId="{0B725C80-E4FD-49C5-A018-46F65CDFF451}" type="presParOf" srcId="{E68BB59F-EB57-4623-A2F6-074D21B11D0C}" destId="{32F66C0F-0D06-44E0-9A8D-1DCDF428223A}" srcOrd="1" destOrd="0" presId="urn:microsoft.com/office/officeart/2005/8/layout/orgChart1"/>
    <dgm:cxn modelId="{96D0AD94-1F12-4BD8-BC59-1242E4B2DEFE}" type="presParOf" srcId="{E68BB59F-EB57-4623-A2F6-074D21B11D0C}" destId="{A3410F1E-4FD7-4988-9E14-BA6D47DBB5AF}" srcOrd="2" destOrd="0" presId="urn:microsoft.com/office/officeart/2005/8/layout/orgChart1"/>
    <dgm:cxn modelId="{3D2FCCB6-6F2A-49E6-A522-03EB62BF8CFB}" type="presParOf" srcId="{FC0BD392-7F8C-4D6E-A3AF-E2633C7CE8D6}" destId="{4D49BB9F-CA08-4A91-8949-0AA99FF0A35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0B1BA2CB-9946-402A-A326-03A3C539F471}"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8E7BE9EF-0223-4265-B3A4-22BC73DDEC05}"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691C9615-BF04-4BE7-9563-95A7F378B115}"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7E421F62-1E73-49E4-AC89-4B363BFC4E58}"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E98953F2-C57F-4C06-A568-55EC98712853}"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DFEDF543-A972-444C-B932-F687C6FE15B7}"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FC64DC-7D2E-4697-9DB2-9C052CC2526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US"/>
        </a:p>
      </dgm:t>
    </dgm:pt>
    <dgm:pt modelId="{671D1D34-4A7A-415A-8E33-0F2D111BBF79}" type="pres">
      <dgm:prSet presAssocID="{1CFC64DC-7D2E-4697-9DB2-9C052CC25266}" presName="hierChild1" presStyleCnt="0">
        <dgm:presLayoutVars>
          <dgm:orgChart val="1"/>
          <dgm:chPref val="1"/>
          <dgm:dir/>
          <dgm:animOne val="branch"/>
          <dgm:animLvl val="lvl"/>
          <dgm:resizeHandles/>
        </dgm:presLayoutVars>
      </dgm:prSet>
      <dgm:spPr/>
    </dgm:pt>
  </dgm:ptLst>
  <dgm:cxnLst>
    <dgm:cxn modelId="{D991282B-CB7F-483D-9380-F7A5F8FADC7F}" type="presOf" srcId="{1CFC64DC-7D2E-4697-9DB2-9C052CC25266}" destId="{671D1D34-4A7A-415A-8E33-0F2D111BBF79}"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EB67C-E3AA-4FC0-8086-AC72504B50D8}">
      <dsp:nvSpPr>
        <dsp:cNvPr id="0" name=""/>
        <dsp:cNvSpPr/>
      </dsp:nvSpPr>
      <dsp:spPr>
        <a:xfrm>
          <a:off x="3889188" y="558189"/>
          <a:ext cx="1747021" cy="826698"/>
        </a:xfrm>
        <a:custGeom>
          <a:avLst/>
          <a:gdLst/>
          <a:ahLst/>
          <a:cxnLst/>
          <a:rect l="0" t="0" r="0" b="0"/>
          <a:pathLst>
            <a:path>
              <a:moveTo>
                <a:pt x="0" y="0"/>
              </a:moveTo>
              <a:lnTo>
                <a:pt x="0" y="386452"/>
              </a:lnTo>
              <a:lnTo>
                <a:pt x="1747021" y="386452"/>
              </a:lnTo>
              <a:lnTo>
                <a:pt x="1747021" y="8266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E3AAB8-46B0-4BC7-8B95-443F93290757}">
      <dsp:nvSpPr>
        <dsp:cNvPr id="0" name=""/>
        <dsp:cNvSpPr/>
      </dsp:nvSpPr>
      <dsp:spPr>
        <a:xfrm>
          <a:off x="1814455" y="558189"/>
          <a:ext cx="2074732" cy="826698"/>
        </a:xfrm>
        <a:custGeom>
          <a:avLst/>
          <a:gdLst/>
          <a:ahLst/>
          <a:cxnLst/>
          <a:rect l="0" t="0" r="0" b="0"/>
          <a:pathLst>
            <a:path>
              <a:moveTo>
                <a:pt x="2074732" y="0"/>
              </a:moveTo>
              <a:lnTo>
                <a:pt x="2074732" y="386452"/>
              </a:lnTo>
              <a:lnTo>
                <a:pt x="0" y="386452"/>
              </a:lnTo>
              <a:lnTo>
                <a:pt x="0" y="8266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2A4713-B7B7-4529-A8CB-358256FD7B87}">
      <dsp:nvSpPr>
        <dsp:cNvPr id="0" name=""/>
        <dsp:cNvSpPr/>
      </dsp:nvSpPr>
      <dsp:spPr>
        <a:xfrm>
          <a:off x="2341514" y="21424"/>
          <a:ext cx="3095348" cy="536764"/>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i="0" kern="1200" dirty="0">
              <a:effectLst/>
              <a:latin typeface="+mn-lt"/>
            </a:rPr>
            <a:t>Security</a:t>
          </a:r>
          <a:endParaRPr lang="en-US" sz="2800" b="1" kern="1200" cap="none" spc="0" dirty="0">
            <a:ln w="9525">
              <a:prstDash val="solid"/>
            </a:ln>
            <a:effectLst>
              <a:outerShdw blurRad="12700" dist="38100" dir="2700000" algn="tl" rotWithShape="0">
                <a:schemeClr val="bg1">
                  <a:lumMod val="50000"/>
                </a:schemeClr>
              </a:outerShdw>
            </a:effectLst>
            <a:latin typeface="+mn-lt"/>
          </a:endParaRPr>
        </a:p>
      </dsp:txBody>
      <dsp:txXfrm>
        <a:off x="2341514" y="21424"/>
        <a:ext cx="3095348" cy="536764"/>
      </dsp:txXfrm>
    </dsp:sp>
    <dsp:sp modelId="{01C2F6E5-504A-468C-B4BD-EE32BE4A97F9}">
      <dsp:nvSpPr>
        <dsp:cNvPr id="0" name=""/>
        <dsp:cNvSpPr/>
      </dsp:nvSpPr>
      <dsp:spPr>
        <a:xfrm>
          <a:off x="343824" y="1384887"/>
          <a:ext cx="2941262" cy="596302"/>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i="0" kern="1200" dirty="0">
              <a:effectLst/>
              <a:latin typeface="+mn-lt"/>
            </a:rPr>
            <a:t>Authentication</a:t>
          </a:r>
          <a:endParaRPr lang="en-US" sz="2800" kern="1200" dirty="0">
            <a:latin typeface="+mn-lt"/>
          </a:endParaRPr>
        </a:p>
      </dsp:txBody>
      <dsp:txXfrm>
        <a:off x="343824" y="1384887"/>
        <a:ext cx="2941262" cy="596302"/>
      </dsp:txXfrm>
    </dsp:sp>
    <dsp:sp modelId="{7AF814F8-087E-44E5-B22D-45D07EF98BAC}">
      <dsp:nvSpPr>
        <dsp:cNvPr id="0" name=""/>
        <dsp:cNvSpPr/>
      </dsp:nvSpPr>
      <dsp:spPr>
        <a:xfrm>
          <a:off x="4165578" y="1384887"/>
          <a:ext cx="2941262" cy="567372"/>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i="0" kern="1200" dirty="0">
              <a:effectLst/>
              <a:latin typeface="+mn-lt"/>
            </a:rPr>
            <a:t>Authorization</a:t>
          </a:r>
          <a:endParaRPr lang="en-US" sz="2800" kern="1200" dirty="0">
            <a:latin typeface="+mn-lt"/>
          </a:endParaRPr>
        </a:p>
      </dsp:txBody>
      <dsp:txXfrm>
        <a:off x="4165578" y="1384887"/>
        <a:ext cx="2941262" cy="5673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EB67C-E3AA-4FC0-8086-AC72504B50D8}">
      <dsp:nvSpPr>
        <dsp:cNvPr id="0" name=""/>
        <dsp:cNvSpPr/>
      </dsp:nvSpPr>
      <dsp:spPr>
        <a:xfrm>
          <a:off x="4207171" y="657558"/>
          <a:ext cx="1429038" cy="727328"/>
        </a:xfrm>
        <a:custGeom>
          <a:avLst/>
          <a:gdLst/>
          <a:ahLst/>
          <a:cxnLst/>
          <a:rect l="0" t="0" r="0" b="0"/>
          <a:pathLst>
            <a:path>
              <a:moveTo>
                <a:pt x="0" y="0"/>
              </a:moveTo>
              <a:lnTo>
                <a:pt x="0" y="287082"/>
              </a:lnTo>
              <a:lnTo>
                <a:pt x="1429038" y="287082"/>
              </a:lnTo>
              <a:lnTo>
                <a:pt x="1429038" y="72732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E3AAB8-46B0-4BC7-8B95-443F93290757}">
      <dsp:nvSpPr>
        <dsp:cNvPr id="0" name=""/>
        <dsp:cNvSpPr/>
      </dsp:nvSpPr>
      <dsp:spPr>
        <a:xfrm>
          <a:off x="1814455" y="657558"/>
          <a:ext cx="2392715" cy="727328"/>
        </a:xfrm>
        <a:custGeom>
          <a:avLst/>
          <a:gdLst/>
          <a:ahLst/>
          <a:cxnLst/>
          <a:rect l="0" t="0" r="0" b="0"/>
          <a:pathLst>
            <a:path>
              <a:moveTo>
                <a:pt x="2392715" y="0"/>
              </a:moveTo>
              <a:lnTo>
                <a:pt x="2392715" y="287082"/>
              </a:lnTo>
              <a:lnTo>
                <a:pt x="0" y="287082"/>
              </a:lnTo>
              <a:lnTo>
                <a:pt x="0" y="72732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2A4713-B7B7-4529-A8CB-358256FD7B87}">
      <dsp:nvSpPr>
        <dsp:cNvPr id="0" name=""/>
        <dsp:cNvSpPr/>
      </dsp:nvSpPr>
      <dsp:spPr>
        <a:xfrm>
          <a:off x="2659497" y="120794"/>
          <a:ext cx="3095348" cy="536764"/>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prstClr val="black"/>
              </a:solidFill>
              <a:latin typeface="+mn-lt"/>
            </a:rPr>
            <a:t>Hierarchy </a:t>
          </a:r>
          <a:r>
            <a:rPr lang="en-US" sz="2700" b="1" i="0" kern="1200" dirty="0">
              <a:effectLst/>
              <a:latin typeface="+mn-lt"/>
            </a:rPr>
            <a:t>Security</a:t>
          </a:r>
          <a:endParaRPr lang="en-US" sz="2700" b="1" kern="1200" cap="none" spc="0" dirty="0">
            <a:ln w="9525">
              <a:prstDash val="solid"/>
            </a:ln>
            <a:effectLst>
              <a:outerShdw blurRad="12700" dist="38100" dir="2700000" algn="tl" rotWithShape="0">
                <a:schemeClr val="bg1">
                  <a:lumMod val="50000"/>
                </a:schemeClr>
              </a:outerShdw>
            </a:effectLst>
            <a:latin typeface="+mn-lt"/>
          </a:endParaRPr>
        </a:p>
      </dsp:txBody>
      <dsp:txXfrm>
        <a:off x="2659497" y="120794"/>
        <a:ext cx="3095348" cy="536764"/>
      </dsp:txXfrm>
    </dsp:sp>
    <dsp:sp modelId="{01C2F6E5-504A-468C-B4BD-EE32BE4A97F9}">
      <dsp:nvSpPr>
        <dsp:cNvPr id="0" name=""/>
        <dsp:cNvSpPr/>
      </dsp:nvSpPr>
      <dsp:spPr>
        <a:xfrm>
          <a:off x="343824" y="1384887"/>
          <a:ext cx="2941262" cy="596302"/>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i="0" kern="1200" dirty="0">
              <a:effectLst/>
              <a:latin typeface="+mn-lt"/>
            </a:rPr>
            <a:t>Position Security</a:t>
          </a:r>
          <a:endParaRPr lang="en-US" sz="2800" kern="1200" dirty="0">
            <a:latin typeface="+mn-lt"/>
          </a:endParaRPr>
        </a:p>
      </dsp:txBody>
      <dsp:txXfrm>
        <a:off x="343824" y="1384887"/>
        <a:ext cx="2941262" cy="596302"/>
      </dsp:txXfrm>
    </dsp:sp>
    <dsp:sp modelId="{7AF814F8-087E-44E5-B22D-45D07EF98BAC}">
      <dsp:nvSpPr>
        <dsp:cNvPr id="0" name=""/>
        <dsp:cNvSpPr/>
      </dsp:nvSpPr>
      <dsp:spPr>
        <a:xfrm>
          <a:off x="4165578" y="1384887"/>
          <a:ext cx="2941262" cy="567372"/>
        </a:xfrm>
        <a:prstGeom prst="rect">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b="1" i="0" kern="1200" dirty="0">
              <a:effectLst/>
              <a:latin typeface="+mn-lt"/>
            </a:rPr>
            <a:t>Manager Security</a:t>
          </a:r>
          <a:endParaRPr lang="en-US" sz="2700" kern="1200" dirty="0">
            <a:latin typeface="+mn-lt"/>
          </a:endParaRPr>
        </a:p>
      </dsp:txBody>
      <dsp:txXfrm>
        <a:off x="4165578" y="1384887"/>
        <a:ext cx="2941262" cy="5673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725C2-977E-4539-9A08-6CE88EBE6BB1}" type="datetimeFigureOut">
              <a:rPr lang="da-DK" smtClean="0"/>
              <a:pPr/>
              <a:t>07-08-2018</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60E34C-3E66-4B99-847E-F4B2EE9599F7}" type="slidenum">
              <a:rPr lang="da-DK" smtClean="0"/>
              <a:pPr/>
              <a:t>‹#›</a:t>
            </a:fld>
            <a:endParaRPr lang="da-DK"/>
          </a:p>
        </p:txBody>
      </p:sp>
    </p:spTree>
    <p:extLst>
      <p:ext uri="{BB962C8B-B14F-4D97-AF65-F5344CB8AC3E}">
        <p14:creationId xmlns:p14="http://schemas.microsoft.com/office/powerpoint/2010/main" val="16476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371697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10</a:t>
            </a:fld>
            <a:endParaRPr lang="da-DK"/>
          </a:p>
        </p:txBody>
      </p:sp>
    </p:spTree>
    <p:extLst>
      <p:ext uri="{BB962C8B-B14F-4D97-AF65-F5344CB8AC3E}">
        <p14:creationId xmlns:p14="http://schemas.microsoft.com/office/powerpoint/2010/main" val="38066891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19927300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17974040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28313534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14116597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26709331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14545490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8391443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35223872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2678458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109</a:t>
            </a:fld>
            <a:endParaRPr lang="en-US" dirty="0">
              <a:solidFill>
                <a:prstClr val="black"/>
              </a:solidFill>
            </a:endParaRPr>
          </a:p>
        </p:txBody>
      </p:sp>
    </p:spTree>
    <p:extLst>
      <p:ext uri="{BB962C8B-B14F-4D97-AF65-F5344CB8AC3E}">
        <p14:creationId xmlns:p14="http://schemas.microsoft.com/office/powerpoint/2010/main" val="3743551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11</a:t>
            </a:fld>
            <a:endParaRPr lang="da-DK"/>
          </a:p>
        </p:txBody>
      </p:sp>
    </p:spTree>
    <p:extLst>
      <p:ext uri="{BB962C8B-B14F-4D97-AF65-F5344CB8AC3E}">
        <p14:creationId xmlns:p14="http://schemas.microsoft.com/office/powerpoint/2010/main" val="21225146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110</a:t>
            </a:fld>
            <a:endParaRPr lang="en-US" dirty="0">
              <a:solidFill>
                <a:prstClr val="black"/>
              </a:solidFill>
            </a:endParaRPr>
          </a:p>
        </p:txBody>
      </p:sp>
    </p:spTree>
    <p:extLst>
      <p:ext uri="{BB962C8B-B14F-4D97-AF65-F5344CB8AC3E}">
        <p14:creationId xmlns:p14="http://schemas.microsoft.com/office/powerpoint/2010/main" val="38945974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111</a:t>
            </a:fld>
            <a:endParaRPr lang="en-US" dirty="0">
              <a:solidFill>
                <a:prstClr val="black"/>
              </a:solidFill>
            </a:endParaRPr>
          </a:p>
        </p:txBody>
      </p:sp>
    </p:spTree>
    <p:extLst>
      <p:ext uri="{BB962C8B-B14F-4D97-AF65-F5344CB8AC3E}">
        <p14:creationId xmlns:p14="http://schemas.microsoft.com/office/powerpoint/2010/main" val="14392864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112</a:t>
            </a:fld>
            <a:endParaRPr lang="en-US" dirty="0">
              <a:solidFill>
                <a:prstClr val="black"/>
              </a:solidFill>
            </a:endParaRPr>
          </a:p>
        </p:txBody>
      </p:sp>
    </p:spTree>
    <p:extLst>
      <p:ext uri="{BB962C8B-B14F-4D97-AF65-F5344CB8AC3E}">
        <p14:creationId xmlns:p14="http://schemas.microsoft.com/office/powerpoint/2010/main" val="23905002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113</a:t>
            </a:fld>
            <a:endParaRPr lang="en-US" dirty="0">
              <a:solidFill>
                <a:prstClr val="black"/>
              </a:solidFill>
            </a:endParaRPr>
          </a:p>
        </p:txBody>
      </p:sp>
    </p:spTree>
    <p:extLst>
      <p:ext uri="{BB962C8B-B14F-4D97-AF65-F5344CB8AC3E}">
        <p14:creationId xmlns:p14="http://schemas.microsoft.com/office/powerpoint/2010/main" val="4317037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49760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35362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27295322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1362562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118</a:t>
            </a:fld>
            <a:endParaRPr lang="en-US" dirty="0">
              <a:solidFill>
                <a:prstClr val="black"/>
              </a:solidFill>
            </a:endParaRPr>
          </a:p>
        </p:txBody>
      </p:sp>
    </p:spTree>
    <p:extLst>
      <p:ext uri="{BB962C8B-B14F-4D97-AF65-F5344CB8AC3E}">
        <p14:creationId xmlns:p14="http://schemas.microsoft.com/office/powerpoint/2010/main" val="27878663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119</a:t>
            </a:fld>
            <a:endParaRPr lang="en-US" dirty="0">
              <a:solidFill>
                <a:prstClr val="black"/>
              </a:solidFill>
            </a:endParaRPr>
          </a:p>
        </p:txBody>
      </p:sp>
    </p:spTree>
    <p:extLst>
      <p:ext uri="{BB962C8B-B14F-4D97-AF65-F5344CB8AC3E}">
        <p14:creationId xmlns:p14="http://schemas.microsoft.com/office/powerpoint/2010/main" val="130681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092771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120</a:t>
            </a:fld>
            <a:endParaRPr lang="en-US" dirty="0">
              <a:solidFill>
                <a:prstClr val="black"/>
              </a:solidFill>
            </a:endParaRPr>
          </a:p>
        </p:txBody>
      </p:sp>
    </p:spTree>
    <p:extLst>
      <p:ext uri="{BB962C8B-B14F-4D97-AF65-F5344CB8AC3E}">
        <p14:creationId xmlns:p14="http://schemas.microsoft.com/office/powerpoint/2010/main" val="3931591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121</a:t>
            </a:fld>
            <a:endParaRPr lang="en-US" dirty="0">
              <a:solidFill>
                <a:prstClr val="black"/>
              </a:solidFill>
            </a:endParaRPr>
          </a:p>
        </p:txBody>
      </p:sp>
    </p:spTree>
    <p:extLst>
      <p:ext uri="{BB962C8B-B14F-4D97-AF65-F5344CB8AC3E}">
        <p14:creationId xmlns:p14="http://schemas.microsoft.com/office/powerpoint/2010/main" val="61290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122</a:t>
            </a:fld>
            <a:endParaRPr lang="en-US" dirty="0">
              <a:solidFill>
                <a:prstClr val="black"/>
              </a:solidFill>
            </a:endParaRPr>
          </a:p>
        </p:txBody>
      </p:sp>
    </p:spTree>
    <p:extLst>
      <p:ext uri="{BB962C8B-B14F-4D97-AF65-F5344CB8AC3E}">
        <p14:creationId xmlns:p14="http://schemas.microsoft.com/office/powerpoint/2010/main" val="27803965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123</a:t>
            </a:fld>
            <a:endParaRPr lang="en-US" dirty="0">
              <a:solidFill>
                <a:prstClr val="black"/>
              </a:solidFill>
            </a:endParaRPr>
          </a:p>
        </p:txBody>
      </p:sp>
    </p:spTree>
    <p:extLst>
      <p:ext uri="{BB962C8B-B14F-4D97-AF65-F5344CB8AC3E}">
        <p14:creationId xmlns:p14="http://schemas.microsoft.com/office/powerpoint/2010/main" val="41719159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124</a:t>
            </a:fld>
            <a:endParaRPr lang="en-US" dirty="0">
              <a:solidFill>
                <a:prstClr val="black"/>
              </a:solidFill>
            </a:endParaRPr>
          </a:p>
        </p:txBody>
      </p:sp>
    </p:spTree>
    <p:extLst>
      <p:ext uri="{BB962C8B-B14F-4D97-AF65-F5344CB8AC3E}">
        <p14:creationId xmlns:p14="http://schemas.microsoft.com/office/powerpoint/2010/main" val="19536341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125</a:t>
            </a:fld>
            <a:endParaRPr lang="en-US" dirty="0">
              <a:solidFill>
                <a:prstClr val="black"/>
              </a:solidFill>
            </a:endParaRPr>
          </a:p>
        </p:txBody>
      </p:sp>
    </p:spTree>
    <p:extLst>
      <p:ext uri="{BB962C8B-B14F-4D97-AF65-F5344CB8AC3E}">
        <p14:creationId xmlns:p14="http://schemas.microsoft.com/office/powerpoint/2010/main" val="13972282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126</a:t>
            </a:fld>
            <a:endParaRPr lang="en-US" dirty="0">
              <a:solidFill>
                <a:prstClr val="black"/>
              </a:solidFill>
            </a:endParaRPr>
          </a:p>
        </p:txBody>
      </p:sp>
    </p:spTree>
    <p:extLst>
      <p:ext uri="{BB962C8B-B14F-4D97-AF65-F5344CB8AC3E}">
        <p14:creationId xmlns:p14="http://schemas.microsoft.com/office/powerpoint/2010/main" val="17974510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54479865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128</a:t>
            </a:fld>
            <a:endParaRPr lang="en-US" dirty="0">
              <a:solidFill>
                <a:prstClr val="black"/>
              </a:solidFill>
            </a:endParaRPr>
          </a:p>
        </p:txBody>
      </p:sp>
    </p:spTree>
    <p:extLst>
      <p:ext uri="{BB962C8B-B14F-4D97-AF65-F5344CB8AC3E}">
        <p14:creationId xmlns:p14="http://schemas.microsoft.com/office/powerpoint/2010/main" val="6592604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3910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13</a:t>
            </a:fld>
            <a:endParaRPr lang="da-DK">
              <a:solidFill>
                <a:prstClr val="black"/>
              </a:solidFill>
            </a:endParaRPr>
          </a:p>
        </p:txBody>
      </p:sp>
    </p:spTree>
    <p:extLst>
      <p:ext uri="{BB962C8B-B14F-4D97-AF65-F5344CB8AC3E}">
        <p14:creationId xmlns:p14="http://schemas.microsoft.com/office/powerpoint/2010/main" val="1682456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130</a:t>
            </a:fld>
            <a:endParaRPr lang="en-US" dirty="0">
              <a:solidFill>
                <a:prstClr val="black"/>
              </a:solidFill>
            </a:endParaRPr>
          </a:p>
        </p:txBody>
      </p:sp>
    </p:spTree>
    <p:extLst>
      <p:ext uri="{BB962C8B-B14F-4D97-AF65-F5344CB8AC3E}">
        <p14:creationId xmlns:p14="http://schemas.microsoft.com/office/powerpoint/2010/main" val="27079997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131</a:t>
            </a:fld>
            <a:endParaRPr lang="en-US" dirty="0">
              <a:solidFill>
                <a:prstClr val="black"/>
              </a:solidFill>
            </a:endParaRPr>
          </a:p>
        </p:txBody>
      </p:sp>
    </p:spTree>
    <p:extLst>
      <p:ext uri="{BB962C8B-B14F-4D97-AF65-F5344CB8AC3E}">
        <p14:creationId xmlns:p14="http://schemas.microsoft.com/office/powerpoint/2010/main" val="37993986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132</a:t>
            </a:fld>
            <a:endParaRPr lang="en-US" dirty="0">
              <a:solidFill>
                <a:prstClr val="black"/>
              </a:solidFill>
            </a:endParaRPr>
          </a:p>
        </p:txBody>
      </p:sp>
    </p:spTree>
    <p:extLst>
      <p:ext uri="{BB962C8B-B14F-4D97-AF65-F5344CB8AC3E}">
        <p14:creationId xmlns:p14="http://schemas.microsoft.com/office/powerpoint/2010/main" val="14954314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Default Solution :</a:t>
            </a:r>
          </a:p>
          <a:p>
            <a:endParaRPr lang="en-US" b="1" baseline="0" dirty="0"/>
          </a:p>
          <a:p>
            <a:r>
              <a:rPr lang="en-US" b="1" baseline="0" dirty="0"/>
              <a:t>Default Solution is the OOB solution which contains all the existing components available in the Microsoft Dynamics CRM system.</a:t>
            </a:r>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133</a:t>
            </a:fld>
            <a:endParaRPr lang="en-US" dirty="0">
              <a:solidFill>
                <a:prstClr val="black"/>
              </a:solidFill>
            </a:endParaRPr>
          </a:p>
        </p:txBody>
      </p:sp>
    </p:spTree>
    <p:extLst>
      <p:ext uri="{BB962C8B-B14F-4D97-AF65-F5344CB8AC3E}">
        <p14:creationId xmlns:p14="http://schemas.microsoft.com/office/powerpoint/2010/main" val="87166763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134</a:t>
            </a:fld>
            <a:endParaRPr lang="en-US" dirty="0">
              <a:solidFill>
                <a:prstClr val="black"/>
              </a:solidFill>
            </a:endParaRPr>
          </a:p>
        </p:txBody>
      </p:sp>
    </p:spTree>
    <p:extLst>
      <p:ext uri="{BB962C8B-B14F-4D97-AF65-F5344CB8AC3E}">
        <p14:creationId xmlns:p14="http://schemas.microsoft.com/office/powerpoint/2010/main" val="29215726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135</a:t>
            </a:fld>
            <a:endParaRPr lang="en-US" dirty="0">
              <a:solidFill>
                <a:prstClr val="black"/>
              </a:solidFill>
            </a:endParaRPr>
          </a:p>
        </p:txBody>
      </p:sp>
    </p:spTree>
    <p:extLst>
      <p:ext uri="{BB962C8B-B14F-4D97-AF65-F5344CB8AC3E}">
        <p14:creationId xmlns:p14="http://schemas.microsoft.com/office/powerpoint/2010/main" val="16876908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136</a:t>
            </a:fld>
            <a:endParaRPr lang="en-US" dirty="0">
              <a:solidFill>
                <a:prstClr val="black"/>
              </a:solidFill>
            </a:endParaRPr>
          </a:p>
        </p:txBody>
      </p:sp>
    </p:spTree>
    <p:extLst>
      <p:ext uri="{BB962C8B-B14F-4D97-AF65-F5344CB8AC3E}">
        <p14:creationId xmlns:p14="http://schemas.microsoft.com/office/powerpoint/2010/main" val="416646796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137</a:t>
            </a:fld>
            <a:endParaRPr lang="en-US" dirty="0">
              <a:solidFill>
                <a:prstClr val="black"/>
              </a:solidFill>
            </a:endParaRPr>
          </a:p>
        </p:txBody>
      </p:sp>
    </p:spTree>
    <p:extLst>
      <p:ext uri="{BB962C8B-B14F-4D97-AF65-F5344CB8AC3E}">
        <p14:creationId xmlns:p14="http://schemas.microsoft.com/office/powerpoint/2010/main" val="37183030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138</a:t>
            </a:fld>
            <a:endParaRPr lang="en-US" dirty="0">
              <a:solidFill>
                <a:prstClr val="black"/>
              </a:solidFill>
            </a:endParaRPr>
          </a:p>
        </p:txBody>
      </p:sp>
    </p:spTree>
    <p:extLst>
      <p:ext uri="{BB962C8B-B14F-4D97-AF65-F5344CB8AC3E}">
        <p14:creationId xmlns:p14="http://schemas.microsoft.com/office/powerpoint/2010/main" val="777374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139</a:t>
            </a:fld>
            <a:endParaRPr lang="en-US" dirty="0">
              <a:solidFill>
                <a:prstClr val="black"/>
              </a:solidFill>
            </a:endParaRPr>
          </a:p>
        </p:txBody>
      </p:sp>
    </p:spTree>
    <p:extLst>
      <p:ext uri="{BB962C8B-B14F-4D97-AF65-F5344CB8AC3E}">
        <p14:creationId xmlns:p14="http://schemas.microsoft.com/office/powerpoint/2010/main" val="3528073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14</a:t>
            </a:fld>
            <a:endParaRPr lang="da-DK">
              <a:solidFill>
                <a:prstClr val="black"/>
              </a:solidFill>
            </a:endParaRPr>
          </a:p>
        </p:txBody>
      </p:sp>
    </p:spTree>
    <p:extLst>
      <p:ext uri="{BB962C8B-B14F-4D97-AF65-F5344CB8AC3E}">
        <p14:creationId xmlns:p14="http://schemas.microsoft.com/office/powerpoint/2010/main" val="13932760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140</a:t>
            </a:fld>
            <a:endParaRPr lang="en-US" dirty="0">
              <a:solidFill>
                <a:prstClr val="black"/>
              </a:solidFill>
            </a:endParaRPr>
          </a:p>
        </p:txBody>
      </p:sp>
    </p:spTree>
    <p:extLst>
      <p:ext uri="{BB962C8B-B14F-4D97-AF65-F5344CB8AC3E}">
        <p14:creationId xmlns:p14="http://schemas.microsoft.com/office/powerpoint/2010/main" val="165946043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141</a:t>
            </a:fld>
            <a:endParaRPr lang="en-US" dirty="0">
              <a:solidFill>
                <a:prstClr val="black"/>
              </a:solidFill>
            </a:endParaRPr>
          </a:p>
        </p:txBody>
      </p:sp>
    </p:spTree>
    <p:extLst>
      <p:ext uri="{BB962C8B-B14F-4D97-AF65-F5344CB8AC3E}">
        <p14:creationId xmlns:p14="http://schemas.microsoft.com/office/powerpoint/2010/main" val="57243623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142</a:t>
            </a:fld>
            <a:endParaRPr lang="en-US" dirty="0">
              <a:solidFill>
                <a:prstClr val="black"/>
              </a:solidFill>
            </a:endParaRPr>
          </a:p>
        </p:txBody>
      </p:sp>
    </p:spTree>
    <p:extLst>
      <p:ext uri="{BB962C8B-B14F-4D97-AF65-F5344CB8AC3E}">
        <p14:creationId xmlns:p14="http://schemas.microsoft.com/office/powerpoint/2010/main" val="4971147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143</a:t>
            </a:fld>
            <a:endParaRPr lang="en-US" dirty="0">
              <a:solidFill>
                <a:prstClr val="black"/>
              </a:solidFill>
            </a:endParaRPr>
          </a:p>
        </p:txBody>
      </p:sp>
    </p:spTree>
    <p:extLst>
      <p:ext uri="{BB962C8B-B14F-4D97-AF65-F5344CB8AC3E}">
        <p14:creationId xmlns:p14="http://schemas.microsoft.com/office/powerpoint/2010/main" val="6577504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144</a:t>
            </a:fld>
            <a:endParaRPr lang="en-US" dirty="0">
              <a:solidFill>
                <a:prstClr val="black"/>
              </a:solidFill>
            </a:endParaRPr>
          </a:p>
        </p:txBody>
      </p:sp>
    </p:spTree>
    <p:extLst>
      <p:ext uri="{BB962C8B-B14F-4D97-AF65-F5344CB8AC3E}">
        <p14:creationId xmlns:p14="http://schemas.microsoft.com/office/powerpoint/2010/main" val="42466209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145</a:t>
            </a:fld>
            <a:endParaRPr lang="en-US" dirty="0">
              <a:solidFill>
                <a:prstClr val="black"/>
              </a:solidFill>
            </a:endParaRPr>
          </a:p>
        </p:txBody>
      </p:sp>
    </p:spTree>
    <p:extLst>
      <p:ext uri="{BB962C8B-B14F-4D97-AF65-F5344CB8AC3E}">
        <p14:creationId xmlns:p14="http://schemas.microsoft.com/office/powerpoint/2010/main" val="37064807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146</a:t>
            </a:fld>
            <a:endParaRPr lang="en-US" dirty="0">
              <a:solidFill>
                <a:prstClr val="black"/>
              </a:solidFill>
            </a:endParaRPr>
          </a:p>
        </p:txBody>
      </p:sp>
    </p:spTree>
    <p:extLst>
      <p:ext uri="{BB962C8B-B14F-4D97-AF65-F5344CB8AC3E}">
        <p14:creationId xmlns:p14="http://schemas.microsoft.com/office/powerpoint/2010/main" val="10955742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147</a:t>
            </a:fld>
            <a:endParaRPr lang="en-US" dirty="0">
              <a:solidFill>
                <a:prstClr val="black"/>
              </a:solidFill>
            </a:endParaRPr>
          </a:p>
        </p:txBody>
      </p:sp>
    </p:spTree>
    <p:extLst>
      <p:ext uri="{BB962C8B-B14F-4D97-AF65-F5344CB8AC3E}">
        <p14:creationId xmlns:p14="http://schemas.microsoft.com/office/powerpoint/2010/main" val="15006282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148</a:t>
            </a:fld>
            <a:endParaRPr lang="en-US" dirty="0">
              <a:solidFill>
                <a:prstClr val="black"/>
              </a:solidFill>
            </a:endParaRPr>
          </a:p>
        </p:txBody>
      </p:sp>
    </p:spTree>
    <p:extLst>
      <p:ext uri="{BB962C8B-B14F-4D97-AF65-F5344CB8AC3E}">
        <p14:creationId xmlns:p14="http://schemas.microsoft.com/office/powerpoint/2010/main" val="371443992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4828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15</a:t>
            </a:fld>
            <a:endParaRPr lang="da-DK">
              <a:solidFill>
                <a:prstClr val="black"/>
              </a:solidFill>
            </a:endParaRPr>
          </a:p>
        </p:txBody>
      </p:sp>
    </p:spTree>
    <p:extLst>
      <p:ext uri="{BB962C8B-B14F-4D97-AF65-F5344CB8AC3E}">
        <p14:creationId xmlns:p14="http://schemas.microsoft.com/office/powerpoint/2010/main" val="175025103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150</a:t>
            </a:fld>
            <a:endParaRPr lang="en-US" dirty="0">
              <a:solidFill>
                <a:prstClr val="black"/>
              </a:solidFill>
            </a:endParaRPr>
          </a:p>
        </p:txBody>
      </p:sp>
    </p:spTree>
    <p:extLst>
      <p:ext uri="{BB962C8B-B14F-4D97-AF65-F5344CB8AC3E}">
        <p14:creationId xmlns:p14="http://schemas.microsoft.com/office/powerpoint/2010/main" val="27036379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151</a:t>
            </a:fld>
            <a:endParaRPr lang="en-US" dirty="0">
              <a:solidFill>
                <a:prstClr val="black"/>
              </a:solidFill>
            </a:endParaRPr>
          </a:p>
        </p:txBody>
      </p:sp>
    </p:spTree>
    <p:extLst>
      <p:ext uri="{BB962C8B-B14F-4D97-AF65-F5344CB8AC3E}">
        <p14:creationId xmlns:p14="http://schemas.microsoft.com/office/powerpoint/2010/main" val="21250936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152</a:t>
            </a:fld>
            <a:endParaRPr lang="en-US" dirty="0">
              <a:solidFill>
                <a:prstClr val="black"/>
              </a:solidFill>
            </a:endParaRPr>
          </a:p>
        </p:txBody>
      </p:sp>
    </p:spTree>
    <p:extLst>
      <p:ext uri="{BB962C8B-B14F-4D97-AF65-F5344CB8AC3E}">
        <p14:creationId xmlns:p14="http://schemas.microsoft.com/office/powerpoint/2010/main" val="178387392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153</a:t>
            </a:fld>
            <a:endParaRPr lang="en-US" dirty="0">
              <a:solidFill>
                <a:prstClr val="black"/>
              </a:solidFill>
            </a:endParaRPr>
          </a:p>
        </p:txBody>
      </p:sp>
    </p:spTree>
    <p:extLst>
      <p:ext uri="{BB962C8B-B14F-4D97-AF65-F5344CB8AC3E}">
        <p14:creationId xmlns:p14="http://schemas.microsoft.com/office/powerpoint/2010/main" val="53191844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154</a:t>
            </a:fld>
            <a:endParaRPr lang="en-US" dirty="0">
              <a:solidFill>
                <a:prstClr val="black"/>
              </a:solidFill>
            </a:endParaRPr>
          </a:p>
        </p:txBody>
      </p:sp>
    </p:spTree>
    <p:extLst>
      <p:ext uri="{BB962C8B-B14F-4D97-AF65-F5344CB8AC3E}">
        <p14:creationId xmlns:p14="http://schemas.microsoft.com/office/powerpoint/2010/main" val="218415364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155</a:t>
            </a:fld>
            <a:endParaRPr lang="en-US" dirty="0">
              <a:solidFill>
                <a:prstClr val="black"/>
              </a:solidFill>
            </a:endParaRPr>
          </a:p>
        </p:txBody>
      </p:sp>
    </p:spTree>
    <p:extLst>
      <p:ext uri="{BB962C8B-B14F-4D97-AF65-F5344CB8AC3E}">
        <p14:creationId xmlns:p14="http://schemas.microsoft.com/office/powerpoint/2010/main" val="245056422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156</a:t>
            </a:fld>
            <a:endParaRPr lang="en-US" dirty="0">
              <a:solidFill>
                <a:prstClr val="black"/>
              </a:solidFill>
            </a:endParaRPr>
          </a:p>
        </p:txBody>
      </p:sp>
    </p:spTree>
    <p:extLst>
      <p:ext uri="{BB962C8B-B14F-4D97-AF65-F5344CB8AC3E}">
        <p14:creationId xmlns:p14="http://schemas.microsoft.com/office/powerpoint/2010/main" val="1297542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157</a:t>
            </a:fld>
            <a:endParaRPr lang="en-US" dirty="0">
              <a:solidFill>
                <a:prstClr val="black"/>
              </a:solidFill>
            </a:endParaRPr>
          </a:p>
        </p:txBody>
      </p:sp>
    </p:spTree>
    <p:extLst>
      <p:ext uri="{BB962C8B-B14F-4D97-AF65-F5344CB8AC3E}">
        <p14:creationId xmlns:p14="http://schemas.microsoft.com/office/powerpoint/2010/main" val="9837542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158</a:t>
            </a:fld>
            <a:endParaRPr lang="en-US" dirty="0">
              <a:solidFill>
                <a:prstClr val="black"/>
              </a:solidFill>
            </a:endParaRPr>
          </a:p>
        </p:txBody>
      </p:sp>
    </p:spTree>
    <p:extLst>
      <p:ext uri="{BB962C8B-B14F-4D97-AF65-F5344CB8AC3E}">
        <p14:creationId xmlns:p14="http://schemas.microsoft.com/office/powerpoint/2010/main" val="40334710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159</a:t>
            </a:fld>
            <a:endParaRPr lang="en-US" dirty="0">
              <a:solidFill>
                <a:prstClr val="black"/>
              </a:solidFill>
            </a:endParaRPr>
          </a:p>
        </p:txBody>
      </p:sp>
    </p:spTree>
    <p:extLst>
      <p:ext uri="{BB962C8B-B14F-4D97-AF65-F5344CB8AC3E}">
        <p14:creationId xmlns:p14="http://schemas.microsoft.com/office/powerpoint/2010/main" val="3737978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16</a:t>
            </a:fld>
            <a:endParaRPr lang="da-DK">
              <a:solidFill>
                <a:prstClr val="black"/>
              </a:solidFill>
            </a:endParaRPr>
          </a:p>
        </p:txBody>
      </p:sp>
    </p:spTree>
    <p:extLst>
      <p:ext uri="{BB962C8B-B14F-4D97-AF65-F5344CB8AC3E}">
        <p14:creationId xmlns:p14="http://schemas.microsoft.com/office/powerpoint/2010/main" val="266208058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160</a:t>
            </a:fld>
            <a:endParaRPr lang="en-US" dirty="0">
              <a:solidFill>
                <a:prstClr val="black"/>
              </a:solidFill>
            </a:endParaRPr>
          </a:p>
        </p:txBody>
      </p:sp>
    </p:spTree>
    <p:extLst>
      <p:ext uri="{BB962C8B-B14F-4D97-AF65-F5344CB8AC3E}">
        <p14:creationId xmlns:p14="http://schemas.microsoft.com/office/powerpoint/2010/main" val="28079062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161</a:t>
            </a:fld>
            <a:endParaRPr lang="en-US" dirty="0">
              <a:solidFill>
                <a:prstClr val="black"/>
              </a:solidFill>
            </a:endParaRPr>
          </a:p>
        </p:txBody>
      </p:sp>
    </p:spTree>
    <p:extLst>
      <p:ext uri="{BB962C8B-B14F-4D97-AF65-F5344CB8AC3E}">
        <p14:creationId xmlns:p14="http://schemas.microsoft.com/office/powerpoint/2010/main" val="242071128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162</a:t>
            </a:fld>
            <a:endParaRPr lang="en-US" dirty="0">
              <a:solidFill>
                <a:prstClr val="black"/>
              </a:solidFill>
            </a:endParaRPr>
          </a:p>
        </p:txBody>
      </p:sp>
    </p:spTree>
    <p:extLst>
      <p:ext uri="{BB962C8B-B14F-4D97-AF65-F5344CB8AC3E}">
        <p14:creationId xmlns:p14="http://schemas.microsoft.com/office/powerpoint/2010/main" val="31064337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163</a:t>
            </a:fld>
            <a:endParaRPr lang="en-US" dirty="0">
              <a:solidFill>
                <a:prstClr val="black"/>
              </a:solidFill>
            </a:endParaRPr>
          </a:p>
        </p:txBody>
      </p:sp>
    </p:spTree>
    <p:extLst>
      <p:ext uri="{BB962C8B-B14F-4D97-AF65-F5344CB8AC3E}">
        <p14:creationId xmlns:p14="http://schemas.microsoft.com/office/powerpoint/2010/main" val="73263019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164</a:t>
            </a:fld>
            <a:endParaRPr lang="en-US" dirty="0">
              <a:solidFill>
                <a:prstClr val="black"/>
              </a:solidFill>
            </a:endParaRPr>
          </a:p>
        </p:txBody>
      </p:sp>
    </p:spTree>
    <p:extLst>
      <p:ext uri="{BB962C8B-B14F-4D97-AF65-F5344CB8AC3E}">
        <p14:creationId xmlns:p14="http://schemas.microsoft.com/office/powerpoint/2010/main" val="24273507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165</a:t>
            </a:fld>
            <a:endParaRPr lang="en-US" dirty="0">
              <a:solidFill>
                <a:prstClr val="black"/>
              </a:solidFill>
            </a:endParaRPr>
          </a:p>
        </p:txBody>
      </p:sp>
    </p:spTree>
    <p:extLst>
      <p:ext uri="{BB962C8B-B14F-4D97-AF65-F5344CB8AC3E}">
        <p14:creationId xmlns:p14="http://schemas.microsoft.com/office/powerpoint/2010/main" val="148296051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166</a:t>
            </a:fld>
            <a:endParaRPr lang="en-US" dirty="0">
              <a:solidFill>
                <a:prstClr val="black"/>
              </a:solidFill>
            </a:endParaRPr>
          </a:p>
        </p:txBody>
      </p:sp>
    </p:spTree>
    <p:extLst>
      <p:ext uri="{BB962C8B-B14F-4D97-AF65-F5344CB8AC3E}">
        <p14:creationId xmlns:p14="http://schemas.microsoft.com/office/powerpoint/2010/main" val="129046020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167</a:t>
            </a:fld>
            <a:endParaRPr lang="en-US" dirty="0">
              <a:solidFill>
                <a:prstClr val="black"/>
              </a:solidFill>
            </a:endParaRPr>
          </a:p>
        </p:txBody>
      </p:sp>
    </p:spTree>
    <p:extLst>
      <p:ext uri="{BB962C8B-B14F-4D97-AF65-F5344CB8AC3E}">
        <p14:creationId xmlns:p14="http://schemas.microsoft.com/office/powerpoint/2010/main" val="50187597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168</a:t>
            </a:fld>
            <a:endParaRPr lang="en-US" dirty="0">
              <a:solidFill>
                <a:prstClr val="black"/>
              </a:solidFill>
            </a:endParaRPr>
          </a:p>
        </p:txBody>
      </p:sp>
    </p:spTree>
    <p:extLst>
      <p:ext uri="{BB962C8B-B14F-4D97-AF65-F5344CB8AC3E}">
        <p14:creationId xmlns:p14="http://schemas.microsoft.com/office/powerpoint/2010/main" val="292406304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170</a:t>
            </a:fld>
            <a:endParaRPr lang="en-US" dirty="0">
              <a:solidFill>
                <a:prstClr val="black"/>
              </a:solidFill>
            </a:endParaRPr>
          </a:p>
        </p:txBody>
      </p:sp>
    </p:spTree>
    <p:extLst>
      <p:ext uri="{BB962C8B-B14F-4D97-AF65-F5344CB8AC3E}">
        <p14:creationId xmlns:p14="http://schemas.microsoft.com/office/powerpoint/2010/main" val="2596326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27620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171</a:t>
            </a:fld>
            <a:endParaRPr lang="en-US" dirty="0">
              <a:solidFill>
                <a:prstClr val="black"/>
              </a:solidFill>
            </a:endParaRPr>
          </a:p>
        </p:txBody>
      </p:sp>
    </p:spTree>
    <p:extLst>
      <p:ext uri="{BB962C8B-B14F-4D97-AF65-F5344CB8AC3E}">
        <p14:creationId xmlns:p14="http://schemas.microsoft.com/office/powerpoint/2010/main" val="49389803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172</a:t>
            </a:fld>
            <a:endParaRPr lang="en-US" dirty="0">
              <a:solidFill>
                <a:prstClr val="black"/>
              </a:solidFill>
            </a:endParaRPr>
          </a:p>
        </p:txBody>
      </p:sp>
    </p:spTree>
    <p:extLst>
      <p:ext uri="{BB962C8B-B14F-4D97-AF65-F5344CB8AC3E}">
        <p14:creationId xmlns:p14="http://schemas.microsoft.com/office/powerpoint/2010/main" val="94720606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174</a:t>
            </a:fld>
            <a:endParaRPr lang="en-US" dirty="0">
              <a:solidFill>
                <a:prstClr val="black"/>
              </a:solidFill>
            </a:endParaRPr>
          </a:p>
        </p:txBody>
      </p:sp>
    </p:spTree>
    <p:extLst>
      <p:ext uri="{BB962C8B-B14F-4D97-AF65-F5344CB8AC3E}">
        <p14:creationId xmlns:p14="http://schemas.microsoft.com/office/powerpoint/2010/main" val="180496388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175</a:t>
            </a:fld>
            <a:endParaRPr lang="en-US" dirty="0">
              <a:solidFill>
                <a:prstClr val="black"/>
              </a:solidFill>
            </a:endParaRPr>
          </a:p>
        </p:txBody>
      </p:sp>
    </p:spTree>
    <p:extLst>
      <p:ext uri="{BB962C8B-B14F-4D97-AF65-F5344CB8AC3E}">
        <p14:creationId xmlns:p14="http://schemas.microsoft.com/office/powerpoint/2010/main" val="108749918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176</a:t>
            </a:fld>
            <a:endParaRPr lang="en-US" dirty="0">
              <a:solidFill>
                <a:prstClr val="black"/>
              </a:solidFill>
            </a:endParaRPr>
          </a:p>
        </p:txBody>
      </p:sp>
    </p:spTree>
    <p:extLst>
      <p:ext uri="{BB962C8B-B14F-4D97-AF65-F5344CB8AC3E}">
        <p14:creationId xmlns:p14="http://schemas.microsoft.com/office/powerpoint/2010/main" val="13213341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177</a:t>
            </a:fld>
            <a:endParaRPr lang="en-US" dirty="0">
              <a:solidFill>
                <a:prstClr val="black"/>
              </a:solidFill>
            </a:endParaRPr>
          </a:p>
        </p:txBody>
      </p:sp>
    </p:spTree>
    <p:extLst>
      <p:ext uri="{BB962C8B-B14F-4D97-AF65-F5344CB8AC3E}">
        <p14:creationId xmlns:p14="http://schemas.microsoft.com/office/powerpoint/2010/main" val="377021445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178</a:t>
            </a:fld>
            <a:endParaRPr lang="en-US" dirty="0">
              <a:solidFill>
                <a:prstClr val="black"/>
              </a:solidFill>
            </a:endParaRPr>
          </a:p>
        </p:txBody>
      </p:sp>
    </p:spTree>
    <p:extLst>
      <p:ext uri="{BB962C8B-B14F-4D97-AF65-F5344CB8AC3E}">
        <p14:creationId xmlns:p14="http://schemas.microsoft.com/office/powerpoint/2010/main" val="353444017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179</a:t>
            </a:fld>
            <a:endParaRPr lang="en-US" dirty="0">
              <a:solidFill>
                <a:prstClr val="black"/>
              </a:solidFill>
            </a:endParaRPr>
          </a:p>
        </p:txBody>
      </p:sp>
    </p:spTree>
    <p:extLst>
      <p:ext uri="{BB962C8B-B14F-4D97-AF65-F5344CB8AC3E}">
        <p14:creationId xmlns:p14="http://schemas.microsoft.com/office/powerpoint/2010/main" val="364156338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180</a:t>
            </a:fld>
            <a:endParaRPr lang="en-US" dirty="0">
              <a:solidFill>
                <a:prstClr val="black"/>
              </a:solidFill>
            </a:endParaRPr>
          </a:p>
        </p:txBody>
      </p:sp>
    </p:spTree>
    <p:extLst>
      <p:ext uri="{BB962C8B-B14F-4D97-AF65-F5344CB8AC3E}">
        <p14:creationId xmlns:p14="http://schemas.microsoft.com/office/powerpoint/2010/main" val="11154282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181</a:t>
            </a:fld>
            <a:endParaRPr lang="en-US" dirty="0">
              <a:solidFill>
                <a:prstClr val="black"/>
              </a:solidFill>
            </a:endParaRPr>
          </a:p>
        </p:txBody>
      </p:sp>
    </p:spTree>
    <p:extLst>
      <p:ext uri="{BB962C8B-B14F-4D97-AF65-F5344CB8AC3E}">
        <p14:creationId xmlns:p14="http://schemas.microsoft.com/office/powerpoint/2010/main" val="325276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18</a:t>
            </a:fld>
            <a:endParaRPr lang="da-DK">
              <a:solidFill>
                <a:prstClr val="black"/>
              </a:solidFill>
            </a:endParaRPr>
          </a:p>
        </p:txBody>
      </p:sp>
    </p:spTree>
    <p:extLst>
      <p:ext uri="{BB962C8B-B14F-4D97-AF65-F5344CB8AC3E}">
        <p14:creationId xmlns:p14="http://schemas.microsoft.com/office/powerpoint/2010/main" val="327086611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Entity options that can only be enabled :</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This table lists the options that you can enable for an entity, but after these items are enabled, they can’t be disabled: </a:t>
            </a:r>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183</a:t>
            </a:fld>
            <a:endParaRPr lang="en-US" dirty="0">
              <a:solidFill>
                <a:prstClr val="black"/>
              </a:solidFill>
            </a:endParaRPr>
          </a:p>
        </p:txBody>
      </p:sp>
    </p:spTree>
    <p:extLst>
      <p:ext uri="{BB962C8B-B14F-4D97-AF65-F5344CB8AC3E}">
        <p14:creationId xmlns:p14="http://schemas.microsoft.com/office/powerpoint/2010/main" val="113708746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184</a:t>
            </a:fld>
            <a:endParaRPr lang="en-US" dirty="0">
              <a:solidFill>
                <a:prstClr val="black"/>
              </a:solidFill>
            </a:endParaRPr>
          </a:p>
        </p:txBody>
      </p:sp>
    </p:spTree>
    <p:extLst>
      <p:ext uri="{BB962C8B-B14F-4D97-AF65-F5344CB8AC3E}">
        <p14:creationId xmlns:p14="http://schemas.microsoft.com/office/powerpoint/2010/main" val="25774458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185</a:t>
            </a:fld>
            <a:endParaRPr lang="en-US" dirty="0">
              <a:solidFill>
                <a:prstClr val="black"/>
              </a:solidFill>
            </a:endParaRPr>
          </a:p>
        </p:txBody>
      </p:sp>
    </p:spTree>
    <p:extLst>
      <p:ext uri="{BB962C8B-B14F-4D97-AF65-F5344CB8AC3E}">
        <p14:creationId xmlns:p14="http://schemas.microsoft.com/office/powerpoint/2010/main" val="232643320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186</a:t>
            </a:fld>
            <a:endParaRPr lang="en-US" dirty="0">
              <a:solidFill>
                <a:prstClr val="black"/>
              </a:solidFill>
            </a:endParaRPr>
          </a:p>
        </p:txBody>
      </p:sp>
    </p:spTree>
    <p:extLst>
      <p:ext uri="{BB962C8B-B14F-4D97-AF65-F5344CB8AC3E}">
        <p14:creationId xmlns:p14="http://schemas.microsoft.com/office/powerpoint/2010/main" val="32670540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187</a:t>
            </a:fld>
            <a:endParaRPr lang="en-US" dirty="0">
              <a:solidFill>
                <a:prstClr val="black"/>
              </a:solidFill>
            </a:endParaRPr>
          </a:p>
        </p:txBody>
      </p:sp>
    </p:spTree>
    <p:extLst>
      <p:ext uri="{BB962C8B-B14F-4D97-AF65-F5344CB8AC3E}">
        <p14:creationId xmlns:p14="http://schemas.microsoft.com/office/powerpoint/2010/main" val="8460721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188</a:t>
            </a:fld>
            <a:endParaRPr lang="en-US" dirty="0">
              <a:solidFill>
                <a:prstClr val="black"/>
              </a:solidFill>
            </a:endParaRPr>
          </a:p>
        </p:txBody>
      </p:sp>
    </p:spTree>
    <p:extLst>
      <p:ext uri="{BB962C8B-B14F-4D97-AF65-F5344CB8AC3E}">
        <p14:creationId xmlns:p14="http://schemas.microsoft.com/office/powerpoint/2010/main" val="321861350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189</a:t>
            </a:fld>
            <a:endParaRPr lang="en-US" dirty="0">
              <a:solidFill>
                <a:prstClr val="black"/>
              </a:solidFill>
            </a:endParaRPr>
          </a:p>
        </p:txBody>
      </p:sp>
    </p:spTree>
    <p:extLst>
      <p:ext uri="{BB962C8B-B14F-4D97-AF65-F5344CB8AC3E}">
        <p14:creationId xmlns:p14="http://schemas.microsoft.com/office/powerpoint/2010/main" val="7901897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190</a:t>
            </a:fld>
            <a:endParaRPr lang="en-US" dirty="0">
              <a:solidFill>
                <a:prstClr val="black"/>
              </a:solidFill>
            </a:endParaRPr>
          </a:p>
        </p:txBody>
      </p:sp>
    </p:spTree>
    <p:extLst>
      <p:ext uri="{BB962C8B-B14F-4D97-AF65-F5344CB8AC3E}">
        <p14:creationId xmlns:p14="http://schemas.microsoft.com/office/powerpoint/2010/main" val="139987013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191</a:t>
            </a:fld>
            <a:endParaRPr lang="en-US" dirty="0">
              <a:solidFill>
                <a:prstClr val="black"/>
              </a:solidFill>
            </a:endParaRPr>
          </a:p>
        </p:txBody>
      </p:sp>
    </p:spTree>
    <p:extLst>
      <p:ext uri="{BB962C8B-B14F-4D97-AF65-F5344CB8AC3E}">
        <p14:creationId xmlns:p14="http://schemas.microsoft.com/office/powerpoint/2010/main" val="268419009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192</a:t>
            </a:fld>
            <a:endParaRPr lang="en-US" dirty="0">
              <a:solidFill>
                <a:prstClr val="black"/>
              </a:solidFill>
            </a:endParaRPr>
          </a:p>
        </p:txBody>
      </p:sp>
    </p:spTree>
    <p:extLst>
      <p:ext uri="{BB962C8B-B14F-4D97-AF65-F5344CB8AC3E}">
        <p14:creationId xmlns:p14="http://schemas.microsoft.com/office/powerpoint/2010/main" val="2739514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19</a:t>
            </a:fld>
            <a:endParaRPr lang="da-DK">
              <a:solidFill>
                <a:prstClr val="black"/>
              </a:solidFill>
            </a:endParaRPr>
          </a:p>
        </p:txBody>
      </p:sp>
    </p:spTree>
    <p:extLst>
      <p:ext uri="{BB962C8B-B14F-4D97-AF65-F5344CB8AC3E}">
        <p14:creationId xmlns:p14="http://schemas.microsoft.com/office/powerpoint/2010/main" val="290879890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193</a:t>
            </a:fld>
            <a:endParaRPr lang="en-US" dirty="0">
              <a:solidFill>
                <a:prstClr val="black"/>
              </a:solidFill>
            </a:endParaRPr>
          </a:p>
        </p:txBody>
      </p:sp>
    </p:spTree>
    <p:extLst>
      <p:ext uri="{BB962C8B-B14F-4D97-AF65-F5344CB8AC3E}">
        <p14:creationId xmlns:p14="http://schemas.microsoft.com/office/powerpoint/2010/main" val="33071858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195</a:t>
            </a:fld>
            <a:endParaRPr lang="en-US" dirty="0">
              <a:solidFill>
                <a:prstClr val="black"/>
              </a:solidFill>
            </a:endParaRPr>
          </a:p>
        </p:txBody>
      </p:sp>
    </p:spTree>
    <p:extLst>
      <p:ext uri="{BB962C8B-B14F-4D97-AF65-F5344CB8AC3E}">
        <p14:creationId xmlns:p14="http://schemas.microsoft.com/office/powerpoint/2010/main" val="19573974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196</a:t>
            </a:fld>
            <a:endParaRPr lang="en-US" dirty="0">
              <a:solidFill>
                <a:prstClr val="black"/>
              </a:solidFill>
            </a:endParaRPr>
          </a:p>
        </p:txBody>
      </p:sp>
    </p:spTree>
    <p:extLst>
      <p:ext uri="{BB962C8B-B14F-4D97-AF65-F5344CB8AC3E}">
        <p14:creationId xmlns:p14="http://schemas.microsoft.com/office/powerpoint/2010/main" val="386200373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197</a:t>
            </a:fld>
            <a:endParaRPr lang="en-US" dirty="0">
              <a:solidFill>
                <a:prstClr val="black"/>
              </a:solidFill>
            </a:endParaRPr>
          </a:p>
        </p:txBody>
      </p:sp>
    </p:spTree>
    <p:extLst>
      <p:ext uri="{BB962C8B-B14F-4D97-AF65-F5344CB8AC3E}">
        <p14:creationId xmlns:p14="http://schemas.microsoft.com/office/powerpoint/2010/main" val="24409446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198</a:t>
            </a:fld>
            <a:endParaRPr lang="en-US" dirty="0">
              <a:solidFill>
                <a:prstClr val="black"/>
              </a:solidFill>
            </a:endParaRPr>
          </a:p>
        </p:txBody>
      </p:sp>
    </p:spTree>
    <p:extLst>
      <p:ext uri="{BB962C8B-B14F-4D97-AF65-F5344CB8AC3E}">
        <p14:creationId xmlns:p14="http://schemas.microsoft.com/office/powerpoint/2010/main" val="40143533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199</a:t>
            </a:fld>
            <a:endParaRPr lang="en-US" dirty="0">
              <a:solidFill>
                <a:prstClr val="black"/>
              </a:solidFill>
            </a:endParaRPr>
          </a:p>
        </p:txBody>
      </p:sp>
    </p:spTree>
    <p:extLst>
      <p:ext uri="{BB962C8B-B14F-4D97-AF65-F5344CB8AC3E}">
        <p14:creationId xmlns:p14="http://schemas.microsoft.com/office/powerpoint/2010/main" val="285121915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200</a:t>
            </a:fld>
            <a:endParaRPr lang="en-US" dirty="0">
              <a:solidFill>
                <a:prstClr val="black"/>
              </a:solidFill>
            </a:endParaRPr>
          </a:p>
        </p:txBody>
      </p:sp>
    </p:spTree>
    <p:extLst>
      <p:ext uri="{BB962C8B-B14F-4D97-AF65-F5344CB8AC3E}">
        <p14:creationId xmlns:p14="http://schemas.microsoft.com/office/powerpoint/2010/main" val="213843516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201</a:t>
            </a:fld>
            <a:endParaRPr lang="en-US" dirty="0">
              <a:solidFill>
                <a:prstClr val="black"/>
              </a:solidFill>
            </a:endParaRPr>
          </a:p>
        </p:txBody>
      </p:sp>
    </p:spTree>
    <p:extLst>
      <p:ext uri="{BB962C8B-B14F-4D97-AF65-F5344CB8AC3E}">
        <p14:creationId xmlns:p14="http://schemas.microsoft.com/office/powerpoint/2010/main" val="35477518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202</a:t>
            </a:fld>
            <a:endParaRPr lang="en-US" dirty="0">
              <a:solidFill>
                <a:prstClr val="black"/>
              </a:solidFill>
            </a:endParaRPr>
          </a:p>
        </p:txBody>
      </p:sp>
    </p:spTree>
    <p:extLst>
      <p:ext uri="{BB962C8B-B14F-4D97-AF65-F5344CB8AC3E}">
        <p14:creationId xmlns:p14="http://schemas.microsoft.com/office/powerpoint/2010/main" val="45053841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203</a:t>
            </a:fld>
            <a:endParaRPr lang="en-US" dirty="0">
              <a:solidFill>
                <a:prstClr val="black"/>
              </a:solidFill>
            </a:endParaRPr>
          </a:p>
        </p:txBody>
      </p:sp>
    </p:spTree>
    <p:extLst>
      <p:ext uri="{BB962C8B-B14F-4D97-AF65-F5344CB8AC3E}">
        <p14:creationId xmlns:p14="http://schemas.microsoft.com/office/powerpoint/2010/main" val="320130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8424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253476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204</a:t>
            </a:fld>
            <a:endParaRPr lang="en-US" dirty="0">
              <a:solidFill>
                <a:prstClr val="black"/>
              </a:solidFill>
            </a:endParaRPr>
          </a:p>
        </p:txBody>
      </p:sp>
    </p:spTree>
    <p:extLst>
      <p:ext uri="{BB962C8B-B14F-4D97-AF65-F5344CB8AC3E}">
        <p14:creationId xmlns:p14="http://schemas.microsoft.com/office/powerpoint/2010/main" val="76537075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205</a:t>
            </a:fld>
            <a:endParaRPr lang="en-US" dirty="0">
              <a:solidFill>
                <a:prstClr val="black"/>
              </a:solidFill>
            </a:endParaRPr>
          </a:p>
        </p:txBody>
      </p:sp>
    </p:spTree>
    <p:extLst>
      <p:ext uri="{BB962C8B-B14F-4D97-AF65-F5344CB8AC3E}">
        <p14:creationId xmlns:p14="http://schemas.microsoft.com/office/powerpoint/2010/main" val="307420140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206</a:t>
            </a:fld>
            <a:endParaRPr lang="en-US" dirty="0">
              <a:solidFill>
                <a:prstClr val="black"/>
              </a:solidFill>
            </a:endParaRPr>
          </a:p>
        </p:txBody>
      </p:sp>
    </p:spTree>
    <p:extLst>
      <p:ext uri="{BB962C8B-B14F-4D97-AF65-F5344CB8AC3E}">
        <p14:creationId xmlns:p14="http://schemas.microsoft.com/office/powerpoint/2010/main" val="34936814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207</a:t>
            </a:fld>
            <a:endParaRPr lang="en-US" dirty="0">
              <a:solidFill>
                <a:prstClr val="black"/>
              </a:solidFill>
            </a:endParaRPr>
          </a:p>
        </p:txBody>
      </p:sp>
    </p:spTree>
    <p:extLst>
      <p:ext uri="{BB962C8B-B14F-4D97-AF65-F5344CB8AC3E}">
        <p14:creationId xmlns:p14="http://schemas.microsoft.com/office/powerpoint/2010/main" val="250438475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208</a:t>
            </a:fld>
            <a:endParaRPr lang="en-US" dirty="0">
              <a:solidFill>
                <a:prstClr val="black"/>
              </a:solidFill>
            </a:endParaRPr>
          </a:p>
        </p:txBody>
      </p:sp>
    </p:spTree>
    <p:extLst>
      <p:ext uri="{BB962C8B-B14F-4D97-AF65-F5344CB8AC3E}">
        <p14:creationId xmlns:p14="http://schemas.microsoft.com/office/powerpoint/2010/main" val="168312603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209</a:t>
            </a:fld>
            <a:endParaRPr lang="en-US" dirty="0">
              <a:solidFill>
                <a:prstClr val="black"/>
              </a:solidFill>
            </a:endParaRPr>
          </a:p>
        </p:txBody>
      </p:sp>
    </p:spTree>
    <p:extLst>
      <p:ext uri="{BB962C8B-B14F-4D97-AF65-F5344CB8AC3E}">
        <p14:creationId xmlns:p14="http://schemas.microsoft.com/office/powerpoint/2010/main" val="202542149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210</a:t>
            </a:fld>
            <a:endParaRPr lang="en-US" dirty="0">
              <a:solidFill>
                <a:prstClr val="black"/>
              </a:solidFill>
            </a:endParaRPr>
          </a:p>
        </p:txBody>
      </p:sp>
    </p:spTree>
    <p:extLst>
      <p:ext uri="{BB962C8B-B14F-4D97-AF65-F5344CB8AC3E}">
        <p14:creationId xmlns:p14="http://schemas.microsoft.com/office/powerpoint/2010/main" val="66661635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211</a:t>
            </a:fld>
            <a:endParaRPr lang="en-US" dirty="0">
              <a:solidFill>
                <a:prstClr val="black"/>
              </a:solidFill>
            </a:endParaRPr>
          </a:p>
        </p:txBody>
      </p:sp>
    </p:spTree>
    <p:extLst>
      <p:ext uri="{BB962C8B-B14F-4D97-AF65-F5344CB8AC3E}">
        <p14:creationId xmlns:p14="http://schemas.microsoft.com/office/powerpoint/2010/main" val="9904008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212</a:t>
            </a:fld>
            <a:endParaRPr lang="en-US" dirty="0">
              <a:solidFill>
                <a:prstClr val="black"/>
              </a:solidFill>
            </a:endParaRPr>
          </a:p>
        </p:txBody>
      </p:sp>
    </p:spTree>
    <p:extLst>
      <p:ext uri="{BB962C8B-B14F-4D97-AF65-F5344CB8AC3E}">
        <p14:creationId xmlns:p14="http://schemas.microsoft.com/office/powerpoint/2010/main" val="146479845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213</a:t>
            </a:fld>
            <a:endParaRPr lang="en-US" dirty="0">
              <a:solidFill>
                <a:prstClr val="black"/>
              </a:solidFill>
            </a:endParaRPr>
          </a:p>
        </p:txBody>
      </p:sp>
    </p:spTree>
    <p:extLst>
      <p:ext uri="{BB962C8B-B14F-4D97-AF65-F5344CB8AC3E}">
        <p14:creationId xmlns:p14="http://schemas.microsoft.com/office/powerpoint/2010/main" val="1437770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1756163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214</a:t>
            </a:fld>
            <a:endParaRPr lang="en-US" dirty="0">
              <a:solidFill>
                <a:prstClr val="black"/>
              </a:solidFill>
            </a:endParaRPr>
          </a:p>
        </p:txBody>
      </p:sp>
    </p:spTree>
    <p:extLst>
      <p:ext uri="{BB962C8B-B14F-4D97-AF65-F5344CB8AC3E}">
        <p14:creationId xmlns:p14="http://schemas.microsoft.com/office/powerpoint/2010/main" val="175458176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215</a:t>
            </a:fld>
            <a:endParaRPr lang="en-US" dirty="0">
              <a:solidFill>
                <a:prstClr val="black"/>
              </a:solidFill>
            </a:endParaRPr>
          </a:p>
        </p:txBody>
      </p:sp>
    </p:spTree>
    <p:extLst>
      <p:ext uri="{BB962C8B-B14F-4D97-AF65-F5344CB8AC3E}">
        <p14:creationId xmlns:p14="http://schemas.microsoft.com/office/powerpoint/2010/main" val="11236944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216</a:t>
            </a:fld>
            <a:endParaRPr lang="en-US" dirty="0">
              <a:solidFill>
                <a:prstClr val="black"/>
              </a:solidFill>
            </a:endParaRPr>
          </a:p>
        </p:txBody>
      </p:sp>
    </p:spTree>
    <p:extLst>
      <p:ext uri="{BB962C8B-B14F-4D97-AF65-F5344CB8AC3E}">
        <p14:creationId xmlns:p14="http://schemas.microsoft.com/office/powerpoint/2010/main" val="32768735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217</a:t>
            </a:fld>
            <a:endParaRPr lang="en-US" dirty="0">
              <a:solidFill>
                <a:prstClr val="black"/>
              </a:solidFill>
            </a:endParaRPr>
          </a:p>
        </p:txBody>
      </p:sp>
    </p:spTree>
    <p:extLst>
      <p:ext uri="{BB962C8B-B14F-4D97-AF65-F5344CB8AC3E}">
        <p14:creationId xmlns:p14="http://schemas.microsoft.com/office/powerpoint/2010/main" val="85841331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218</a:t>
            </a:fld>
            <a:endParaRPr lang="en-US" dirty="0">
              <a:solidFill>
                <a:prstClr val="black"/>
              </a:solidFill>
            </a:endParaRPr>
          </a:p>
        </p:txBody>
      </p:sp>
    </p:spTree>
    <p:extLst>
      <p:ext uri="{BB962C8B-B14F-4D97-AF65-F5344CB8AC3E}">
        <p14:creationId xmlns:p14="http://schemas.microsoft.com/office/powerpoint/2010/main" val="251787048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219</a:t>
            </a:fld>
            <a:endParaRPr lang="en-US" dirty="0">
              <a:solidFill>
                <a:prstClr val="black"/>
              </a:solidFill>
            </a:endParaRPr>
          </a:p>
        </p:txBody>
      </p:sp>
    </p:spTree>
    <p:extLst>
      <p:ext uri="{BB962C8B-B14F-4D97-AF65-F5344CB8AC3E}">
        <p14:creationId xmlns:p14="http://schemas.microsoft.com/office/powerpoint/2010/main" val="24744916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220</a:t>
            </a:fld>
            <a:endParaRPr lang="en-US" dirty="0">
              <a:solidFill>
                <a:prstClr val="black"/>
              </a:solidFill>
            </a:endParaRPr>
          </a:p>
        </p:txBody>
      </p:sp>
    </p:spTree>
    <p:extLst>
      <p:ext uri="{BB962C8B-B14F-4D97-AF65-F5344CB8AC3E}">
        <p14:creationId xmlns:p14="http://schemas.microsoft.com/office/powerpoint/2010/main" val="32116745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221</a:t>
            </a:fld>
            <a:endParaRPr lang="en-US" dirty="0">
              <a:solidFill>
                <a:prstClr val="black"/>
              </a:solidFill>
            </a:endParaRPr>
          </a:p>
        </p:txBody>
      </p:sp>
    </p:spTree>
    <p:extLst>
      <p:ext uri="{BB962C8B-B14F-4D97-AF65-F5344CB8AC3E}">
        <p14:creationId xmlns:p14="http://schemas.microsoft.com/office/powerpoint/2010/main" val="246511153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222</a:t>
            </a:fld>
            <a:endParaRPr lang="en-US" dirty="0">
              <a:solidFill>
                <a:prstClr val="black"/>
              </a:solidFill>
            </a:endParaRPr>
          </a:p>
        </p:txBody>
      </p:sp>
    </p:spTree>
    <p:extLst>
      <p:ext uri="{BB962C8B-B14F-4D97-AF65-F5344CB8AC3E}">
        <p14:creationId xmlns:p14="http://schemas.microsoft.com/office/powerpoint/2010/main" val="44773479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223</a:t>
            </a:fld>
            <a:endParaRPr lang="en-US" dirty="0">
              <a:solidFill>
                <a:prstClr val="black"/>
              </a:solidFill>
            </a:endParaRPr>
          </a:p>
        </p:txBody>
      </p:sp>
    </p:spTree>
    <p:extLst>
      <p:ext uri="{BB962C8B-B14F-4D97-AF65-F5344CB8AC3E}">
        <p14:creationId xmlns:p14="http://schemas.microsoft.com/office/powerpoint/2010/main" val="1789495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1767780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224</a:t>
            </a:fld>
            <a:endParaRPr lang="en-US" dirty="0">
              <a:solidFill>
                <a:prstClr val="black"/>
              </a:solidFill>
            </a:endParaRPr>
          </a:p>
        </p:txBody>
      </p:sp>
    </p:spTree>
    <p:extLst>
      <p:ext uri="{BB962C8B-B14F-4D97-AF65-F5344CB8AC3E}">
        <p14:creationId xmlns:p14="http://schemas.microsoft.com/office/powerpoint/2010/main" val="818738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226</a:t>
            </a:fld>
            <a:endParaRPr lang="en-US" dirty="0">
              <a:solidFill>
                <a:prstClr val="black"/>
              </a:solidFill>
            </a:endParaRPr>
          </a:p>
        </p:txBody>
      </p:sp>
    </p:spTree>
    <p:extLst>
      <p:ext uri="{BB962C8B-B14F-4D97-AF65-F5344CB8AC3E}">
        <p14:creationId xmlns:p14="http://schemas.microsoft.com/office/powerpoint/2010/main" val="401898886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227</a:t>
            </a:fld>
            <a:endParaRPr lang="en-US" dirty="0">
              <a:solidFill>
                <a:prstClr val="black"/>
              </a:solidFill>
            </a:endParaRPr>
          </a:p>
        </p:txBody>
      </p:sp>
    </p:spTree>
    <p:extLst>
      <p:ext uri="{BB962C8B-B14F-4D97-AF65-F5344CB8AC3E}">
        <p14:creationId xmlns:p14="http://schemas.microsoft.com/office/powerpoint/2010/main" val="157769836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228</a:t>
            </a:fld>
            <a:endParaRPr lang="en-US" dirty="0">
              <a:solidFill>
                <a:prstClr val="black"/>
              </a:solidFill>
            </a:endParaRPr>
          </a:p>
        </p:txBody>
      </p:sp>
    </p:spTree>
    <p:extLst>
      <p:ext uri="{BB962C8B-B14F-4D97-AF65-F5344CB8AC3E}">
        <p14:creationId xmlns:p14="http://schemas.microsoft.com/office/powerpoint/2010/main" val="102410154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229</a:t>
            </a:fld>
            <a:endParaRPr lang="en-US" dirty="0">
              <a:solidFill>
                <a:prstClr val="black"/>
              </a:solidFill>
            </a:endParaRPr>
          </a:p>
        </p:txBody>
      </p:sp>
    </p:spTree>
    <p:extLst>
      <p:ext uri="{BB962C8B-B14F-4D97-AF65-F5344CB8AC3E}">
        <p14:creationId xmlns:p14="http://schemas.microsoft.com/office/powerpoint/2010/main" val="395068490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230</a:t>
            </a:fld>
            <a:endParaRPr lang="en-US" dirty="0">
              <a:solidFill>
                <a:prstClr val="black"/>
              </a:solidFill>
            </a:endParaRPr>
          </a:p>
        </p:txBody>
      </p:sp>
    </p:spTree>
    <p:extLst>
      <p:ext uri="{BB962C8B-B14F-4D97-AF65-F5344CB8AC3E}">
        <p14:creationId xmlns:p14="http://schemas.microsoft.com/office/powerpoint/2010/main" val="11790385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231</a:t>
            </a:fld>
            <a:endParaRPr lang="en-US" dirty="0">
              <a:solidFill>
                <a:prstClr val="black"/>
              </a:solidFill>
            </a:endParaRPr>
          </a:p>
        </p:txBody>
      </p:sp>
    </p:spTree>
    <p:extLst>
      <p:ext uri="{BB962C8B-B14F-4D97-AF65-F5344CB8AC3E}">
        <p14:creationId xmlns:p14="http://schemas.microsoft.com/office/powerpoint/2010/main" val="3498091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232</a:t>
            </a:fld>
            <a:endParaRPr lang="en-US" dirty="0">
              <a:solidFill>
                <a:prstClr val="black"/>
              </a:solidFill>
            </a:endParaRPr>
          </a:p>
        </p:txBody>
      </p:sp>
    </p:spTree>
    <p:extLst>
      <p:ext uri="{BB962C8B-B14F-4D97-AF65-F5344CB8AC3E}">
        <p14:creationId xmlns:p14="http://schemas.microsoft.com/office/powerpoint/2010/main" val="38569632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233</a:t>
            </a:fld>
            <a:endParaRPr lang="en-US" dirty="0">
              <a:solidFill>
                <a:prstClr val="black"/>
              </a:solidFill>
            </a:endParaRPr>
          </a:p>
        </p:txBody>
      </p:sp>
    </p:spTree>
    <p:extLst>
      <p:ext uri="{BB962C8B-B14F-4D97-AF65-F5344CB8AC3E}">
        <p14:creationId xmlns:p14="http://schemas.microsoft.com/office/powerpoint/2010/main" val="417046476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235</a:t>
            </a:fld>
            <a:endParaRPr lang="en-US" dirty="0">
              <a:solidFill>
                <a:prstClr val="black"/>
              </a:solidFill>
            </a:endParaRPr>
          </a:p>
        </p:txBody>
      </p:sp>
    </p:spTree>
    <p:extLst>
      <p:ext uri="{BB962C8B-B14F-4D97-AF65-F5344CB8AC3E}">
        <p14:creationId xmlns:p14="http://schemas.microsoft.com/office/powerpoint/2010/main" val="727539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23</a:t>
            </a:fld>
            <a:endParaRPr lang="da-DK">
              <a:solidFill>
                <a:prstClr val="black"/>
              </a:solidFill>
            </a:endParaRPr>
          </a:p>
        </p:txBody>
      </p:sp>
    </p:spTree>
    <p:extLst>
      <p:ext uri="{BB962C8B-B14F-4D97-AF65-F5344CB8AC3E}">
        <p14:creationId xmlns:p14="http://schemas.microsoft.com/office/powerpoint/2010/main" val="190463669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236</a:t>
            </a:fld>
            <a:endParaRPr lang="en-US" dirty="0">
              <a:solidFill>
                <a:prstClr val="black"/>
              </a:solidFill>
            </a:endParaRPr>
          </a:p>
        </p:txBody>
      </p:sp>
    </p:spTree>
    <p:extLst>
      <p:ext uri="{BB962C8B-B14F-4D97-AF65-F5344CB8AC3E}">
        <p14:creationId xmlns:p14="http://schemas.microsoft.com/office/powerpoint/2010/main" val="298830905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237</a:t>
            </a:fld>
            <a:endParaRPr lang="en-US" dirty="0">
              <a:solidFill>
                <a:prstClr val="black"/>
              </a:solidFill>
            </a:endParaRPr>
          </a:p>
        </p:txBody>
      </p:sp>
    </p:spTree>
    <p:extLst>
      <p:ext uri="{BB962C8B-B14F-4D97-AF65-F5344CB8AC3E}">
        <p14:creationId xmlns:p14="http://schemas.microsoft.com/office/powerpoint/2010/main" val="2403148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edit the case origin field to add additional options. The options used by this field are defined within the Case Origin global option set.</a:t>
            </a:r>
          </a:p>
          <a:p>
            <a:endParaRPr lang="en-US" b="1" baseline="0" dirty="0"/>
          </a:p>
          <a:p>
            <a:r>
              <a:rPr lang="en-US" b="1" baseline="0" dirty="0"/>
              <a:t>The only restriction is that each status reason option for an active status must allow at least one path to an inactive status. Otherwise you could create a condition where it would not be possible to resolve or cancel the case.</a:t>
            </a:r>
          </a:p>
          <a:p>
            <a:endParaRPr lang="en-US" b="1" baseline="0" dirty="0"/>
          </a:p>
          <a:p>
            <a:r>
              <a:rPr lang="en-US" b="1" baseline="0" dirty="0"/>
              <a:t>When you add a custom option, You can specify a different icon</a:t>
            </a:r>
          </a:p>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238</a:t>
            </a:fld>
            <a:endParaRPr lang="en-US" dirty="0">
              <a:solidFill>
                <a:prstClr val="black"/>
              </a:solidFill>
            </a:endParaRPr>
          </a:p>
        </p:txBody>
      </p:sp>
    </p:spTree>
    <p:extLst>
      <p:ext uri="{BB962C8B-B14F-4D97-AF65-F5344CB8AC3E}">
        <p14:creationId xmlns:p14="http://schemas.microsoft.com/office/powerpoint/2010/main" val="377491707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239</a:t>
            </a:fld>
            <a:endParaRPr lang="en-US" dirty="0">
              <a:solidFill>
                <a:prstClr val="black"/>
              </a:solidFill>
            </a:endParaRPr>
          </a:p>
        </p:txBody>
      </p:sp>
    </p:spTree>
    <p:extLst>
      <p:ext uri="{BB962C8B-B14F-4D97-AF65-F5344CB8AC3E}">
        <p14:creationId xmlns:p14="http://schemas.microsoft.com/office/powerpoint/2010/main" val="312001835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240</a:t>
            </a:fld>
            <a:endParaRPr lang="en-US" dirty="0">
              <a:solidFill>
                <a:prstClr val="black"/>
              </a:solidFill>
            </a:endParaRPr>
          </a:p>
        </p:txBody>
      </p:sp>
    </p:spTree>
    <p:extLst>
      <p:ext uri="{BB962C8B-B14F-4D97-AF65-F5344CB8AC3E}">
        <p14:creationId xmlns:p14="http://schemas.microsoft.com/office/powerpoint/2010/main" val="271469038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242</a:t>
            </a:fld>
            <a:endParaRPr lang="en-US" dirty="0">
              <a:solidFill>
                <a:prstClr val="black"/>
              </a:solidFill>
            </a:endParaRPr>
          </a:p>
        </p:txBody>
      </p:sp>
    </p:spTree>
    <p:extLst>
      <p:ext uri="{BB962C8B-B14F-4D97-AF65-F5344CB8AC3E}">
        <p14:creationId xmlns:p14="http://schemas.microsoft.com/office/powerpoint/2010/main" val="26498820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243</a:t>
            </a:fld>
            <a:endParaRPr lang="en-US" dirty="0">
              <a:solidFill>
                <a:prstClr val="black"/>
              </a:solidFill>
            </a:endParaRPr>
          </a:p>
        </p:txBody>
      </p:sp>
    </p:spTree>
    <p:extLst>
      <p:ext uri="{BB962C8B-B14F-4D97-AF65-F5344CB8AC3E}">
        <p14:creationId xmlns:p14="http://schemas.microsoft.com/office/powerpoint/2010/main" val="311167644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244</a:t>
            </a:fld>
            <a:endParaRPr lang="en-US" dirty="0">
              <a:solidFill>
                <a:prstClr val="black"/>
              </a:solidFill>
            </a:endParaRPr>
          </a:p>
        </p:txBody>
      </p:sp>
    </p:spTree>
    <p:extLst>
      <p:ext uri="{BB962C8B-B14F-4D97-AF65-F5344CB8AC3E}">
        <p14:creationId xmlns:p14="http://schemas.microsoft.com/office/powerpoint/2010/main" val="391083389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245</a:t>
            </a:fld>
            <a:endParaRPr lang="en-US" dirty="0">
              <a:solidFill>
                <a:prstClr val="black"/>
              </a:solidFill>
            </a:endParaRPr>
          </a:p>
        </p:txBody>
      </p:sp>
    </p:spTree>
    <p:extLst>
      <p:ext uri="{BB962C8B-B14F-4D97-AF65-F5344CB8AC3E}">
        <p14:creationId xmlns:p14="http://schemas.microsoft.com/office/powerpoint/2010/main" val="224255315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246</a:t>
            </a:fld>
            <a:endParaRPr lang="en-US" dirty="0">
              <a:solidFill>
                <a:prstClr val="black"/>
              </a:solidFill>
            </a:endParaRPr>
          </a:p>
        </p:txBody>
      </p:sp>
    </p:spTree>
    <p:extLst>
      <p:ext uri="{BB962C8B-B14F-4D97-AF65-F5344CB8AC3E}">
        <p14:creationId xmlns:p14="http://schemas.microsoft.com/office/powerpoint/2010/main" val="2712430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24</a:t>
            </a:fld>
            <a:endParaRPr lang="da-DK">
              <a:solidFill>
                <a:prstClr val="black"/>
              </a:solidFill>
            </a:endParaRPr>
          </a:p>
        </p:txBody>
      </p:sp>
    </p:spTree>
    <p:extLst>
      <p:ext uri="{BB962C8B-B14F-4D97-AF65-F5344CB8AC3E}">
        <p14:creationId xmlns:p14="http://schemas.microsoft.com/office/powerpoint/2010/main" val="64012971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247</a:t>
            </a:fld>
            <a:endParaRPr lang="en-US" dirty="0">
              <a:solidFill>
                <a:prstClr val="black"/>
              </a:solidFill>
            </a:endParaRPr>
          </a:p>
        </p:txBody>
      </p:sp>
    </p:spTree>
    <p:extLst>
      <p:ext uri="{BB962C8B-B14F-4D97-AF65-F5344CB8AC3E}">
        <p14:creationId xmlns:p14="http://schemas.microsoft.com/office/powerpoint/2010/main" val="149930368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248</a:t>
            </a:fld>
            <a:endParaRPr lang="en-US" dirty="0">
              <a:solidFill>
                <a:prstClr val="black"/>
              </a:solidFill>
            </a:endParaRPr>
          </a:p>
        </p:txBody>
      </p:sp>
    </p:spTree>
    <p:extLst>
      <p:ext uri="{BB962C8B-B14F-4D97-AF65-F5344CB8AC3E}">
        <p14:creationId xmlns:p14="http://schemas.microsoft.com/office/powerpoint/2010/main" val="55979323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249</a:t>
            </a:fld>
            <a:endParaRPr lang="en-US" dirty="0">
              <a:solidFill>
                <a:prstClr val="black"/>
              </a:solidFill>
            </a:endParaRPr>
          </a:p>
        </p:txBody>
      </p:sp>
    </p:spTree>
    <p:extLst>
      <p:ext uri="{BB962C8B-B14F-4D97-AF65-F5344CB8AC3E}">
        <p14:creationId xmlns:p14="http://schemas.microsoft.com/office/powerpoint/2010/main" val="94210550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250</a:t>
            </a:fld>
            <a:endParaRPr lang="en-US" dirty="0">
              <a:solidFill>
                <a:prstClr val="black"/>
              </a:solidFill>
            </a:endParaRPr>
          </a:p>
        </p:txBody>
      </p:sp>
    </p:spTree>
    <p:extLst>
      <p:ext uri="{BB962C8B-B14F-4D97-AF65-F5344CB8AC3E}">
        <p14:creationId xmlns:p14="http://schemas.microsoft.com/office/powerpoint/2010/main" val="48712602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251</a:t>
            </a:fld>
            <a:endParaRPr lang="en-US" dirty="0">
              <a:solidFill>
                <a:prstClr val="black"/>
              </a:solidFill>
            </a:endParaRPr>
          </a:p>
        </p:txBody>
      </p:sp>
    </p:spTree>
    <p:extLst>
      <p:ext uri="{BB962C8B-B14F-4D97-AF65-F5344CB8AC3E}">
        <p14:creationId xmlns:p14="http://schemas.microsoft.com/office/powerpoint/2010/main" val="33092375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252</a:t>
            </a:fld>
            <a:endParaRPr lang="en-US" dirty="0">
              <a:solidFill>
                <a:prstClr val="black"/>
              </a:solidFill>
            </a:endParaRPr>
          </a:p>
        </p:txBody>
      </p:sp>
    </p:spTree>
    <p:extLst>
      <p:ext uri="{BB962C8B-B14F-4D97-AF65-F5344CB8AC3E}">
        <p14:creationId xmlns:p14="http://schemas.microsoft.com/office/powerpoint/2010/main" val="330602012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254</a:t>
            </a:fld>
            <a:endParaRPr lang="en-US" dirty="0">
              <a:solidFill>
                <a:prstClr val="black"/>
              </a:solidFill>
            </a:endParaRPr>
          </a:p>
        </p:txBody>
      </p:sp>
    </p:spTree>
    <p:extLst>
      <p:ext uri="{BB962C8B-B14F-4D97-AF65-F5344CB8AC3E}">
        <p14:creationId xmlns:p14="http://schemas.microsoft.com/office/powerpoint/2010/main" val="218875448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256</a:t>
            </a:fld>
            <a:endParaRPr lang="en-US" dirty="0">
              <a:solidFill>
                <a:prstClr val="black"/>
              </a:solidFill>
            </a:endParaRPr>
          </a:p>
        </p:txBody>
      </p:sp>
    </p:spTree>
    <p:extLst>
      <p:ext uri="{BB962C8B-B14F-4D97-AF65-F5344CB8AC3E}">
        <p14:creationId xmlns:p14="http://schemas.microsoft.com/office/powerpoint/2010/main" val="401096332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258</a:t>
            </a:fld>
            <a:endParaRPr lang="en-US" dirty="0">
              <a:solidFill>
                <a:prstClr val="black"/>
              </a:solidFill>
            </a:endParaRPr>
          </a:p>
        </p:txBody>
      </p:sp>
    </p:spTree>
    <p:extLst>
      <p:ext uri="{BB962C8B-B14F-4D97-AF65-F5344CB8AC3E}">
        <p14:creationId xmlns:p14="http://schemas.microsoft.com/office/powerpoint/2010/main" val="65025217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259</a:t>
            </a:fld>
            <a:endParaRPr lang="en-US" dirty="0">
              <a:solidFill>
                <a:prstClr val="black"/>
              </a:solidFill>
            </a:endParaRPr>
          </a:p>
        </p:txBody>
      </p:sp>
    </p:spTree>
    <p:extLst>
      <p:ext uri="{BB962C8B-B14F-4D97-AF65-F5344CB8AC3E}">
        <p14:creationId xmlns:p14="http://schemas.microsoft.com/office/powerpoint/2010/main" val="934648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66779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260</a:t>
            </a:fld>
            <a:endParaRPr lang="en-US" dirty="0">
              <a:solidFill>
                <a:prstClr val="black"/>
              </a:solidFill>
            </a:endParaRPr>
          </a:p>
        </p:txBody>
      </p:sp>
    </p:spTree>
    <p:extLst>
      <p:ext uri="{BB962C8B-B14F-4D97-AF65-F5344CB8AC3E}">
        <p14:creationId xmlns:p14="http://schemas.microsoft.com/office/powerpoint/2010/main" val="34608376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262</a:t>
            </a:fld>
            <a:endParaRPr lang="en-US" dirty="0">
              <a:solidFill>
                <a:prstClr val="black"/>
              </a:solidFill>
            </a:endParaRPr>
          </a:p>
        </p:txBody>
      </p:sp>
    </p:spTree>
    <p:extLst>
      <p:ext uri="{BB962C8B-B14F-4D97-AF65-F5344CB8AC3E}">
        <p14:creationId xmlns:p14="http://schemas.microsoft.com/office/powerpoint/2010/main" val="256076611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263</a:t>
            </a:fld>
            <a:endParaRPr lang="en-US" dirty="0">
              <a:solidFill>
                <a:prstClr val="black"/>
              </a:solidFill>
            </a:endParaRPr>
          </a:p>
        </p:txBody>
      </p:sp>
    </p:spTree>
    <p:extLst>
      <p:ext uri="{BB962C8B-B14F-4D97-AF65-F5344CB8AC3E}">
        <p14:creationId xmlns:p14="http://schemas.microsoft.com/office/powerpoint/2010/main" val="260897615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264</a:t>
            </a:fld>
            <a:endParaRPr lang="en-US" dirty="0">
              <a:solidFill>
                <a:prstClr val="black"/>
              </a:solidFill>
            </a:endParaRPr>
          </a:p>
        </p:txBody>
      </p:sp>
    </p:spTree>
    <p:extLst>
      <p:ext uri="{BB962C8B-B14F-4D97-AF65-F5344CB8AC3E}">
        <p14:creationId xmlns:p14="http://schemas.microsoft.com/office/powerpoint/2010/main" val="83149325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265</a:t>
            </a:fld>
            <a:endParaRPr lang="en-US" dirty="0">
              <a:solidFill>
                <a:prstClr val="black"/>
              </a:solidFill>
            </a:endParaRPr>
          </a:p>
        </p:txBody>
      </p:sp>
    </p:spTree>
    <p:extLst>
      <p:ext uri="{BB962C8B-B14F-4D97-AF65-F5344CB8AC3E}">
        <p14:creationId xmlns:p14="http://schemas.microsoft.com/office/powerpoint/2010/main" val="307656016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266</a:t>
            </a:fld>
            <a:endParaRPr lang="en-US" dirty="0">
              <a:solidFill>
                <a:prstClr val="black"/>
              </a:solidFill>
            </a:endParaRPr>
          </a:p>
        </p:txBody>
      </p:sp>
    </p:spTree>
    <p:extLst>
      <p:ext uri="{BB962C8B-B14F-4D97-AF65-F5344CB8AC3E}">
        <p14:creationId xmlns:p14="http://schemas.microsoft.com/office/powerpoint/2010/main" val="115455837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268</a:t>
            </a:fld>
            <a:endParaRPr lang="en-US" dirty="0">
              <a:solidFill>
                <a:prstClr val="black"/>
              </a:solidFill>
            </a:endParaRPr>
          </a:p>
        </p:txBody>
      </p:sp>
    </p:spTree>
    <p:extLst>
      <p:ext uri="{BB962C8B-B14F-4D97-AF65-F5344CB8AC3E}">
        <p14:creationId xmlns:p14="http://schemas.microsoft.com/office/powerpoint/2010/main" val="39831838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269</a:t>
            </a:fld>
            <a:endParaRPr lang="en-US" dirty="0">
              <a:solidFill>
                <a:prstClr val="black"/>
              </a:solidFill>
            </a:endParaRPr>
          </a:p>
        </p:txBody>
      </p:sp>
    </p:spTree>
    <p:extLst>
      <p:ext uri="{BB962C8B-B14F-4D97-AF65-F5344CB8AC3E}">
        <p14:creationId xmlns:p14="http://schemas.microsoft.com/office/powerpoint/2010/main" val="353653125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270</a:t>
            </a:fld>
            <a:endParaRPr lang="en-US" dirty="0">
              <a:solidFill>
                <a:prstClr val="black"/>
              </a:solidFill>
            </a:endParaRPr>
          </a:p>
        </p:txBody>
      </p:sp>
    </p:spTree>
    <p:extLst>
      <p:ext uri="{BB962C8B-B14F-4D97-AF65-F5344CB8AC3E}">
        <p14:creationId xmlns:p14="http://schemas.microsoft.com/office/powerpoint/2010/main" val="46064806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271</a:t>
            </a:fld>
            <a:endParaRPr lang="en-US" dirty="0">
              <a:solidFill>
                <a:prstClr val="black"/>
              </a:solidFill>
            </a:endParaRPr>
          </a:p>
        </p:txBody>
      </p:sp>
    </p:spTree>
    <p:extLst>
      <p:ext uri="{BB962C8B-B14F-4D97-AF65-F5344CB8AC3E}">
        <p14:creationId xmlns:p14="http://schemas.microsoft.com/office/powerpoint/2010/main" val="1980073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26</a:t>
            </a:fld>
            <a:endParaRPr lang="da-DK">
              <a:solidFill>
                <a:prstClr val="black"/>
              </a:solidFill>
            </a:endParaRPr>
          </a:p>
        </p:txBody>
      </p:sp>
    </p:spTree>
    <p:extLst>
      <p:ext uri="{BB962C8B-B14F-4D97-AF65-F5344CB8AC3E}">
        <p14:creationId xmlns:p14="http://schemas.microsoft.com/office/powerpoint/2010/main" val="380298652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272</a:t>
            </a:fld>
            <a:endParaRPr lang="en-US" dirty="0">
              <a:solidFill>
                <a:prstClr val="black"/>
              </a:solidFill>
            </a:endParaRPr>
          </a:p>
        </p:txBody>
      </p:sp>
    </p:spTree>
    <p:extLst>
      <p:ext uri="{BB962C8B-B14F-4D97-AF65-F5344CB8AC3E}">
        <p14:creationId xmlns:p14="http://schemas.microsoft.com/office/powerpoint/2010/main" val="35931620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273</a:t>
            </a:fld>
            <a:endParaRPr lang="en-US" dirty="0">
              <a:solidFill>
                <a:prstClr val="black"/>
              </a:solidFill>
            </a:endParaRPr>
          </a:p>
        </p:txBody>
      </p:sp>
    </p:spTree>
    <p:extLst>
      <p:ext uri="{BB962C8B-B14F-4D97-AF65-F5344CB8AC3E}">
        <p14:creationId xmlns:p14="http://schemas.microsoft.com/office/powerpoint/2010/main" val="76452522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274</a:t>
            </a:fld>
            <a:endParaRPr lang="en-US" dirty="0">
              <a:solidFill>
                <a:prstClr val="black"/>
              </a:solidFill>
            </a:endParaRPr>
          </a:p>
        </p:txBody>
      </p:sp>
    </p:spTree>
    <p:extLst>
      <p:ext uri="{BB962C8B-B14F-4D97-AF65-F5344CB8AC3E}">
        <p14:creationId xmlns:p14="http://schemas.microsoft.com/office/powerpoint/2010/main" val="256541136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275</a:t>
            </a:fld>
            <a:endParaRPr lang="en-US" dirty="0">
              <a:solidFill>
                <a:prstClr val="black"/>
              </a:solidFill>
            </a:endParaRPr>
          </a:p>
        </p:txBody>
      </p:sp>
    </p:spTree>
    <p:extLst>
      <p:ext uri="{BB962C8B-B14F-4D97-AF65-F5344CB8AC3E}">
        <p14:creationId xmlns:p14="http://schemas.microsoft.com/office/powerpoint/2010/main" val="318923152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276</a:t>
            </a:fld>
            <a:endParaRPr lang="en-US" dirty="0">
              <a:solidFill>
                <a:prstClr val="black"/>
              </a:solidFill>
            </a:endParaRPr>
          </a:p>
        </p:txBody>
      </p:sp>
    </p:spTree>
    <p:extLst>
      <p:ext uri="{BB962C8B-B14F-4D97-AF65-F5344CB8AC3E}">
        <p14:creationId xmlns:p14="http://schemas.microsoft.com/office/powerpoint/2010/main" val="394906926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277</a:t>
            </a:fld>
            <a:endParaRPr lang="en-US" dirty="0">
              <a:solidFill>
                <a:prstClr val="black"/>
              </a:solidFill>
            </a:endParaRPr>
          </a:p>
        </p:txBody>
      </p:sp>
    </p:spTree>
    <p:extLst>
      <p:ext uri="{BB962C8B-B14F-4D97-AF65-F5344CB8AC3E}">
        <p14:creationId xmlns:p14="http://schemas.microsoft.com/office/powerpoint/2010/main" val="395910077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278</a:t>
            </a:fld>
            <a:endParaRPr lang="en-US" dirty="0">
              <a:solidFill>
                <a:prstClr val="black"/>
              </a:solidFill>
            </a:endParaRPr>
          </a:p>
        </p:txBody>
      </p:sp>
    </p:spTree>
    <p:extLst>
      <p:ext uri="{BB962C8B-B14F-4D97-AF65-F5344CB8AC3E}">
        <p14:creationId xmlns:p14="http://schemas.microsoft.com/office/powerpoint/2010/main" val="250033676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279</a:t>
            </a:fld>
            <a:endParaRPr lang="en-US" dirty="0">
              <a:solidFill>
                <a:prstClr val="black"/>
              </a:solidFill>
            </a:endParaRPr>
          </a:p>
        </p:txBody>
      </p:sp>
    </p:spTree>
    <p:extLst>
      <p:ext uri="{BB962C8B-B14F-4D97-AF65-F5344CB8AC3E}">
        <p14:creationId xmlns:p14="http://schemas.microsoft.com/office/powerpoint/2010/main" val="132976757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280</a:t>
            </a:fld>
            <a:endParaRPr lang="en-US" dirty="0">
              <a:solidFill>
                <a:prstClr val="black"/>
              </a:solidFill>
            </a:endParaRPr>
          </a:p>
        </p:txBody>
      </p:sp>
    </p:spTree>
    <p:extLst>
      <p:ext uri="{BB962C8B-B14F-4D97-AF65-F5344CB8AC3E}">
        <p14:creationId xmlns:p14="http://schemas.microsoft.com/office/powerpoint/2010/main" val="279992631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281</a:t>
            </a:fld>
            <a:endParaRPr lang="en-US" dirty="0">
              <a:solidFill>
                <a:prstClr val="black"/>
              </a:solidFill>
            </a:endParaRPr>
          </a:p>
        </p:txBody>
      </p:sp>
    </p:spTree>
    <p:extLst>
      <p:ext uri="{BB962C8B-B14F-4D97-AF65-F5344CB8AC3E}">
        <p14:creationId xmlns:p14="http://schemas.microsoft.com/office/powerpoint/2010/main" val="2413501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27</a:t>
            </a:fld>
            <a:endParaRPr lang="da-DK">
              <a:solidFill>
                <a:prstClr val="black"/>
              </a:solidFill>
            </a:endParaRPr>
          </a:p>
        </p:txBody>
      </p:sp>
    </p:spTree>
    <p:extLst>
      <p:ext uri="{BB962C8B-B14F-4D97-AF65-F5344CB8AC3E}">
        <p14:creationId xmlns:p14="http://schemas.microsoft.com/office/powerpoint/2010/main" val="62560269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282</a:t>
            </a:fld>
            <a:endParaRPr lang="en-US" dirty="0">
              <a:solidFill>
                <a:prstClr val="black"/>
              </a:solidFill>
            </a:endParaRPr>
          </a:p>
        </p:txBody>
      </p:sp>
    </p:spTree>
    <p:extLst>
      <p:ext uri="{BB962C8B-B14F-4D97-AF65-F5344CB8AC3E}">
        <p14:creationId xmlns:p14="http://schemas.microsoft.com/office/powerpoint/2010/main" val="125336129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283</a:t>
            </a:fld>
            <a:endParaRPr lang="en-US" dirty="0">
              <a:solidFill>
                <a:prstClr val="black"/>
              </a:solidFill>
            </a:endParaRPr>
          </a:p>
        </p:txBody>
      </p:sp>
    </p:spTree>
    <p:extLst>
      <p:ext uri="{BB962C8B-B14F-4D97-AF65-F5344CB8AC3E}">
        <p14:creationId xmlns:p14="http://schemas.microsoft.com/office/powerpoint/2010/main" val="22810020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284</a:t>
            </a:fld>
            <a:endParaRPr lang="en-US" dirty="0">
              <a:solidFill>
                <a:prstClr val="black"/>
              </a:solidFill>
            </a:endParaRPr>
          </a:p>
        </p:txBody>
      </p:sp>
    </p:spTree>
    <p:extLst>
      <p:ext uri="{BB962C8B-B14F-4D97-AF65-F5344CB8AC3E}">
        <p14:creationId xmlns:p14="http://schemas.microsoft.com/office/powerpoint/2010/main" val="118086975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285</a:t>
            </a:fld>
            <a:endParaRPr lang="en-US" dirty="0">
              <a:solidFill>
                <a:prstClr val="black"/>
              </a:solidFill>
            </a:endParaRPr>
          </a:p>
        </p:txBody>
      </p:sp>
    </p:spTree>
    <p:extLst>
      <p:ext uri="{BB962C8B-B14F-4D97-AF65-F5344CB8AC3E}">
        <p14:creationId xmlns:p14="http://schemas.microsoft.com/office/powerpoint/2010/main" val="54880313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286</a:t>
            </a:fld>
            <a:endParaRPr lang="en-US" dirty="0">
              <a:solidFill>
                <a:prstClr val="black"/>
              </a:solidFill>
            </a:endParaRPr>
          </a:p>
        </p:txBody>
      </p:sp>
    </p:spTree>
    <p:extLst>
      <p:ext uri="{BB962C8B-B14F-4D97-AF65-F5344CB8AC3E}">
        <p14:creationId xmlns:p14="http://schemas.microsoft.com/office/powerpoint/2010/main" val="170111841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287</a:t>
            </a:fld>
            <a:endParaRPr lang="en-US" dirty="0">
              <a:solidFill>
                <a:prstClr val="black"/>
              </a:solidFill>
            </a:endParaRPr>
          </a:p>
        </p:txBody>
      </p:sp>
    </p:spTree>
    <p:extLst>
      <p:ext uri="{BB962C8B-B14F-4D97-AF65-F5344CB8AC3E}">
        <p14:creationId xmlns:p14="http://schemas.microsoft.com/office/powerpoint/2010/main" val="23435138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288</a:t>
            </a:fld>
            <a:endParaRPr lang="en-US" dirty="0">
              <a:solidFill>
                <a:prstClr val="black"/>
              </a:solidFill>
            </a:endParaRPr>
          </a:p>
        </p:txBody>
      </p:sp>
    </p:spTree>
    <p:extLst>
      <p:ext uri="{BB962C8B-B14F-4D97-AF65-F5344CB8AC3E}">
        <p14:creationId xmlns:p14="http://schemas.microsoft.com/office/powerpoint/2010/main" val="60212415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289</a:t>
            </a:fld>
            <a:endParaRPr lang="en-US" dirty="0">
              <a:solidFill>
                <a:prstClr val="black"/>
              </a:solidFill>
            </a:endParaRPr>
          </a:p>
        </p:txBody>
      </p:sp>
    </p:spTree>
    <p:extLst>
      <p:ext uri="{BB962C8B-B14F-4D97-AF65-F5344CB8AC3E}">
        <p14:creationId xmlns:p14="http://schemas.microsoft.com/office/powerpoint/2010/main" val="73102339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291</a:t>
            </a:fld>
            <a:endParaRPr lang="en-US" dirty="0">
              <a:solidFill>
                <a:prstClr val="black"/>
              </a:solidFill>
            </a:endParaRPr>
          </a:p>
        </p:txBody>
      </p:sp>
    </p:spTree>
    <p:extLst>
      <p:ext uri="{BB962C8B-B14F-4D97-AF65-F5344CB8AC3E}">
        <p14:creationId xmlns:p14="http://schemas.microsoft.com/office/powerpoint/2010/main" val="392644114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292</a:t>
            </a:fld>
            <a:endParaRPr lang="en-US" dirty="0">
              <a:solidFill>
                <a:prstClr val="black"/>
              </a:solidFill>
            </a:endParaRPr>
          </a:p>
        </p:txBody>
      </p:sp>
    </p:spTree>
    <p:extLst>
      <p:ext uri="{BB962C8B-B14F-4D97-AF65-F5344CB8AC3E}">
        <p14:creationId xmlns:p14="http://schemas.microsoft.com/office/powerpoint/2010/main" val="499612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9741452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293</a:t>
            </a:fld>
            <a:endParaRPr lang="en-US" dirty="0">
              <a:solidFill>
                <a:prstClr val="black"/>
              </a:solidFill>
            </a:endParaRPr>
          </a:p>
        </p:txBody>
      </p:sp>
    </p:spTree>
    <p:extLst>
      <p:ext uri="{BB962C8B-B14F-4D97-AF65-F5344CB8AC3E}">
        <p14:creationId xmlns:p14="http://schemas.microsoft.com/office/powerpoint/2010/main" val="150913011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294</a:t>
            </a:fld>
            <a:endParaRPr lang="en-US" dirty="0">
              <a:solidFill>
                <a:prstClr val="black"/>
              </a:solidFill>
            </a:endParaRPr>
          </a:p>
        </p:txBody>
      </p:sp>
    </p:spTree>
    <p:extLst>
      <p:ext uri="{BB962C8B-B14F-4D97-AF65-F5344CB8AC3E}">
        <p14:creationId xmlns:p14="http://schemas.microsoft.com/office/powerpoint/2010/main" val="412590365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295</a:t>
            </a:fld>
            <a:endParaRPr lang="en-US" dirty="0">
              <a:solidFill>
                <a:prstClr val="black"/>
              </a:solidFill>
            </a:endParaRPr>
          </a:p>
        </p:txBody>
      </p:sp>
    </p:spTree>
    <p:extLst>
      <p:ext uri="{BB962C8B-B14F-4D97-AF65-F5344CB8AC3E}">
        <p14:creationId xmlns:p14="http://schemas.microsoft.com/office/powerpoint/2010/main" val="103896559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296</a:t>
            </a:fld>
            <a:endParaRPr lang="en-US" dirty="0">
              <a:solidFill>
                <a:prstClr val="black"/>
              </a:solidFill>
            </a:endParaRPr>
          </a:p>
        </p:txBody>
      </p:sp>
    </p:spTree>
    <p:extLst>
      <p:ext uri="{BB962C8B-B14F-4D97-AF65-F5344CB8AC3E}">
        <p14:creationId xmlns:p14="http://schemas.microsoft.com/office/powerpoint/2010/main" val="346529717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297</a:t>
            </a:fld>
            <a:endParaRPr lang="en-US" dirty="0">
              <a:solidFill>
                <a:prstClr val="black"/>
              </a:solidFill>
            </a:endParaRPr>
          </a:p>
        </p:txBody>
      </p:sp>
    </p:spTree>
    <p:extLst>
      <p:ext uri="{BB962C8B-B14F-4D97-AF65-F5344CB8AC3E}">
        <p14:creationId xmlns:p14="http://schemas.microsoft.com/office/powerpoint/2010/main" val="105240769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298</a:t>
            </a:fld>
            <a:endParaRPr lang="en-US" dirty="0">
              <a:solidFill>
                <a:prstClr val="black"/>
              </a:solidFill>
            </a:endParaRPr>
          </a:p>
        </p:txBody>
      </p:sp>
    </p:spTree>
    <p:extLst>
      <p:ext uri="{BB962C8B-B14F-4D97-AF65-F5344CB8AC3E}">
        <p14:creationId xmlns:p14="http://schemas.microsoft.com/office/powerpoint/2010/main" val="109594769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299</a:t>
            </a:fld>
            <a:endParaRPr lang="en-US" dirty="0">
              <a:solidFill>
                <a:prstClr val="black"/>
              </a:solidFill>
            </a:endParaRPr>
          </a:p>
        </p:txBody>
      </p:sp>
    </p:spTree>
    <p:extLst>
      <p:ext uri="{BB962C8B-B14F-4D97-AF65-F5344CB8AC3E}">
        <p14:creationId xmlns:p14="http://schemas.microsoft.com/office/powerpoint/2010/main" val="246444489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300</a:t>
            </a:fld>
            <a:endParaRPr lang="en-US" dirty="0">
              <a:solidFill>
                <a:prstClr val="black"/>
              </a:solidFill>
            </a:endParaRPr>
          </a:p>
        </p:txBody>
      </p:sp>
    </p:spTree>
    <p:extLst>
      <p:ext uri="{BB962C8B-B14F-4D97-AF65-F5344CB8AC3E}">
        <p14:creationId xmlns:p14="http://schemas.microsoft.com/office/powerpoint/2010/main" val="216220802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301</a:t>
            </a:fld>
            <a:endParaRPr lang="en-US" dirty="0">
              <a:solidFill>
                <a:prstClr val="black"/>
              </a:solidFill>
            </a:endParaRPr>
          </a:p>
        </p:txBody>
      </p:sp>
    </p:spTree>
    <p:extLst>
      <p:ext uri="{BB962C8B-B14F-4D97-AF65-F5344CB8AC3E}">
        <p14:creationId xmlns:p14="http://schemas.microsoft.com/office/powerpoint/2010/main" val="216547674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Click on </a:t>
            </a:r>
            <a:r>
              <a:rPr lang="en-US" sz="1200" b="1" i="0" kern="1200" dirty="0">
                <a:solidFill>
                  <a:schemeClr val="tx1"/>
                </a:solidFill>
                <a:effectLst/>
                <a:latin typeface="+mn-lt"/>
                <a:ea typeface="+mn-ea"/>
                <a:cs typeface="+mn-cs"/>
              </a:rPr>
              <a:t>Charts</a:t>
            </a:r>
            <a:r>
              <a:rPr lang="en-US" sz="1200" b="0" i="0" kern="1200" dirty="0">
                <a:solidFill>
                  <a:schemeClr val="tx1"/>
                </a:solidFill>
                <a:effectLst/>
                <a:latin typeface="+mn-lt"/>
                <a:ea typeface="+mn-ea"/>
                <a:cs typeface="+mn-cs"/>
              </a:rPr>
              <a:t>, then select the chart you would want to customize, or create a chart by clicking </a:t>
            </a:r>
            <a:r>
              <a:rPr lang="en-US" sz="1200" b="1" i="0" kern="1200" dirty="0">
                <a:solidFill>
                  <a:schemeClr val="tx1"/>
                </a:solidFill>
                <a:effectLst/>
                <a:latin typeface="+mn-lt"/>
                <a:ea typeface="+mn-ea"/>
                <a:cs typeface="+mn-cs"/>
              </a:rPr>
              <a:t>New.</a:t>
            </a:r>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302</a:t>
            </a:fld>
            <a:endParaRPr lang="en-US" dirty="0">
              <a:solidFill>
                <a:prstClr val="black"/>
              </a:solidFill>
            </a:endParaRPr>
          </a:p>
        </p:txBody>
      </p:sp>
    </p:spTree>
    <p:extLst>
      <p:ext uri="{BB962C8B-B14F-4D97-AF65-F5344CB8AC3E}">
        <p14:creationId xmlns:p14="http://schemas.microsoft.com/office/powerpoint/2010/main" val="168888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solidFill>
                  <a:prstClr val="black"/>
                </a:solidFill>
              </a:rPr>
              <a:pPr/>
              <a:t>29</a:t>
            </a:fld>
            <a:endParaRPr lang="da-DK">
              <a:solidFill>
                <a:prstClr val="black"/>
              </a:solidFill>
            </a:endParaRPr>
          </a:p>
        </p:txBody>
      </p:sp>
    </p:spTree>
    <p:extLst>
      <p:ext uri="{BB962C8B-B14F-4D97-AF65-F5344CB8AC3E}">
        <p14:creationId xmlns:p14="http://schemas.microsoft.com/office/powerpoint/2010/main" val="375857116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Click on </a:t>
            </a:r>
            <a:r>
              <a:rPr lang="en-US" sz="1200" b="1" i="0" kern="1200">
                <a:solidFill>
                  <a:schemeClr val="tx1"/>
                </a:solidFill>
                <a:effectLst/>
                <a:latin typeface="+mn-lt"/>
                <a:ea typeface="+mn-ea"/>
                <a:cs typeface="+mn-cs"/>
              </a:rPr>
              <a:t>Charts</a:t>
            </a:r>
            <a:r>
              <a:rPr lang="en-US" sz="1200" b="0" i="0" kern="1200">
                <a:solidFill>
                  <a:schemeClr val="tx1"/>
                </a:solidFill>
                <a:effectLst/>
                <a:latin typeface="+mn-lt"/>
                <a:ea typeface="+mn-ea"/>
                <a:cs typeface="+mn-cs"/>
              </a:rPr>
              <a:t>, then select the chart you would want to customize, or create a chart by clicking </a:t>
            </a:r>
            <a:r>
              <a:rPr lang="en-US" sz="1200" b="1" i="0" kern="1200">
                <a:solidFill>
                  <a:schemeClr val="tx1"/>
                </a:solidFill>
                <a:effectLst/>
                <a:latin typeface="+mn-lt"/>
                <a:ea typeface="+mn-ea"/>
                <a:cs typeface="+mn-cs"/>
              </a:rPr>
              <a:t>New.</a:t>
            </a:r>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303</a:t>
            </a:fld>
            <a:endParaRPr lang="en-US" dirty="0">
              <a:solidFill>
                <a:prstClr val="black"/>
              </a:solidFill>
            </a:endParaRPr>
          </a:p>
        </p:txBody>
      </p:sp>
    </p:spTree>
    <p:extLst>
      <p:ext uri="{BB962C8B-B14F-4D97-AF65-F5344CB8AC3E}">
        <p14:creationId xmlns:p14="http://schemas.microsoft.com/office/powerpoint/2010/main" val="422896579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304</a:t>
            </a:fld>
            <a:endParaRPr lang="en-US" dirty="0">
              <a:solidFill>
                <a:prstClr val="black"/>
              </a:solidFill>
            </a:endParaRPr>
          </a:p>
        </p:txBody>
      </p:sp>
    </p:spTree>
    <p:extLst>
      <p:ext uri="{BB962C8B-B14F-4D97-AF65-F5344CB8AC3E}">
        <p14:creationId xmlns:p14="http://schemas.microsoft.com/office/powerpoint/2010/main" val="198507934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305</a:t>
            </a:fld>
            <a:endParaRPr lang="en-US" dirty="0">
              <a:solidFill>
                <a:prstClr val="black"/>
              </a:solidFill>
            </a:endParaRPr>
          </a:p>
        </p:txBody>
      </p:sp>
    </p:spTree>
    <p:extLst>
      <p:ext uri="{BB962C8B-B14F-4D97-AF65-F5344CB8AC3E}">
        <p14:creationId xmlns:p14="http://schemas.microsoft.com/office/powerpoint/2010/main" val="164691019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306</a:t>
            </a:fld>
            <a:endParaRPr lang="en-US" dirty="0">
              <a:solidFill>
                <a:prstClr val="black"/>
              </a:solidFill>
            </a:endParaRPr>
          </a:p>
        </p:txBody>
      </p:sp>
    </p:spTree>
    <p:extLst>
      <p:ext uri="{BB962C8B-B14F-4D97-AF65-F5344CB8AC3E}">
        <p14:creationId xmlns:p14="http://schemas.microsoft.com/office/powerpoint/2010/main" val="365103146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307</a:t>
            </a:fld>
            <a:endParaRPr lang="en-US" dirty="0">
              <a:solidFill>
                <a:prstClr val="black"/>
              </a:solidFill>
            </a:endParaRPr>
          </a:p>
        </p:txBody>
      </p:sp>
    </p:spTree>
    <p:extLst>
      <p:ext uri="{BB962C8B-B14F-4D97-AF65-F5344CB8AC3E}">
        <p14:creationId xmlns:p14="http://schemas.microsoft.com/office/powerpoint/2010/main" val="372676175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309</a:t>
            </a:fld>
            <a:endParaRPr lang="en-US" dirty="0">
              <a:solidFill>
                <a:prstClr val="black"/>
              </a:solidFill>
            </a:endParaRPr>
          </a:p>
        </p:txBody>
      </p:sp>
    </p:spTree>
    <p:extLst>
      <p:ext uri="{BB962C8B-B14F-4D97-AF65-F5344CB8AC3E}">
        <p14:creationId xmlns:p14="http://schemas.microsoft.com/office/powerpoint/2010/main" val="232041829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310</a:t>
            </a:fld>
            <a:endParaRPr lang="en-US" dirty="0">
              <a:solidFill>
                <a:prstClr val="black"/>
              </a:solidFill>
            </a:endParaRPr>
          </a:p>
        </p:txBody>
      </p:sp>
    </p:spTree>
    <p:extLst>
      <p:ext uri="{BB962C8B-B14F-4D97-AF65-F5344CB8AC3E}">
        <p14:creationId xmlns:p14="http://schemas.microsoft.com/office/powerpoint/2010/main" val="312235308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311</a:t>
            </a:fld>
            <a:endParaRPr lang="en-US" dirty="0">
              <a:solidFill>
                <a:prstClr val="black"/>
              </a:solidFill>
            </a:endParaRPr>
          </a:p>
        </p:txBody>
      </p:sp>
    </p:spTree>
    <p:extLst>
      <p:ext uri="{BB962C8B-B14F-4D97-AF65-F5344CB8AC3E}">
        <p14:creationId xmlns:p14="http://schemas.microsoft.com/office/powerpoint/2010/main" val="166617985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312</a:t>
            </a:fld>
            <a:endParaRPr lang="en-US" dirty="0">
              <a:solidFill>
                <a:prstClr val="black"/>
              </a:solidFill>
            </a:endParaRPr>
          </a:p>
        </p:txBody>
      </p:sp>
    </p:spTree>
    <p:extLst>
      <p:ext uri="{BB962C8B-B14F-4D97-AF65-F5344CB8AC3E}">
        <p14:creationId xmlns:p14="http://schemas.microsoft.com/office/powerpoint/2010/main" val="167237801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313</a:t>
            </a:fld>
            <a:endParaRPr lang="en-US" dirty="0">
              <a:solidFill>
                <a:prstClr val="black"/>
              </a:solidFill>
            </a:endParaRPr>
          </a:p>
        </p:txBody>
      </p:sp>
    </p:spTree>
    <p:extLst>
      <p:ext uri="{BB962C8B-B14F-4D97-AF65-F5344CB8AC3E}">
        <p14:creationId xmlns:p14="http://schemas.microsoft.com/office/powerpoint/2010/main" val="117448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672207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83143225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314</a:t>
            </a:fld>
            <a:endParaRPr lang="en-US" dirty="0">
              <a:solidFill>
                <a:prstClr val="black"/>
              </a:solidFill>
            </a:endParaRPr>
          </a:p>
        </p:txBody>
      </p:sp>
    </p:spTree>
    <p:extLst>
      <p:ext uri="{BB962C8B-B14F-4D97-AF65-F5344CB8AC3E}">
        <p14:creationId xmlns:p14="http://schemas.microsoft.com/office/powerpoint/2010/main" val="114868188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316</a:t>
            </a:fld>
            <a:endParaRPr lang="da-DK"/>
          </a:p>
        </p:txBody>
      </p:sp>
    </p:spTree>
    <p:extLst>
      <p:ext uri="{BB962C8B-B14F-4D97-AF65-F5344CB8AC3E}">
        <p14:creationId xmlns:p14="http://schemas.microsoft.com/office/powerpoint/2010/main" val="342101158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317</a:t>
            </a:fld>
            <a:endParaRPr lang="da-DK"/>
          </a:p>
        </p:txBody>
      </p:sp>
    </p:spTree>
    <p:extLst>
      <p:ext uri="{BB962C8B-B14F-4D97-AF65-F5344CB8AC3E}">
        <p14:creationId xmlns:p14="http://schemas.microsoft.com/office/powerpoint/2010/main" val="249248576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318</a:t>
            </a:fld>
            <a:endParaRPr lang="da-DK"/>
          </a:p>
        </p:txBody>
      </p:sp>
    </p:spTree>
    <p:extLst>
      <p:ext uri="{BB962C8B-B14F-4D97-AF65-F5344CB8AC3E}">
        <p14:creationId xmlns:p14="http://schemas.microsoft.com/office/powerpoint/2010/main" val="320319461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319</a:t>
            </a:fld>
            <a:endParaRPr lang="da-DK"/>
          </a:p>
        </p:txBody>
      </p:sp>
    </p:spTree>
    <p:extLst>
      <p:ext uri="{BB962C8B-B14F-4D97-AF65-F5344CB8AC3E}">
        <p14:creationId xmlns:p14="http://schemas.microsoft.com/office/powerpoint/2010/main" val="1066823439"/>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320</a:t>
            </a:fld>
            <a:endParaRPr lang="da-DK"/>
          </a:p>
        </p:txBody>
      </p:sp>
    </p:spTree>
    <p:extLst>
      <p:ext uri="{BB962C8B-B14F-4D97-AF65-F5344CB8AC3E}">
        <p14:creationId xmlns:p14="http://schemas.microsoft.com/office/powerpoint/2010/main" val="107435316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321</a:t>
            </a:fld>
            <a:endParaRPr lang="da-DK"/>
          </a:p>
        </p:txBody>
      </p:sp>
    </p:spTree>
    <p:extLst>
      <p:ext uri="{BB962C8B-B14F-4D97-AF65-F5344CB8AC3E}">
        <p14:creationId xmlns:p14="http://schemas.microsoft.com/office/powerpoint/2010/main" val="417752035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322</a:t>
            </a:fld>
            <a:endParaRPr lang="en-US" dirty="0">
              <a:solidFill>
                <a:prstClr val="black"/>
              </a:solidFill>
            </a:endParaRPr>
          </a:p>
        </p:txBody>
      </p:sp>
    </p:spTree>
    <p:extLst>
      <p:ext uri="{BB962C8B-B14F-4D97-AF65-F5344CB8AC3E}">
        <p14:creationId xmlns:p14="http://schemas.microsoft.com/office/powerpoint/2010/main" val="208922380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323</a:t>
            </a:fld>
            <a:endParaRPr lang="en-US" dirty="0">
              <a:solidFill>
                <a:prstClr val="black"/>
              </a:solidFill>
            </a:endParaRPr>
          </a:p>
        </p:txBody>
      </p:sp>
    </p:spTree>
    <p:extLst>
      <p:ext uri="{BB962C8B-B14F-4D97-AF65-F5344CB8AC3E}">
        <p14:creationId xmlns:p14="http://schemas.microsoft.com/office/powerpoint/2010/main" val="426073338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324</a:t>
            </a:fld>
            <a:endParaRPr lang="en-US" dirty="0">
              <a:solidFill>
                <a:prstClr val="black"/>
              </a:solidFill>
            </a:endParaRPr>
          </a:p>
        </p:txBody>
      </p:sp>
    </p:spTree>
    <p:extLst>
      <p:ext uri="{BB962C8B-B14F-4D97-AF65-F5344CB8AC3E}">
        <p14:creationId xmlns:p14="http://schemas.microsoft.com/office/powerpoint/2010/main" val="451803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451201535"/>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325</a:t>
            </a:fld>
            <a:endParaRPr lang="en-US" dirty="0">
              <a:solidFill>
                <a:prstClr val="black"/>
              </a:solidFill>
            </a:endParaRPr>
          </a:p>
        </p:txBody>
      </p:sp>
    </p:spTree>
    <p:extLst>
      <p:ext uri="{BB962C8B-B14F-4D97-AF65-F5344CB8AC3E}">
        <p14:creationId xmlns:p14="http://schemas.microsoft.com/office/powerpoint/2010/main" val="237817489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510137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327</a:t>
            </a:fld>
            <a:endParaRPr lang="en-US" dirty="0">
              <a:solidFill>
                <a:prstClr val="black"/>
              </a:solidFill>
            </a:endParaRPr>
          </a:p>
        </p:txBody>
      </p:sp>
    </p:spTree>
    <p:extLst>
      <p:ext uri="{BB962C8B-B14F-4D97-AF65-F5344CB8AC3E}">
        <p14:creationId xmlns:p14="http://schemas.microsoft.com/office/powerpoint/2010/main" val="68273576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328</a:t>
            </a:fld>
            <a:endParaRPr lang="en-US" dirty="0">
              <a:solidFill>
                <a:prstClr val="black"/>
              </a:solidFill>
            </a:endParaRPr>
          </a:p>
        </p:txBody>
      </p:sp>
    </p:spTree>
    <p:extLst>
      <p:ext uri="{BB962C8B-B14F-4D97-AF65-F5344CB8AC3E}">
        <p14:creationId xmlns:p14="http://schemas.microsoft.com/office/powerpoint/2010/main" val="422657515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330</a:t>
            </a:fld>
            <a:endParaRPr lang="en-US" dirty="0">
              <a:solidFill>
                <a:prstClr val="black"/>
              </a:solidFill>
            </a:endParaRPr>
          </a:p>
        </p:txBody>
      </p:sp>
    </p:spTree>
    <p:extLst>
      <p:ext uri="{BB962C8B-B14F-4D97-AF65-F5344CB8AC3E}">
        <p14:creationId xmlns:p14="http://schemas.microsoft.com/office/powerpoint/2010/main" val="399128472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331</a:t>
            </a:fld>
            <a:endParaRPr lang="en-US" dirty="0">
              <a:solidFill>
                <a:prstClr val="black"/>
              </a:solidFill>
            </a:endParaRPr>
          </a:p>
        </p:txBody>
      </p:sp>
    </p:spTree>
    <p:extLst>
      <p:ext uri="{BB962C8B-B14F-4D97-AF65-F5344CB8AC3E}">
        <p14:creationId xmlns:p14="http://schemas.microsoft.com/office/powerpoint/2010/main" val="322001457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332</a:t>
            </a:fld>
            <a:endParaRPr lang="en-US" dirty="0">
              <a:solidFill>
                <a:prstClr val="black"/>
              </a:solidFill>
            </a:endParaRPr>
          </a:p>
        </p:txBody>
      </p:sp>
    </p:spTree>
    <p:extLst>
      <p:ext uri="{BB962C8B-B14F-4D97-AF65-F5344CB8AC3E}">
        <p14:creationId xmlns:p14="http://schemas.microsoft.com/office/powerpoint/2010/main" val="153944782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333</a:t>
            </a:fld>
            <a:endParaRPr lang="en-US" dirty="0">
              <a:solidFill>
                <a:prstClr val="black"/>
              </a:solidFill>
            </a:endParaRPr>
          </a:p>
        </p:txBody>
      </p:sp>
    </p:spTree>
    <p:extLst>
      <p:ext uri="{BB962C8B-B14F-4D97-AF65-F5344CB8AC3E}">
        <p14:creationId xmlns:p14="http://schemas.microsoft.com/office/powerpoint/2010/main" val="119268342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334</a:t>
            </a:fld>
            <a:endParaRPr lang="en-US" dirty="0">
              <a:solidFill>
                <a:prstClr val="black"/>
              </a:solidFill>
            </a:endParaRPr>
          </a:p>
        </p:txBody>
      </p:sp>
    </p:spTree>
    <p:extLst>
      <p:ext uri="{BB962C8B-B14F-4D97-AF65-F5344CB8AC3E}">
        <p14:creationId xmlns:p14="http://schemas.microsoft.com/office/powerpoint/2010/main" val="369716983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336</a:t>
            </a:fld>
            <a:endParaRPr lang="en-US" dirty="0">
              <a:solidFill>
                <a:prstClr val="black"/>
              </a:solidFill>
            </a:endParaRPr>
          </a:p>
        </p:txBody>
      </p:sp>
    </p:spTree>
    <p:extLst>
      <p:ext uri="{BB962C8B-B14F-4D97-AF65-F5344CB8AC3E}">
        <p14:creationId xmlns:p14="http://schemas.microsoft.com/office/powerpoint/2010/main" val="2637162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98111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337</a:t>
            </a:fld>
            <a:endParaRPr lang="en-US" dirty="0">
              <a:solidFill>
                <a:prstClr val="black"/>
              </a:solidFill>
            </a:endParaRPr>
          </a:p>
        </p:txBody>
      </p:sp>
    </p:spTree>
    <p:extLst>
      <p:ext uri="{BB962C8B-B14F-4D97-AF65-F5344CB8AC3E}">
        <p14:creationId xmlns:p14="http://schemas.microsoft.com/office/powerpoint/2010/main" val="297772586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338</a:t>
            </a:fld>
            <a:endParaRPr lang="en-US" dirty="0">
              <a:solidFill>
                <a:prstClr val="black"/>
              </a:solidFill>
            </a:endParaRPr>
          </a:p>
        </p:txBody>
      </p:sp>
    </p:spTree>
    <p:extLst>
      <p:ext uri="{BB962C8B-B14F-4D97-AF65-F5344CB8AC3E}">
        <p14:creationId xmlns:p14="http://schemas.microsoft.com/office/powerpoint/2010/main" val="110736909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339</a:t>
            </a:fld>
            <a:endParaRPr lang="en-US" dirty="0">
              <a:solidFill>
                <a:prstClr val="black"/>
              </a:solidFill>
            </a:endParaRPr>
          </a:p>
        </p:txBody>
      </p:sp>
    </p:spTree>
    <p:extLst>
      <p:ext uri="{BB962C8B-B14F-4D97-AF65-F5344CB8AC3E}">
        <p14:creationId xmlns:p14="http://schemas.microsoft.com/office/powerpoint/2010/main" val="194682297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340</a:t>
            </a:fld>
            <a:endParaRPr lang="en-US" dirty="0">
              <a:solidFill>
                <a:prstClr val="black"/>
              </a:solidFill>
            </a:endParaRPr>
          </a:p>
        </p:txBody>
      </p:sp>
    </p:spTree>
    <p:extLst>
      <p:ext uri="{BB962C8B-B14F-4D97-AF65-F5344CB8AC3E}">
        <p14:creationId xmlns:p14="http://schemas.microsoft.com/office/powerpoint/2010/main" val="4087590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341</a:t>
            </a:fld>
            <a:endParaRPr lang="en-US" dirty="0">
              <a:solidFill>
                <a:prstClr val="black"/>
              </a:solidFill>
            </a:endParaRPr>
          </a:p>
        </p:txBody>
      </p:sp>
    </p:spTree>
    <p:extLst>
      <p:ext uri="{BB962C8B-B14F-4D97-AF65-F5344CB8AC3E}">
        <p14:creationId xmlns:p14="http://schemas.microsoft.com/office/powerpoint/2010/main" val="2869412609"/>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342</a:t>
            </a:fld>
            <a:endParaRPr lang="en-US" dirty="0">
              <a:solidFill>
                <a:prstClr val="black"/>
              </a:solidFill>
            </a:endParaRPr>
          </a:p>
        </p:txBody>
      </p:sp>
    </p:spTree>
    <p:extLst>
      <p:ext uri="{BB962C8B-B14F-4D97-AF65-F5344CB8AC3E}">
        <p14:creationId xmlns:p14="http://schemas.microsoft.com/office/powerpoint/2010/main" val="118780159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343</a:t>
            </a:fld>
            <a:endParaRPr lang="en-US" dirty="0">
              <a:solidFill>
                <a:prstClr val="black"/>
              </a:solidFill>
            </a:endParaRPr>
          </a:p>
        </p:txBody>
      </p:sp>
    </p:spTree>
    <p:extLst>
      <p:ext uri="{BB962C8B-B14F-4D97-AF65-F5344CB8AC3E}">
        <p14:creationId xmlns:p14="http://schemas.microsoft.com/office/powerpoint/2010/main" val="163374325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344</a:t>
            </a:fld>
            <a:endParaRPr lang="en-US" dirty="0">
              <a:solidFill>
                <a:prstClr val="black"/>
              </a:solidFill>
            </a:endParaRPr>
          </a:p>
        </p:txBody>
      </p:sp>
    </p:spTree>
    <p:extLst>
      <p:ext uri="{BB962C8B-B14F-4D97-AF65-F5344CB8AC3E}">
        <p14:creationId xmlns:p14="http://schemas.microsoft.com/office/powerpoint/2010/main" val="259058138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345</a:t>
            </a:fld>
            <a:endParaRPr lang="en-US" dirty="0">
              <a:solidFill>
                <a:prstClr val="black"/>
              </a:solidFill>
            </a:endParaRPr>
          </a:p>
        </p:txBody>
      </p:sp>
    </p:spTree>
    <p:extLst>
      <p:ext uri="{BB962C8B-B14F-4D97-AF65-F5344CB8AC3E}">
        <p14:creationId xmlns:p14="http://schemas.microsoft.com/office/powerpoint/2010/main" val="284418652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346</a:t>
            </a:fld>
            <a:endParaRPr lang="en-US" dirty="0">
              <a:solidFill>
                <a:prstClr val="black"/>
              </a:solidFill>
            </a:endParaRPr>
          </a:p>
        </p:txBody>
      </p:sp>
    </p:spTree>
    <p:extLst>
      <p:ext uri="{BB962C8B-B14F-4D97-AF65-F5344CB8AC3E}">
        <p14:creationId xmlns:p14="http://schemas.microsoft.com/office/powerpoint/2010/main" val="2022910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36032034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347</a:t>
            </a:fld>
            <a:endParaRPr lang="en-US" dirty="0">
              <a:solidFill>
                <a:prstClr val="black"/>
              </a:solidFill>
            </a:endParaRPr>
          </a:p>
        </p:txBody>
      </p:sp>
    </p:spTree>
    <p:extLst>
      <p:ext uri="{BB962C8B-B14F-4D97-AF65-F5344CB8AC3E}">
        <p14:creationId xmlns:p14="http://schemas.microsoft.com/office/powerpoint/2010/main" val="407199433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348</a:t>
            </a:fld>
            <a:endParaRPr lang="en-US" dirty="0">
              <a:solidFill>
                <a:prstClr val="black"/>
              </a:solidFill>
            </a:endParaRPr>
          </a:p>
        </p:txBody>
      </p:sp>
    </p:spTree>
    <p:extLst>
      <p:ext uri="{BB962C8B-B14F-4D97-AF65-F5344CB8AC3E}">
        <p14:creationId xmlns:p14="http://schemas.microsoft.com/office/powerpoint/2010/main" val="1666303905"/>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349</a:t>
            </a:fld>
            <a:endParaRPr lang="en-US" dirty="0">
              <a:solidFill>
                <a:prstClr val="black"/>
              </a:solidFill>
            </a:endParaRPr>
          </a:p>
        </p:txBody>
      </p:sp>
    </p:spTree>
    <p:extLst>
      <p:ext uri="{BB962C8B-B14F-4D97-AF65-F5344CB8AC3E}">
        <p14:creationId xmlns:p14="http://schemas.microsoft.com/office/powerpoint/2010/main" val="130004959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350</a:t>
            </a:fld>
            <a:endParaRPr lang="en-US" dirty="0">
              <a:solidFill>
                <a:prstClr val="black"/>
              </a:solidFill>
            </a:endParaRPr>
          </a:p>
        </p:txBody>
      </p:sp>
    </p:spTree>
    <p:extLst>
      <p:ext uri="{BB962C8B-B14F-4D97-AF65-F5344CB8AC3E}">
        <p14:creationId xmlns:p14="http://schemas.microsoft.com/office/powerpoint/2010/main" val="36765025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351</a:t>
            </a:fld>
            <a:endParaRPr lang="en-US" dirty="0">
              <a:solidFill>
                <a:prstClr val="black"/>
              </a:solidFill>
            </a:endParaRPr>
          </a:p>
        </p:txBody>
      </p:sp>
    </p:spTree>
    <p:extLst>
      <p:ext uri="{BB962C8B-B14F-4D97-AF65-F5344CB8AC3E}">
        <p14:creationId xmlns:p14="http://schemas.microsoft.com/office/powerpoint/2010/main" val="546325837"/>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353</a:t>
            </a:fld>
            <a:endParaRPr lang="en-US" dirty="0">
              <a:solidFill>
                <a:prstClr val="black"/>
              </a:solidFill>
            </a:endParaRPr>
          </a:p>
        </p:txBody>
      </p:sp>
    </p:spTree>
    <p:extLst>
      <p:ext uri="{BB962C8B-B14F-4D97-AF65-F5344CB8AC3E}">
        <p14:creationId xmlns:p14="http://schemas.microsoft.com/office/powerpoint/2010/main" val="191986939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354</a:t>
            </a:fld>
            <a:endParaRPr lang="en-US" dirty="0">
              <a:solidFill>
                <a:prstClr val="black"/>
              </a:solidFill>
            </a:endParaRPr>
          </a:p>
        </p:txBody>
      </p:sp>
    </p:spTree>
    <p:extLst>
      <p:ext uri="{BB962C8B-B14F-4D97-AF65-F5344CB8AC3E}">
        <p14:creationId xmlns:p14="http://schemas.microsoft.com/office/powerpoint/2010/main" val="3823335560"/>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355</a:t>
            </a:fld>
            <a:endParaRPr lang="en-US" dirty="0">
              <a:solidFill>
                <a:prstClr val="black"/>
              </a:solidFill>
            </a:endParaRPr>
          </a:p>
        </p:txBody>
      </p:sp>
    </p:spTree>
    <p:extLst>
      <p:ext uri="{BB962C8B-B14F-4D97-AF65-F5344CB8AC3E}">
        <p14:creationId xmlns:p14="http://schemas.microsoft.com/office/powerpoint/2010/main" val="1142951928"/>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356</a:t>
            </a:fld>
            <a:endParaRPr lang="en-US" dirty="0">
              <a:solidFill>
                <a:prstClr val="black"/>
              </a:solidFill>
            </a:endParaRPr>
          </a:p>
        </p:txBody>
      </p:sp>
    </p:spTree>
    <p:extLst>
      <p:ext uri="{BB962C8B-B14F-4D97-AF65-F5344CB8AC3E}">
        <p14:creationId xmlns:p14="http://schemas.microsoft.com/office/powerpoint/2010/main" val="211734711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357</a:t>
            </a:fld>
            <a:endParaRPr lang="en-US" dirty="0">
              <a:solidFill>
                <a:prstClr val="black"/>
              </a:solidFill>
            </a:endParaRPr>
          </a:p>
        </p:txBody>
      </p:sp>
    </p:spTree>
    <p:extLst>
      <p:ext uri="{BB962C8B-B14F-4D97-AF65-F5344CB8AC3E}">
        <p14:creationId xmlns:p14="http://schemas.microsoft.com/office/powerpoint/2010/main" val="1654969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71408231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358</a:t>
            </a:fld>
            <a:endParaRPr lang="en-US" dirty="0">
              <a:solidFill>
                <a:prstClr val="black"/>
              </a:solidFill>
            </a:endParaRPr>
          </a:p>
        </p:txBody>
      </p:sp>
    </p:spTree>
    <p:extLst>
      <p:ext uri="{BB962C8B-B14F-4D97-AF65-F5344CB8AC3E}">
        <p14:creationId xmlns:p14="http://schemas.microsoft.com/office/powerpoint/2010/main" val="3573728978"/>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359</a:t>
            </a:fld>
            <a:endParaRPr lang="en-US" dirty="0">
              <a:solidFill>
                <a:prstClr val="black"/>
              </a:solidFill>
            </a:endParaRPr>
          </a:p>
        </p:txBody>
      </p:sp>
    </p:spTree>
    <p:extLst>
      <p:ext uri="{BB962C8B-B14F-4D97-AF65-F5344CB8AC3E}">
        <p14:creationId xmlns:p14="http://schemas.microsoft.com/office/powerpoint/2010/main" val="930475694"/>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361</a:t>
            </a:fld>
            <a:endParaRPr lang="en-US" dirty="0">
              <a:solidFill>
                <a:prstClr val="black"/>
              </a:solidFill>
            </a:endParaRPr>
          </a:p>
        </p:txBody>
      </p:sp>
    </p:spTree>
    <p:extLst>
      <p:ext uri="{BB962C8B-B14F-4D97-AF65-F5344CB8AC3E}">
        <p14:creationId xmlns:p14="http://schemas.microsoft.com/office/powerpoint/2010/main" val="146511799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362</a:t>
            </a:fld>
            <a:endParaRPr lang="en-US" dirty="0">
              <a:solidFill>
                <a:prstClr val="black"/>
              </a:solidFill>
            </a:endParaRPr>
          </a:p>
        </p:txBody>
      </p:sp>
    </p:spTree>
    <p:extLst>
      <p:ext uri="{BB962C8B-B14F-4D97-AF65-F5344CB8AC3E}">
        <p14:creationId xmlns:p14="http://schemas.microsoft.com/office/powerpoint/2010/main" val="274218918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363</a:t>
            </a:fld>
            <a:endParaRPr lang="en-US" dirty="0">
              <a:solidFill>
                <a:prstClr val="black"/>
              </a:solidFill>
            </a:endParaRPr>
          </a:p>
        </p:txBody>
      </p:sp>
    </p:spTree>
    <p:extLst>
      <p:ext uri="{BB962C8B-B14F-4D97-AF65-F5344CB8AC3E}">
        <p14:creationId xmlns:p14="http://schemas.microsoft.com/office/powerpoint/2010/main" val="20169774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364</a:t>
            </a:fld>
            <a:endParaRPr lang="en-US" dirty="0">
              <a:solidFill>
                <a:prstClr val="black"/>
              </a:solidFill>
            </a:endParaRPr>
          </a:p>
        </p:txBody>
      </p:sp>
    </p:spTree>
    <p:extLst>
      <p:ext uri="{BB962C8B-B14F-4D97-AF65-F5344CB8AC3E}">
        <p14:creationId xmlns:p14="http://schemas.microsoft.com/office/powerpoint/2010/main" val="2463583628"/>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365</a:t>
            </a:fld>
            <a:endParaRPr lang="en-US" dirty="0">
              <a:solidFill>
                <a:prstClr val="black"/>
              </a:solidFill>
            </a:endParaRPr>
          </a:p>
        </p:txBody>
      </p:sp>
    </p:spTree>
    <p:extLst>
      <p:ext uri="{BB962C8B-B14F-4D97-AF65-F5344CB8AC3E}">
        <p14:creationId xmlns:p14="http://schemas.microsoft.com/office/powerpoint/2010/main" val="225548369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366</a:t>
            </a:fld>
            <a:endParaRPr lang="en-US" dirty="0">
              <a:solidFill>
                <a:prstClr val="black"/>
              </a:solidFill>
            </a:endParaRPr>
          </a:p>
        </p:txBody>
      </p:sp>
    </p:spTree>
    <p:extLst>
      <p:ext uri="{BB962C8B-B14F-4D97-AF65-F5344CB8AC3E}">
        <p14:creationId xmlns:p14="http://schemas.microsoft.com/office/powerpoint/2010/main" val="46033095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367</a:t>
            </a:fld>
            <a:endParaRPr lang="en-US" dirty="0">
              <a:solidFill>
                <a:prstClr val="black"/>
              </a:solidFill>
            </a:endParaRPr>
          </a:p>
        </p:txBody>
      </p:sp>
    </p:spTree>
    <p:extLst>
      <p:ext uri="{BB962C8B-B14F-4D97-AF65-F5344CB8AC3E}">
        <p14:creationId xmlns:p14="http://schemas.microsoft.com/office/powerpoint/2010/main" val="3880309060"/>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368</a:t>
            </a:fld>
            <a:endParaRPr lang="en-US" dirty="0">
              <a:solidFill>
                <a:prstClr val="black"/>
              </a:solidFill>
            </a:endParaRPr>
          </a:p>
        </p:txBody>
      </p:sp>
    </p:spTree>
    <p:extLst>
      <p:ext uri="{BB962C8B-B14F-4D97-AF65-F5344CB8AC3E}">
        <p14:creationId xmlns:p14="http://schemas.microsoft.com/office/powerpoint/2010/main" val="2961451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110485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3600367"/>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174135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371</a:t>
            </a:fld>
            <a:endParaRPr lang="en-US" dirty="0">
              <a:solidFill>
                <a:prstClr val="black"/>
              </a:solidFill>
            </a:endParaRPr>
          </a:p>
        </p:txBody>
      </p:sp>
    </p:spTree>
    <p:extLst>
      <p:ext uri="{BB962C8B-B14F-4D97-AF65-F5344CB8AC3E}">
        <p14:creationId xmlns:p14="http://schemas.microsoft.com/office/powerpoint/2010/main" val="858558009"/>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372</a:t>
            </a:fld>
            <a:endParaRPr lang="en-US" dirty="0">
              <a:solidFill>
                <a:prstClr val="black"/>
              </a:solidFill>
            </a:endParaRPr>
          </a:p>
        </p:txBody>
      </p:sp>
    </p:spTree>
    <p:extLst>
      <p:ext uri="{BB962C8B-B14F-4D97-AF65-F5344CB8AC3E}">
        <p14:creationId xmlns:p14="http://schemas.microsoft.com/office/powerpoint/2010/main" val="505004080"/>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373</a:t>
            </a:fld>
            <a:endParaRPr lang="en-US" dirty="0">
              <a:solidFill>
                <a:prstClr val="black"/>
              </a:solidFill>
            </a:endParaRPr>
          </a:p>
        </p:txBody>
      </p:sp>
    </p:spTree>
    <p:extLst>
      <p:ext uri="{BB962C8B-B14F-4D97-AF65-F5344CB8AC3E}">
        <p14:creationId xmlns:p14="http://schemas.microsoft.com/office/powerpoint/2010/main" val="169181064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374</a:t>
            </a:fld>
            <a:endParaRPr lang="en-US" dirty="0">
              <a:solidFill>
                <a:prstClr val="black"/>
              </a:solidFill>
            </a:endParaRPr>
          </a:p>
        </p:txBody>
      </p:sp>
    </p:spTree>
    <p:extLst>
      <p:ext uri="{BB962C8B-B14F-4D97-AF65-F5344CB8AC3E}">
        <p14:creationId xmlns:p14="http://schemas.microsoft.com/office/powerpoint/2010/main" val="3360424150"/>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375</a:t>
            </a:fld>
            <a:endParaRPr lang="en-US" dirty="0">
              <a:solidFill>
                <a:prstClr val="black"/>
              </a:solidFill>
            </a:endParaRPr>
          </a:p>
        </p:txBody>
      </p:sp>
    </p:spTree>
    <p:extLst>
      <p:ext uri="{BB962C8B-B14F-4D97-AF65-F5344CB8AC3E}">
        <p14:creationId xmlns:p14="http://schemas.microsoft.com/office/powerpoint/2010/main" val="3945535559"/>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376</a:t>
            </a:fld>
            <a:endParaRPr lang="en-US" dirty="0">
              <a:solidFill>
                <a:prstClr val="black"/>
              </a:solidFill>
            </a:endParaRPr>
          </a:p>
        </p:txBody>
      </p:sp>
    </p:spTree>
    <p:extLst>
      <p:ext uri="{BB962C8B-B14F-4D97-AF65-F5344CB8AC3E}">
        <p14:creationId xmlns:p14="http://schemas.microsoft.com/office/powerpoint/2010/main" val="200025405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343624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379</a:t>
            </a:fld>
            <a:endParaRPr lang="en-US" dirty="0">
              <a:solidFill>
                <a:prstClr val="black"/>
              </a:solidFill>
            </a:endParaRPr>
          </a:p>
        </p:txBody>
      </p:sp>
    </p:spTree>
    <p:extLst>
      <p:ext uri="{BB962C8B-B14F-4D97-AF65-F5344CB8AC3E}">
        <p14:creationId xmlns:p14="http://schemas.microsoft.com/office/powerpoint/2010/main" val="3036422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38801190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381</a:t>
            </a:fld>
            <a:endParaRPr lang="en-US" dirty="0">
              <a:solidFill>
                <a:prstClr val="black"/>
              </a:solidFill>
            </a:endParaRPr>
          </a:p>
        </p:txBody>
      </p:sp>
    </p:spTree>
    <p:extLst>
      <p:ext uri="{BB962C8B-B14F-4D97-AF65-F5344CB8AC3E}">
        <p14:creationId xmlns:p14="http://schemas.microsoft.com/office/powerpoint/2010/main" val="1548152589"/>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382</a:t>
            </a:fld>
            <a:endParaRPr lang="en-US" dirty="0">
              <a:solidFill>
                <a:prstClr val="black"/>
              </a:solidFill>
            </a:endParaRPr>
          </a:p>
        </p:txBody>
      </p:sp>
    </p:spTree>
    <p:extLst>
      <p:ext uri="{BB962C8B-B14F-4D97-AF65-F5344CB8AC3E}">
        <p14:creationId xmlns:p14="http://schemas.microsoft.com/office/powerpoint/2010/main" val="907420969"/>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384</a:t>
            </a:fld>
            <a:endParaRPr lang="en-US" dirty="0">
              <a:solidFill>
                <a:prstClr val="black"/>
              </a:solidFill>
            </a:endParaRPr>
          </a:p>
        </p:txBody>
      </p:sp>
    </p:spTree>
    <p:extLst>
      <p:ext uri="{BB962C8B-B14F-4D97-AF65-F5344CB8AC3E}">
        <p14:creationId xmlns:p14="http://schemas.microsoft.com/office/powerpoint/2010/main" val="104960621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385</a:t>
            </a:fld>
            <a:endParaRPr lang="en-US" dirty="0">
              <a:solidFill>
                <a:prstClr val="black"/>
              </a:solidFill>
            </a:endParaRPr>
          </a:p>
        </p:txBody>
      </p:sp>
    </p:spTree>
    <p:extLst>
      <p:ext uri="{BB962C8B-B14F-4D97-AF65-F5344CB8AC3E}">
        <p14:creationId xmlns:p14="http://schemas.microsoft.com/office/powerpoint/2010/main" val="117177615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386</a:t>
            </a:fld>
            <a:endParaRPr lang="en-US" dirty="0">
              <a:solidFill>
                <a:prstClr val="black"/>
              </a:solidFill>
            </a:endParaRPr>
          </a:p>
        </p:txBody>
      </p:sp>
    </p:spTree>
    <p:extLst>
      <p:ext uri="{BB962C8B-B14F-4D97-AF65-F5344CB8AC3E}">
        <p14:creationId xmlns:p14="http://schemas.microsoft.com/office/powerpoint/2010/main" val="133915718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387</a:t>
            </a:fld>
            <a:endParaRPr lang="en-US" dirty="0">
              <a:solidFill>
                <a:prstClr val="black"/>
              </a:solidFill>
            </a:endParaRPr>
          </a:p>
        </p:txBody>
      </p:sp>
    </p:spTree>
    <p:extLst>
      <p:ext uri="{BB962C8B-B14F-4D97-AF65-F5344CB8AC3E}">
        <p14:creationId xmlns:p14="http://schemas.microsoft.com/office/powerpoint/2010/main" val="408243612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698641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33980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390</a:t>
            </a:fld>
            <a:endParaRPr lang="en-US" dirty="0">
              <a:solidFill>
                <a:prstClr val="black"/>
              </a:solidFill>
            </a:endParaRPr>
          </a:p>
        </p:txBody>
      </p:sp>
    </p:spTree>
    <p:extLst>
      <p:ext uri="{BB962C8B-B14F-4D97-AF65-F5344CB8AC3E}">
        <p14:creationId xmlns:p14="http://schemas.microsoft.com/office/powerpoint/2010/main" val="94923154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391</a:t>
            </a:fld>
            <a:endParaRPr lang="en-US" dirty="0">
              <a:solidFill>
                <a:prstClr val="black"/>
              </a:solidFill>
            </a:endParaRPr>
          </a:p>
        </p:txBody>
      </p:sp>
    </p:spTree>
    <p:extLst>
      <p:ext uri="{BB962C8B-B14F-4D97-AF65-F5344CB8AC3E}">
        <p14:creationId xmlns:p14="http://schemas.microsoft.com/office/powerpoint/2010/main" val="1146729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828854887"/>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393</a:t>
            </a:fld>
            <a:endParaRPr lang="en-US" dirty="0">
              <a:solidFill>
                <a:prstClr val="black"/>
              </a:solidFill>
            </a:endParaRPr>
          </a:p>
        </p:txBody>
      </p:sp>
    </p:spTree>
    <p:extLst>
      <p:ext uri="{BB962C8B-B14F-4D97-AF65-F5344CB8AC3E}">
        <p14:creationId xmlns:p14="http://schemas.microsoft.com/office/powerpoint/2010/main" val="3573836209"/>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394</a:t>
            </a:fld>
            <a:endParaRPr lang="en-US" dirty="0">
              <a:solidFill>
                <a:prstClr val="black"/>
              </a:solidFill>
            </a:endParaRPr>
          </a:p>
        </p:txBody>
      </p:sp>
    </p:spTree>
    <p:extLst>
      <p:ext uri="{BB962C8B-B14F-4D97-AF65-F5344CB8AC3E}">
        <p14:creationId xmlns:p14="http://schemas.microsoft.com/office/powerpoint/2010/main" val="1756782022"/>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396</a:t>
            </a:fld>
            <a:endParaRPr lang="en-US" dirty="0">
              <a:solidFill>
                <a:prstClr val="black"/>
              </a:solidFill>
            </a:endParaRPr>
          </a:p>
        </p:txBody>
      </p:sp>
    </p:spTree>
    <p:extLst>
      <p:ext uri="{BB962C8B-B14F-4D97-AF65-F5344CB8AC3E}">
        <p14:creationId xmlns:p14="http://schemas.microsoft.com/office/powerpoint/2010/main" val="266138468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397</a:t>
            </a:fld>
            <a:endParaRPr lang="en-US" dirty="0">
              <a:solidFill>
                <a:prstClr val="black"/>
              </a:solidFill>
            </a:endParaRPr>
          </a:p>
        </p:txBody>
      </p:sp>
    </p:spTree>
    <p:extLst>
      <p:ext uri="{BB962C8B-B14F-4D97-AF65-F5344CB8AC3E}">
        <p14:creationId xmlns:p14="http://schemas.microsoft.com/office/powerpoint/2010/main" val="314163386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398</a:t>
            </a:fld>
            <a:endParaRPr lang="en-US" dirty="0">
              <a:solidFill>
                <a:prstClr val="black"/>
              </a:solidFill>
            </a:endParaRPr>
          </a:p>
        </p:txBody>
      </p:sp>
    </p:spTree>
    <p:extLst>
      <p:ext uri="{BB962C8B-B14F-4D97-AF65-F5344CB8AC3E}">
        <p14:creationId xmlns:p14="http://schemas.microsoft.com/office/powerpoint/2010/main" val="233369300"/>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399</a:t>
            </a:fld>
            <a:endParaRPr lang="en-US" dirty="0">
              <a:solidFill>
                <a:prstClr val="black"/>
              </a:solidFill>
            </a:endParaRPr>
          </a:p>
        </p:txBody>
      </p:sp>
    </p:spTree>
    <p:extLst>
      <p:ext uri="{BB962C8B-B14F-4D97-AF65-F5344CB8AC3E}">
        <p14:creationId xmlns:p14="http://schemas.microsoft.com/office/powerpoint/2010/main" val="2256858599"/>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400</a:t>
            </a:fld>
            <a:endParaRPr lang="en-US" dirty="0">
              <a:solidFill>
                <a:prstClr val="black"/>
              </a:solidFill>
            </a:endParaRPr>
          </a:p>
        </p:txBody>
      </p:sp>
    </p:spTree>
    <p:extLst>
      <p:ext uri="{BB962C8B-B14F-4D97-AF65-F5344CB8AC3E}">
        <p14:creationId xmlns:p14="http://schemas.microsoft.com/office/powerpoint/2010/main" val="48648427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401</a:t>
            </a:fld>
            <a:endParaRPr lang="en-US" dirty="0">
              <a:solidFill>
                <a:prstClr val="black"/>
              </a:solidFill>
            </a:endParaRPr>
          </a:p>
        </p:txBody>
      </p:sp>
    </p:spTree>
    <p:extLst>
      <p:ext uri="{BB962C8B-B14F-4D97-AF65-F5344CB8AC3E}">
        <p14:creationId xmlns:p14="http://schemas.microsoft.com/office/powerpoint/2010/main" val="733748233"/>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402</a:t>
            </a:fld>
            <a:endParaRPr lang="en-US" dirty="0">
              <a:solidFill>
                <a:prstClr val="black"/>
              </a:solidFill>
            </a:endParaRPr>
          </a:p>
        </p:txBody>
      </p:sp>
    </p:spTree>
    <p:extLst>
      <p:ext uri="{BB962C8B-B14F-4D97-AF65-F5344CB8AC3E}">
        <p14:creationId xmlns:p14="http://schemas.microsoft.com/office/powerpoint/2010/main" val="268781882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403</a:t>
            </a:fld>
            <a:endParaRPr lang="en-US" dirty="0">
              <a:solidFill>
                <a:prstClr val="black"/>
              </a:solidFill>
            </a:endParaRPr>
          </a:p>
        </p:txBody>
      </p:sp>
    </p:spTree>
    <p:extLst>
      <p:ext uri="{BB962C8B-B14F-4D97-AF65-F5344CB8AC3E}">
        <p14:creationId xmlns:p14="http://schemas.microsoft.com/office/powerpoint/2010/main" val="362137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870470772"/>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404</a:t>
            </a:fld>
            <a:endParaRPr lang="en-US" dirty="0">
              <a:solidFill>
                <a:prstClr val="black"/>
              </a:solidFill>
            </a:endParaRPr>
          </a:p>
        </p:txBody>
      </p:sp>
    </p:spTree>
    <p:extLst>
      <p:ext uri="{BB962C8B-B14F-4D97-AF65-F5344CB8AC3E}">
        <p14:creationId xmlns:p14="http://schemas.microsoft.com/office/powerpoint/2010/main" val="126706160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405</a:t>
            </a:fld>
            <a:endParaRPr lang="en-US" dirty="0">
              <a:solidFill>
                <a:prstClr val="black"/>
              </a:solidFill>
            </a:endParaRPr>
          </a:p>
        </p:txBody>
      </p:sp>
    </p:spTree>
    <p:extLst>
      <p:ext uri="{BB962C8B-B14F-4D97-AF65-F5344CB8AC3E}">
        <p14:creationId xmlns:p14="http://schemas.microsoft.com/office/powerpoint/2010/main" val="242043510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406</a:t>
            </a:fld>
            <a:endParaRPr lang="en-US" dirty="0">
              <a:solidFill>
                <a:prstClr val="black"/>
              </a:solidFill>
            </a:endParaRPr>
          </a:p>
        </p:txBody>
      </p:sp>
    </p:spTree>
    <p:extLst>
      <p:ext uri="{BB962C8B-B14F-4D97-AF65-F5344CB8AC3E}">
        <p14:creationId xmlns:p14="http://schemas.microsoft.com/office/powerpoint/2010/main" val="319523429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407</a:t>
            </a:fld>
            <a:endParaRPr lang="en-US" dirty="0">
              <a:solidFill>
                <a:prstClr val="black"/>
              </a:solidFill>
            </a:endParaRPr>
          </a:p>
        </p:txBody>
      </p:sp>
    </p:spTree>
    <p:extLst>
      <p:ext uri="{BB962C8B-B14F-4D97-AF65-F5344CB8AC3E}">
        <p14:creationId xmlns:p14="http://schemas.microsoft.com/office/powerpoint/2010/main" val="340132656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408</a:t>
            </a:fld>
            <a:endParaRPr lang="en-US" dirty="0">
              <a:solidFill>
                <a:prstClr val="black"/>
              </a:solidFill>
            </a:endParaRPr>
          </a:p>
        </p:txBody>
      </p:sp>
    </p:spTree>
    <p:extLst>
      <p:ext uri="{BB962C8B-B14F-4D97-AF65-F5344CB8AC3E}">
        <p14:creationId xmlns:p14="http://schemas.microsoft.com/office/powerpoint/2010/main" val="1557804094"/>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409</a:t>
            </a:fld>
            <a:endParaRPr lang="en-US" dirty="0">
              <a:solidFill>
                <a:prstClr val="black"/>
              </a:solidFill>
            </a:endParaRPr>
          </a:p>
        </p:txBody>
      </p:sp>
    </p:spTree>
    <p:extLst>
      <p:ext uri="{BB962C8B-B14F-4D97-AF65-F5344CB8AC3E}">
        <p14:creationId xmlns:p14="http://schemas.microsoft.com/office/powerpoint/2010/main" val="2850763190"/>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410</a:t>
            </a:fld>
            <a:endParaRPr lang="en-US" dirty="0">
              <a:solidFill>
                <a:prstClr val="black"/>
              </a:solidFill>
            </a:endParaRPr>
          </a:p>
        </p:txBody>
      </p:sp>
    </p:spTree>
    <p:extLst>
      <p:ext uri="{BB962C8B-B14F-4D97-AF65-F5344CB8AC3E}">
        <p14:creationId xmlns:p14="http://schemas.microsoft.com/office/powerpoint/2010/main" val="3741433854"/>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412</a:t>
            </a:fld>
            <a:endParaRPr lang="en-US" dirty="0">
              <a:solidFill>
                <a:prstClr val="black"/>
              </a:solidFill>
            </a:endParaRPr>
          </a:p>
        </p:txBody>
      </p:sp>
    </p:spTree>
    <p:extLst>
      <p:ext uri="{BB962C8B-B14F-4D97-AF65-F5344CB8AC3E}">
        <p14:creationId xmlns:p14="http://schemas.microsoft.com/office/powerpoint/2010/main" val="790195877"/>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414</a:t>
            </a:fld>
            <a:endParaRPr lang="en-US" dirty="0">
              <a:solidFill>
                <a:prstClr val="black"/>
              </a:solidFill>
            </a:endParaRPr>
          </a:p>
        </p:txBody>
      </p:sp>
    </p:spTree>
    <p:extLst>
      <p:ext uri="{BB962C8B-B14F-4D97-AF65-F5344CB8AC3E}">
        <p14:creationId xmlns:p14="http://schemas.microsoft.com/office/powerpoint/2010/main" val="3792127846"/>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416</a:t>
            </a:fld>
            <a:endParaRPr lang="en-US" dirty="0">
              <a:solidFill>
                <a:prstClr val="black"/>
              </a:solidFill>
            </a:endParaRPr>
          </a:p>
        </p:txBody>
      </p:sp>
    </p:spTree>
    <p:extLst>
      <p:ext uri="{BB962C8B-B14F-4D97-AF65-F5344CB8AC3E}">
        <p14:creationId xmlns:p14="http://schemas.microsoft.com/office/powerpoint/2010/main" val="3789956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5635837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417</a:t>
            </a:fld>
            <a:endParaRPr lang="en-US" dirty="0">
              <a:solidFill>
                <a:prstClr val="black"/>
              </a:solidFill>
            </a:endParaRPr>
          </a:p>
        </p:txBody>
      </p:sp>
    </p:spTree>
    <p:extLst>
      <p:ext uri="{BB962C8B-B14F-4D97-AF65-F5344CB8AC3E}">
        <p14:creationId xmlns:p14="http://schemas.microsoft.com/office/powerpoint/2010/main" val="196084914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419</a:t>
            </a:fld>
            <a:endParaRPr lang="en-US" dirty="0">
              <a:solidFill>
                <a:prstClr val="black"/>
              </a:solidFill>
            </a:endParaRPr>
          </a:p>
        </p:txBody>
      </p:sp>
    </p:spTree>
    <p:extLst>
      <p:ext uri="{BB962C8B-B14F-4D97-AF65-F5344CB8AC3E}">
        <p14:creationId xmlns:p14="http://schemas.microsoft.com/office/powerpoint/2010/main" val="1861296668"/>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420</a:t>
            </a:fld>
            <a:endParaRPr lang="en-US" dirty="0">
              <a:solidFill>
                <a:prstClr val="black"/>
              </a:solidFill>
            </a:endParaRPr>
          </a:p>
        </p:txBody>
      </p:sp>
    </p:spTree>
    <p:extLst>
      <p:ext uri="{BB962C8B-B14F-4D97-AF65-F5344CB8AC3E}">
        <p14:creationId xmlns:p14="http://schemas.microsoft.com/office/powerpoint/2010/main" val="648729259"/>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422</a:t>
            </a:fld>
            <a:endParaRPr lang="en-US" dirty="0">
              <a:solidFill>
                <a:prstClr val="black"/>
              </a:solidFill>
            </a:endParaRPr>
          </a:p>
        </p:txBody>
      </p:sp>
    </p:spTree>
    <p:extLst>
      <p:ext uri="{BB962C8B-B14F-4D97-AF65-F5344CB8AC3E}">
        <p14:creationId xmlns:p14="http://schemas.microsoft.com/office/powerpoint/2010/main" val="1942217667"/>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423</a:t>
            </a:fld>
            <a:endParaRPr lang="en-US" dirty="0">
              <a:solidFill>
                <a:prstClr val="black"/>
              </a:solidFill>
            </a:endParaRPr>
          </a:p>
        </p:txBody>
      </p:sp>
    </p:spTree>
    <p:extLst>
      <p:ext uri="{BB962C8B-B14F-4D97-AF65-F5344CB8AC3E}">
        <p14:creationId xmlns:p14="http://schemas.microsoft.com/office/powerpoint/2010/main" val="3533145096"/>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424</a:t>
            </a:fld>
            <a:endParaRPr lang="en-US" dirty="0">
              <a:solidFill>
                <a:prstClr val="black"/>
              </a:solidFill>
            </a:endParaRPr>
          </a:p>
        </p:txBody>
      </p:sp>
    </p:spTree>
    <p:extLst>
      <p:ext uri="{BB962C8B-B14F-4D97-AF65-F5344CB8AC3E}">
        <p14:creationId xmlns:p14="http://schemas.microsoft.com/office/powerpoint/2010/main" val="2980401629"/>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427</a:t>
            </a:fld>
            <a:endParaRPr lang="en-US" dirty="0">
              <a:solidFill>
                <a:prstClr val="black"/>
              </a:solidFill>
            </a:endParaRPr>
          </a:p>
        </p:txBody>
      </p:sp>
    </p:spTree>
    <p:extLst>
      <p:ext uri="{BB962C8B-B14F-4D97-AF65-F5344CB8AC3E}">
        <p14:creationId xmlns:p14="http://schemas.microsoft.com/office/powerpoint/2010/main" val="859540918"/>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428</a:t>
            </a:fld>
            <a:endParaRPr lang="en-US" dirty="0">
              <a:solidFill>
                <a:prstClr val="black"/>
              </a:solidFill>
            </a:endParaRPr>
          </a:p>
        </p:txBody>
      </p:sp>
    </p:spTree>
    <p:extLst>
      <p:ext uri="{BB962C8B-B14F-4D97-AF65-F5344CB8AC3E}">
        <p14:creationId xmlns:p14="http://schemas.microsoft.com/office/powerpoint/2010/main" val="378774662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429</a:t>
            </a:fld>
            <a:endParaRPr lang="en-US" dirty="0">
              <a:solidFill>
                <a:prstClr val="black"/>
              </a:solidFill>
            </a:endParaRPr>
          </a:p>
        </p:txBody>
      </p:sp>
    </p:spTree>
    <p:extLst>
      <p:ext uri="{BB962C8B-B14F-4D97-AF65-F5344CB8AC3E}">
        <p14:creationId xmlns:p14="http://schemas.microsoft.com/office/powerpoint/2010/main" val="582853294"/>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430</a:t>
            </a:fld>
            <a:endParaRPr lang="en-US" dirty="0">
              <a:solidFill>
                <a:prstClr val="black"/>
              </a:solidFill>
            </a:endParaRPr>
          </a:p>
        </p:txBody>
      </p:sp>
    </p:spTree>
    <p:extLst>
      <p:ext uri="{BB962C8B-B14F-4D97-AF65-F5344CB8AC3E}">
        <p14:creationId xmlns:p14="http://schemas.microsoft.com/office/powerpoint/2010/main" val="207457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615776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31866317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432</a:t>
            </a:fld>
            <a:endParaRPr lang="en-US" dirty="0">
              <a:solidFill>
                <a:prstClr val="black"/>
              </a:solidFill>
            </a:endParaRPr>
          </a:p>
        </p:txBody>
      </p:sp>
    </p:spTree>
    <p:extLst>
      <p:ext uri="{BB962C8B-B14F-4D97-AF65-F5344CB8AC3E}">
        <p14:creationId xmlns:p14="http://schemas.microsoft.com/office/powerpoint/2010/main" val="2984304604"/>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433</a:t>
            </a:fld>
            <a:endParaRPr lang="en-US" dirty="0">
              <a:solidFill>
                <a:prstClr val="black"/>
              </a:solidFill>
            </a:endParaRPr>
          </a:p>
        </p:txBody>
      </p:sp>
    </p:spTree>
    <p:extLst>
      <p:ext uri="{BB962C8B-B14F-4D97-AF65-F5344CB8AC3E}">
        <p14:creationId xmlns:p14="http://schemas.microsoft.com/office/powerpoint/2010/main" val="1136402786"/>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434</a:t>
            </a:fld>
            <a:endParaRPr lang="en-US" dirty="0">
              <a:solidFill>
                <a:prstClr val="black"/>
              </a:solidFill>
            </a:endParaRPr>
          </a:p>
        </p:txBody>
      </p:sp>
    </p:spTree>
    <p:extLst>
      <p:ext uri="{BB962C8B-B14F-4D97-AF65-F5344CB8AC3E}">
        <p14:creationId xmlns:p14="http://schemas.microsoft.com/office/powerpoint/2010/main" val="1753518608"/>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435</a:t>
            </a:fld>
            <a:endParaRPr lang="en-US" dirty="0">
              <a:solidFill>
                <a:prstClr val="black"/>
              </a:solidFill>
            </a:endParaRPr>
          </a:p>
        </p:txBody>
      </p:sp>
    </p:spTree>
    <p:extLst>
      <p:ext uri="{BB962C8B-B14F-4D97-AF65-F5344CB8AC3E}">
        <p14:creationId xmlns:p14="http://schemas.microsoft.com/office/powerpoint/2010/main" val="4118162492"/>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436</a:t>
            </a:fld>
            <a:endParaRPr lang="en-US" dirty="0">
              <a:solidFill>
                <a:prstClr val="black"/>
              </a:solidFill>
            </a:endParaRPr>
          </a:p>
        </p:txBody>
      </p:sp>
    </p:spTree>
    <p:extLst>
      <p:ext uri="{BB962C8B-B14F-4D97-AF65-F5344CB8AC3E}">
        <p14:creationId xmlns:p14="http://schemas.microsoft.com/office/powerpoint/2010/main" val="2296025272"/>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437</a:t>
            </a:fld>
            <a:endParaRPr lang="en-US" dirty="0">
              <a:solidFill>
                <a:prstClr val="black"/>
              </a:solidFill>
            </a:endParaRPr>
          </a:p>
        </p:txBody>
      </p:sp>
    </p:spTree>
    <p:extLst>
      <p:ext uri="{BB962C8B-B14F-4D97-AF65-F5344CB8AC3E}">
        <p14:creationId xmlns:p14="http://schemas.microsoft.com/office/powerpoint/2010/main" val="2092448412"/>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438</a:t>
            </a:fld>
            <a:endParaRPr lang="en-US" dirty="0">
              <a:solidFill>
                <a:prstClr val="black"/>
              </a:solidFill>
            </a:endParaRPr>
          </a:p>
        </p:txBody>
      </p:sp>
    </p:spTree>
    <p:extLst>
      <p:ext uri="{BB962C8B-B14F-4D97-AF65-F5344CB8AC3E}">
        <p14:creationId xmlns:p14="http://schemas.microsoft.com/office/powerpoint/2010/main" val="2725252680"/>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439</a:t>
            </a:fld>
            <a:endParaRPr lang="en-US" dirty="0">
              <a:solidFill>
                <a:prstClr val="black"/>
              </a:solidFill>
            </a:endParaRPr>
          </a:p>
        </p:txBody>
      </p:sp>
    </p:spTree>
    <p:extLst>
      <p:ext uri="{BB962C8B-B14F-4D97-AF65-F5344CB8AC3E}">
        <p14:creationId xmlns:p14="http://schemas.microsoft.com/office/powerpoint/2010/main" val="16702629"/>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440</a:t>
            </a:fld>
            <a:endParaRPr lang="en-US" dirty="0">
              <a:solidFill>
                <a:prstClr val="black"/>
              </a:solidFill>
            </a:endParaRPr>
          </a:p>
        </p:txBody>
      </p:sp>
    </p:spTree>
    <p:extLst>
      <p:ext uri="{BB962C8B-B14F-4D97-AF65-F5344CB8AC3E}">
        <p14:creationId xmlns:p14="http://schemas.microsoft.com/office/powerpoint/2010/main" val="132889828"/>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441</a:t>
            </a:fld>
            <a:endParaRPr lang="en-US" dirty="0">
              <a:solidFill>
                <a:prstClr val="black"/>
              </a:solidFill>
            </a:endParaRPr>
          </a:p>
        </p:txBody>
      </p:sp>
    </p:spTree>
    <p:extLst>
      <p:ext uri="{BB962C8B-B14F-4D97-AF65-F5344CB8AC3E}">
        <p14:creationId xmlns:p14="http://schemas.microsoft.com/office/powerpoint/2010/main" val="2246127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68740950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443</a:t>
            </a:fld>
            <a:endParaRPr lang="en-US" dirty="0">
              <a:solidFill>
                <a:prstClr val="black"/>
              </a:solidFill>
            </a:endParaRPr>
          </a:p>
        </p:txBody>
      </p:sp>
    </p:spTree>
    <p:extLst>
      <p:ext uri="{BB962C8B-B14F-4D97-AF65-F5344CB8AC3E}">
        <p14:creationId xmlns:p14="http://schemas.microsoft.com/office/powerpoint/2010/main" val="1114212480"/>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445</a:t>
            </a:fld>
            <a:endParaRPr lang="en-US" dirty="0">
              <a:solidFill>
                <a:prstClr val="black"/>
              </a:solidFill>
            </a:endParaRPr>
          </a:p>
        </p:txBody>
      </p:sp>
    </p:spTree>
    <p:extLst>
      <p:ext uri="{BB962C8B-B14F-4D97-AF65-F5344CB8AC3E}">
        <p14:creationId xmlns:p14="http://schemas.microsoft.com/office/powerpoint/2010/main" val="282179404"/>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446</a:t>
            </a:fld>
            <a:endParaRPr lang="en-US" dirty="0">
              <a:solidFill>
                <a:prstClr val="black"/>
              </a:solidFill>
            </a:endParaRPr>
          </a:p>
        </p:txBody>
      </p:sp>
    </p:spTree>
    <p:extLst>
      <p:ext uri="{BB962C8B-B14F-4D97-AF65-F5344CB8AC3E}">
        <p14:creationId xmlns:p14="http://schemas.microsoft.com/office/powerpoint/2010/main" val="535989799"/>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447</a:t>
            </a:fld>
            <a:endParaRPr lang="en-US" dirty="0">
              <a:solidFill>
                <a:prstClr val="black"/>
              </a:solidFill>
            </a:endParaRPr>
          </a:p>
        </p:txBody>
      </p:sp>
    </p:spTree>
    <p:extLst>
      <p:ext uri="{BB962C8B-B14F-4D97-AF65-F5344CB8AC3E}">
        <p14:creationId xmlns:p14="http://schemas.microsoft.com/office/powerpoint/2010/main" val="2918650666"/>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448</a:t>
            </a:fld>
            <a:endParaRPr lang="en-US" dirty="0">
              <a:solidFill>
                <a:prstClr val="black"/>
              </a:solidFill>
            </a:endParaRPr>
          </a:p>
        </p:txBody>
      </p:sp>
    </p:spTree>
    <p:extLst>
      <p:ext uri="{BB962C8B-B14F-4D97-AF65-F5344CB8AC3E}">
        <p14:creationId xmlns:p14="http://schemas.microsoft.com/office/powerpoint/2010/main" val="3511304457"/>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449</a:t>
            </a:fld>
            <a:endParaRPr lang="en-US" dirty="0">
              <a:solidFill>
                <a:prstClr val="black"/>
              </a:solidFill>
            </a:endParaRPr>
          </a:p>
        </p:txBody>
      </p:sp>
    </p:spTree>
    <p:extLst>
      <p:ext uri="{BB962C8B-B14F-4D97-AF65-F5344CB8AC3E}">
        <p14:creationId xmlns:p14="http://schemas.microsoft.com/office/powerpoint/2010/main" val="1633464884"/>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450</a:t>
            </a:fld>
            <a:endParaRPr lang="en-US" dirty="0">
              <a:solidFill>
                <a:prstClr val="black"/>
              </a:solidFill>
            </a:endParaRPr>
          </a:p>
        </p:txBody>
      </p:sp>
    </p:spTree>
    <p:extLst>
      <p:ext uri="{BB962C8B-B14F-4D97-AF65-F5344CB8AC3E}">
        <p14:creationId xmlns:p14="http://schemas.microsoft.com/office/powerpoint/2010/main" val="4243640615"/>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451</a:t>
            </a:fld>
            <a:endParaRPr lang="en-US" dirty="0">
              <a:solidFill>
                <a:prstClr val="black"/>
              </a:solidFill>
            </a:endParaRPr>
          </a:p>
        </p:txBody>
      </p:sp>
    </p:spTree>
    <p:extLst>
      <p:ext uri="{BB962C8B-B14F-4D97-AF65-F5344CB8AC3E}">
        <p14:creationId xmlns:p14="http://schemas.microsoft.com/office/powerpoint/2010/main" val="2997822417"/>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452</a:t>
            </a:fld>
            <a:endParaRPr lang="en-US" dirty="0">
              <a:solidFill>
                <a:prstClr val="black"/>
              </a:solidFill>
            </a:endParaRPr>
          </a:p>
        </p:txBody>
      </p:sp>
    </p:spTree>
    <p:extLst>
      <p:ext uri="{BB962C8B-B14F-4D97-AF65-F5344CB8AC3E}">
        <p14:creationId xmlns:p14="http://schemas.microsoft.com/office/powerpoint/2010/main" val="2596663610"/>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453</a:t>
            </a:fld>
            <a:endParaRPr lang="en-US" dirty="0">
              <a:solidFill>
                <a:prstClr val="black"/>
              </a:solidFill>
            </a:endParaRPr>
          </a:p>
        </p:txBody>
      </p:sp>
    </p:spTree>
    <p:extLst>
      <p:ext uri="{BB962C8B-B14F-4D97-AF65-F5344CB8AC3E}">
        <p14:creationId xmlns:p14="http://schemas.microsoft.com/office/powerpoint/2010/main" val="2268286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996677331"/>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454</a:t>
            </a:fld>
            <a:endParaRPr lang="en-US" dirty="0">
              <a:solidFill>
                <a:prstClr val="black"/>
              </a:solidFill>
            </a:endParaRPr>
          </a:p>
        </p:txBody>
      </p:sp>
    </p:spTree>
    <p:extLst>
      <p:ext uri="{BB962C8B-B14F-4D97-AF65-F5344CB8AC3E}">
        <p14:creationId xmlns:p14="http://schemas.microsoft.com/office/powerpoint/2010/main" val="846760209"/>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455</a:t>
            </a:fld>
            <a:endParaRPr lang="en-US" dirty="0">
              <a:solidFill>
                <a:prstClr val="black"/>
              </a:solidFill>
            </a:endParaRPr>
          </a:p>
        </p:txBody>
      </p:sp>
    </p:spTree>
    <p:extLst>
      <p:ext uri="{BB962C8B-B14F-4D97-AF65-F5344CB8AC3E}">
        <p14:creationId xmlns:p14="http://schemas.microsoft.com/office/powerpoint/2010/main" val="3774876365"/>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456</a:t>
            </a:fld>
            <a:endParaRPr lang="en-US" dirty="0">
              <a:solidFill>
                <a:prstClr val="black"/>
              </a:solidFill>
            </a:endParaRPr>
          </a:p>
        </p:txBody>
      </p:sp>
    </p:spTree>
    <p:extLst>
      <p:ext uri="{BB962C8B-B14F-4D97-AF65-F5344CB8AC3E}">
        <p14:creationId xmlns:p14="http://schemas.microsoft.com/office/powerpoint/2010/main" val="568544973"/>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457</a:t>
            </a:fld>
            <a:endParaRPr lang="en-US" dirty="0">
              <a:solidFill>
                <a:prstClr val="black"/>
              </a:solidFill>
            </a:endParaRPr>
          </a:p>
        </p:txBody>
      </p:sp>
    </p:spTree>
    <p:extLst>
      <p:ext uri="{BB962C8B-B14F-4D97-AF65-F5344CB8AC3E}">
        <p14:creationId xmlns:p14="http://schemas.microsoft.com/office/powerpoint/2010/main" val="1963551838"/>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458</a:t>
            </a:fld>
            <a:endParaRPr lang="en-US" dirty="0">
              <a:solidFill>
                <a:prstClr val="black"/>
              </a:solidFill>
            </a:endParaRPr>
          </a:p>
        </p:txBody>
      </p:sp>
    </p:spTree>
    <p:extLst>
      <p:ext uri="{BB962C8B-B14F-4D97-AF65-F5344CB8AC3E}">
        <p14:creationId xmlns:p14="http://schemas.microsoft.com/office/powerpoint/2010/main" val="317383707"/>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459</a:t>
            </a:fld>
            <a:endParaRPr lang="en-US" dirty="0">
              <a:solidFill>
                <a:prstClr val="black"/>
              </a:solidFill>
            </a:endParaRPr>
          </a:p>
        </p:txBody>
      </p:sp>
    </p:spTree>
    <p:extLst>
      <p:ext uri="{BB962C8B-B14F-4D97-AF65-F5344CB8AC3E}">
        <p14:creationId xmlns:p14="http://schemas.microsoft.com/office/powerpoint/2010/main" val="1157638851"/>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460</a:t>
            </a:fld>
            <a:endParaRPr lang="en-US" dirty="0">
              <a:solidFill>
                <a:prstClr val="black"/>
              </a:solidFill>
            </a:endParaRPr>
          </a:p>
        </p:txBody>
      </p:sp>
    </p:spTree>
    <p:extLst>
      <p:ext uri="{BB962C8B-B14F-4D97-AF65-F5344CB8AC3E}">
        <p14:creationId xmlns:p14="http://schemas.microsoft.com/office/powerpoint/2010/main" val="1166859164"/>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461</a:t>
            </a:fld>
            <a:endParaRPr lang="en-US" dirty="0">
              <a:solidFill>
                <a:prstClr val="black"/>
              </a:solidFill>
            </a:endParaRPr>
          </a:p>
        </p:txBody>
      </p:sp>
    </p:spTree>
    <p:extLst>
      <p:ext uri="{BB962C8B-B14F-4D97-AF65-F5344CB8AC3E}">
        <p14:creationId xmlns:p14="http://schemas.microsoft.com/office/powerpoint/2010/main" val="1036427235"/>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462</a:t>
            </a:fld>
            <a:endParaRPr lang="en-US" dirty="0">
              <a:solidFill>
                <a:prstClr val="black"/>
              </a:solidFill>
            </a:endParaRPr>
          </a:p>
        </p:txBody>
      </p:sp>
    </p:spTree>
    <p:extLst>
      <p:ext uri="{BB962C8B-B14F-4D97-AF65-F5344CB8AC3E}">
        <p14:creationId xmlns:p14="http://schemas.microsoft.com/office/powerpoint/2010/main" val="505939918"/>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463</a:t>
            </a:fld>
            <a:endParaRPr lang="en-US" dirty="0">
              <a:solidFill>
                <a:prstClr val="black"/>
              </a:solidFill>
            </a:endParaRPr>
          </a:p>
        </p:txBody>
      </p:sp>
    </p:spTree>
    <p:extLst>
      <p:ext uri="{BB962C8B-B14F-4D97-AF65-F5344CB8AC3E}">
        <p14:creationId xmlns:p14="http://schemas.microsoft.com/office/powerpoint/2010/main" val="840634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988523537"/>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464</a:t>
            </a:fld>
            <a:endParaRPr lang="en-US" dirty="0">
              <a:solidFill>
                <a:prstClr val="black"/>
              </a:solidFill>
            </a:endParaRPr>
          </a:p>
        </p:txBody>
      </p:sp>
    </p:spTree>
    <p:extLst>
      <p:ext uri="{BB962C8B-B14F-4D97-AF65-F5344CB8AC3E}">
        <p14:creationId xmlns:p14="http://schemas.microsoft.com/office/powerpoint/2010/main" val="3625094915"/>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465</a:t>
            </a:fld>
            <a:endParaRPr lang="en-US" dirty="0">
              <a:solidFill>
                <a:prstClr val="black"/>
              </a:solidFill>
            </a:endParaRPr>
          </a:p>
        </p:txBody>
      </p:sp>
    </p:spTree>
    <p:extLst>
      <p:ext uri="{BB962C8B-B14F-4D97-AF65-F5344CB8AC3E}">
        <p14:creationId xmlns:p14="http://schemas.microsoft.com/office/powerpoint/2010/main" val="3099446347"/>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466</a:t>
            </a:fld>
            <a:endParaRPr lang="en-US" dirty="0">
              <a:solidFill>
                <a:prstClr val="black"/>
              </a:solidFill>
            </a:endParaRPr>
          </a:p>
        </p:txBody>
      </p:sp>
    </p:spTree>
    <p:extLst>
      <p:ext uri="{BB962C8B-B14F-4D97-AF65-F5344CB8AC3E}">
        <p14:creationId xmlns:p14="http://schemas.microsoft.com/office/powerpoint/2010/main" val="2834994490"/>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467</a:t>
            </a:fld>
            <a:endParaRPr lang="en-US" dirty="0">
              <a:solidFill>
                <a:prstClr val="black"/>
              </a:solidFill>
            </a:endParaRPr>
          </a:p>
        </p:txBody>
      </p:sp>
    </p:spTree>
    <p:extLst>
      <p:ext uri="{BB962C8B-B14F-4D97-AF65-F5344CB8AC3E}">
        <p14:creationId xmlns:p14="http://schemas.microsoft.com/office/powerpoint/2010/main" val="1758449554"/>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468</a:t>
            </a:fld>
            <a:endParaRPr lang="en-US" dirty="0">
              <a:solidFill>
                <a:prstClr val="black"/>
              </a:solidFill>
            </a:endParaRPr>
          </a:p>
        </p:txBody>
      </p:sp>
    </p:spTree>
    <p:extLst>
      <p:ext uri="{BB962C8B-B14F-4D97-AF65-F5344CB8AC3E}">
        <p14:creationId xmlns:p14="http://schemas.microsoft.com/office/powerpoint/2010/main" val="912736975"/>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469</a:t>
            </a:fld>
            <a:endParaRPr lang="en-US" dirty="0">
              <a:solidFill>
                <a:prstClr val="black"/>
              </a:solidFill>
            </a:endParaRPr>
          </a:p>
        </p:txBody>
      </p:sp>
    </p:spTree>
    <p:extLst>
      <p:ext uri="{BB962C8B-B14F-4D97-AF65-F5344CB8AC3E}">
        <p14:creationId xmlns:p14="http://schemas.microsoft.com/office/powerpoint/2010/main" val="3208266831"/>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470</a:t>
            </a:fld>
            <a:endParaRPr lang="en-US" dirty="0">
              <a:solidFill>
                <a:prstClr val="black"/>
              </a:solidFill>
            </a:endParaRPr>
          </a:p>
        </p:txBody>
      </p:sp>
    </p:spTree>
    <p:extLst>
      <p:ext uri="{BB962C8B-B14F-4D97-AF65-F5344CB8AC3E}">
        <p14:creationId xmlns:p14="http://schemas.microsoft.com/office/powerpoint/2010/main" val="1075211782"/>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471</a:t>
            </a:fld>
            <a:endParaRPr lang="en-US" dirty="0">
              <a:solidFill>
                <a:prstClr val="black"/>
              </a:solidFill>
            </a:endParaRPr>
          </a:p>
        </p:txBody>
      </p:sp>
    </p:spTree>
    <p:extLst>
      <p:ext uri="{BB962C8B-B14F-4D97-AF65-F5344CB8AC3E}">
        <p14:creationId xmlns:p14="http://schemas.microsoft.com/office/powerpoint/2010/main" val="827332426"/>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472</a:t>
            </a:fld>
            <a:endParaRPr lang="en-US" dirty="0">
              <a:solidFill>
                <a:prstClr val="black"/>
              </a:solidFill>
            </a:endParaRPr>
          </a:p>
        </p:txBody>
      </p:sp>
    </p:spTree>
    <p:extLst>
      <p:ext uri="{BB962C8B-B14F-4D97-AF65-F5344CB8AC3E}">
        <p14:creationId xmlns:p14="http://schemas.microsoft.com/office/powerpoint/2010/main" val="4283595454"/>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473</a:t>
            </a:fld>
            <a:endParaRPr lang="en-US" dirty="0">
              <a:solidFill>
                <a:prstClr val="black"/>
              </a:solidFill>
            </a:endParaRPr>
          </a:p>
        </p:txBody>
      </p:sp>
    </p:spTree>
    <p:extLst>
      <p:ext uri="{BB962C8B-B14F-4D97-AF65-F5344CB8AC3E}">
        <p14:creationId xmlns:p14="http://schemas.microsoft.com/office/powerpoint/2010/main" val="3068553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20819976"/>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2784288"/>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3149719"/>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476</a:t>
            </a:fld>
            <a:endParaRPr lang="en-US" dirty="0">
              <a:solidFill>
                <a:prstClr val="black"/>
              </a:solidFill>
            </a:endParaRPr>
          </a:p>
        </p:txBody>
      </p:sp>
    </p:spTree>
    <p:extLst>
      <p:ext uri="{BB962C8B-B14F-4D97-AF65-F5344CB8AC3E}">
        <p14:creationId xmlns:p14="http://schemas.microsoft.com/office/powerpoint/2010/main" val="3192887213"/>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477</a:t>
            </a:fld>
            <a:endParaRPr lang="en-US" dirty="0">
              <a:solidFill>
                <a:prstClr val="black"/>
              </a:solidFill>
            </a:endParaRPr>
          </a:p>
        </p:txBody>
      </p:sp>
    </p:spTree>
    <p:extLst>
      <p:ext uri="{BB962C8B-B14F-4D97-AF65-F5344CB8AC3E}">
        <p14:creationId xmlns:p14="http://schemas.microsoft.com/office/powerpoint/2010/main" val="3343542675"/>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478</a:t>
            </a:fld>
            <a:endParaRPr lang="en-US" dirty="0">
              <a:solidFill>
                <a:prstClr val="black"/>
              </a:solidFill>
            </a:endParaRPr>
          </a:p>
        </p:txBody>
      </p:sp>
    </p:spTree>
    <p:extLst>
      <p:ext uri="{BB962C8B-B14F-4D97-AF65-F5344CB8AC3E}">
        <p14:creationId xmlns:p14="http://schemas.microsoft.com/office/powerpoint/2010/main" val="177646851"/>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479</a:t>
            </a:fld>
            <a:endParaRPr lang="en-US" dirty="0">
              <a:solidFill>
                <a:prstClr val="black"/>
              </a:solidFill>
            </a:endParaRPr>
          </a:p>
        </p:txBody>
      </p:sp>
    </p:spTree>
    <p:extLst>
      <p:ext uri="{BB962C8B-B14F-4D97-AF65-F5344CB8AC3E}">
        <p14:creationId xmlns:p14="http://schemas.microsoft.com/office/powerpoint/2010/main" val="815776327"/>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480</a:t>
            </a:fld>
            <a:endParaRPr lang="en-US" dirty="0">
              <a:solidFill>
                <a:prstClr val="black"/>
              </a:solidFill>
            </a:endParaRPr>
          </a:p>
        </p:txBody>
      </p:sp>
    </p:spTree>
    <p:extLst>
      <p:ext uri="{BB962C8B-B14F-4D97-AF65-F5344CB8AC3E}">
        <p14:creationId xmlns:p14="http://schemas.microsoft.com/office/powerpoint/2010/main" val="1949357860"/>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481</a:t>
            </a:fld>
            <a:endParaRPr lang="en-US" dirty="0">
              <a:solidFill>
                <a:prstClr val="black"/>
              </a:solidFill>
            </a:endParaRPr>
          </a:p>
        </p:txBody>
      </p:sp>
    </p:spTree>
    <p:extLst>
      <p:ext uri="{BB962C8B-B14F-4D97-AF65-F5344CB8AC3E}">
        <p14:creationId xmlns:p14="http://schemas.microsoft.com/office/powerpoint/2010/main" val="1840704197"/>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482</a:t>
            </a:fld>
            <a:endParaRPr lang="en-US" dirty="0">
              <a:solidFill>
                <a:prstClr val="black"/>
              </a:solidFill>
            </a:endParaRPr>
          </a:p>
        </p:txBody>
      </p:sp>
    </p:spTree>
    <p:extLst>
      <p:ext uri="{BB962C8B-B14F-4D97-AF65-F5344CB8AC3E}">
        <p14:creationId xmlns:p14="http://schemas.microsoft.com/office/powerpoint/2010/main" val="439414729"/>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483</a:t>
            </a:fld>
            <a:endParaRPr lang="en-US" dirty="0">
              <a:solidFill>
                <a:prstClr val="black"/>
              </a:solidFill>
            </a:endParaRPr>
          </a:p>
        </p:txBody>
      </p:sp>
    </p:spTree>
    <p:extLst>
      <p:ext uri="{BB962C8B-B14F-4D97-AF65-F5344CB8AC3E}">
        <p14:creationId xmlns:p14="http://schemas.microsoft.com/office/powerpoint/2010/main" val="3446417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Segoe UI (Body)"/>
                <a:ea typeface="+mn-ea"/>
                <a:cs typeface="+mn-cs"/>
              </a:rPr>
              <a:t>It has added Dashboard along with Account and Contact Entity View.</a:t>
            </a:r>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585527109"/>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484</a:t>
            </a:fld>
            <a:endParaRPr lang="en-US" dirty="0">
              <a:solidFill>
                <a:prstClr val="black"/>
              </a:solidFill>
            </a:endParaRPr>
          </a:p>
        </p:txBody>
      </p:sp>
    </p:spTree>
    <p:extLst>
      <p:ext uri="{BB962C8B-B14F-4D97-AF65-F5344CB8AC3E}">
        <p14:creationId xmlns:p14="http://schemas.microsoft.com/office/powerpoint/2010/main" val="300589610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485</a:t>
            </a:fld>
            <a:endParaRPr lang="en-US" dirty="0">
              <a:solidFill>
                <a:prstClr val="black"/>
              </a:solidFill>
            </a:endParaRPr>
          </a:p>
        </p:txBody>
      </p:sp>
    </p:spTree>
    <p:extLst>
      <p:ext uri="{BB962C8B-B14F-4D97-AF65-F5344CB8AC3E}">
        <p14:creationId xmlns:p14="http://schemas.microsoft.com/office/powerpoint/2010/main" val="203671339"/>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486</a:t>
            </a:fld>
            <a:endParaRPr lang="en-US" dirty="0">
              <a:solidFill>
                <a:prstClr val="black"/>
              </a:solidFill>
            </a:endParaRPr>
          </a:p>
        </p:txBody>
      </p:sp>
    </p:spTree>
    <p:extLst>
      <p:ext uri="{BB962C8B-B14F-4D97-AF65-F5344CB8AC3E}">
        <p14:creationId xmlns:p14="http://schemas.microsoft.com/office/powerpoint/2010/main" val="518706323"/>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487</a:t>
            </a:fld>
            <a:endParaRPr lang="en-US" dirty="0">
              <a:solidFill>
                <a:prstClr val="black"/>
              </a:solidFill>
            </a:endParaRPr>
          </a:p>
        </p:txBody>
      </p:sp>
    </p:spTree>
    <p:extLst>
      <p:ext uri="{BB962C8B-B14F-4D97-AF65-F5344CB8AC3E}">
        <p14:creationId xmlns:p14="http://schemas.microsoft.com/office/powerpoint/2010/main" val="2701823341"/>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488</a:t>
            </a:fld>
            <a:endParaRPr lang="en-US" dirty="0">
              <a:solidFill>
                <a:prstClr val="black"/>
              </a:solidFill>
            </a:endParaRPr>
          </a:p>
        </p:txBody>
      </p:sp>
    </p:spTree>
    <p:extLst>
      <p:ext uri="{BB962C8B-B14F-4D97-AF65-F5344CB8AC3E}">
        <p14:creationId xmlns:p14="http://schemas.microsoft.com/office/powerpoint/2010/main" val="87385721"/>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489</a:t>
            </a:fld>
            <a:endParaRPr lang="en-US" dirty="0">
              <a:solidFill>
                <a:prstClr val="black"/>
              </a:solidFill>
            </a:endParaRPr>
          </a:p>
        </p:txBody>
      </p:sp>
    </p:spTree>
    <p:extLst>
      <p:ext uri="{BB962C8B-B14F-4D97-AF65-F5344CB8AC3E}">
        <p14:creationId xmlns:p14="http://schemas.microsoft.com/office/powerpoint/2010/main" val="108479380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490</a:t>
            </a:fld>
            <a:endParaRPr lang="en-US" dirty="0">
              <a:solidFill>
                <a:prstClr val="black"/>
              </a:solidFill>
            </a:endParaRPr>
          </a:p>
        </p:txBody>
      </p:sp>
    </p:spTree>
    <p:extLst>
      <p:ext uri="{BB962C8B-B14F-4D97-AF65-F5344CB8AC3E}">
        <p14:creationId xmlns:p14="http://schemas.microsoft.com/office/powerpoint/2010/main" val="1171884323"/>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491</a:t>
            </a:fld>
            <a:endParaRPr lang="en-US" dirty="0">
              <a:solidFill>
                <a:prstClr val="black"/>
              </a:solidFill>
            </a:endParaRPr>
          </a:p>
        </p:txBody>
      </p:sp>
    </p:spTree>
    <p:extLst>
      <p:ext uri="{BB962C8B-B14F-4D97-AF65-F5344CB8AC3E}">
        <p14:creationId xmlns:p14="http://schemas.microsoft.com/office/powerpoint/2010/main" val="3586349591"/>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492</a:t>
            </a:fld>
            <a:endParaRPr lang="en-US" dirty="0">
              <a:solidFill>
                <a:prstClr val="black"/>
              </a:solidFill>
            </a:endParaRPr>
          </a:p>
        </p:txBody>
      </p:sp>
    </p:spTree>
    <p:extLst>
      <p:ext uri="{BB962C8B-B14F-4D97-AF65-F5344CB8AC3E}">
        <p14:creationId xmlns:p14="http://schemas.microsoft.com/office/powerpoint/2010/main" val="366228059"/>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493</a:t>
            </a:fld>
            <a:endParaRPr lang="en-US" dirty="0">
              <a:solidFill>
                <a:prstClr val="black"/>
              </a:solidFill>
            </a:endParaRPr>
          </a:p>
        </p:txBody>
      </p:sp>
    </p:spTree>
    <p:extLst>
      <p:ext uri="{BB962C8B-B14F-4D97-AF65-F5344CB8AC3E}">
        <p14:creationId xmlns:p14="http://schemas.microsoft.com/office/powerpoint/2010/main" val="33268946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Segoe UI (Body)"/>
                <a:ea typeface="+mn-ea"/>
                <a:cs typeface="+mn-cs"/>
              </a:rPr>
              <a:t>Now let us add Forms for respective entities in the designer</a:t>
            </a:r>
          </a:p>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1" i="0" u="none" strike="noStrike" kern="1200" cap="none" spc="0" normalizeH="0" baseline="0" noProof="0" dirty="0">
              <a:ln>
                <a:noFill/>
              </a:ln>
              <a:solidFill>
                <a:prstClr val="black"/>
              </a:solidFill>
              <a:effectLst/>
              <a:uLnTx/>
              <a:uFillTx/>
              <a:latin typeface="Segoe UI (Body)"/>
              <a:ea typeface="+mn-ea"/>
              <a:cs typeface="+mn-cs"/>
            </a:endParaRPr>
          </a:p>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Segoe UI (Body)"/>
                <a:ea typeface="+mn-ea"/>
                <a:cs typeface="+mn-cs"/>
              </a:rPr>
              <a:t>Select Each entity ( here Account &amp; Contact )in Entity View and select Forms in Entity Assets and select the  views and charts as shown in the slides</a:t>
            </a:r>
          </a:p>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949579174"/>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0589233"/>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6982905"/>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496</a:t>
            </a:fld>
            <a:endParaRPr lang="en-US" dirty="0">
              <a:solidFill>
                <a:prstClr val="black"/>
              </a:solidFill>
            </a:endParaRPr>
          </a:p>
        </p:txBody>
      </p:sp>
    </p:spTree>
    <p:extLst>
      <p:ext uri="{BB962C8B-B14F-4D97-AF65-F5344CB8AC3E}">
        <p14:creationId xmlns:p14="http://schemas.microsoft.com/office/powerpoint/2010/main" val="4001983722"/>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497</a:t>
            </a:fld>
            <a:endParaRPr lang="en-US" dirty="0">
              <a:solidFill>
                <a:prstClr val="black"/>
              </a:solidFill>
            </a:endParaRPr>
          </a:p>
        </p:txBody>
      </p:sp>
    </p:spTree>
    <p:extLst>
      <p:ext uri="{BB962C8B-B14F-4D97-AF65-F5344CB8AC3E}">
        <p14:creationId xmlns:p14="http://schemas.microsoft.com/office/powerpoint/2010/main" val="3607312425"/>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498</a:t>
            </a:fld>
            <a:endParaRPr lang="en-US" dirty="0">
              <a:solidFill>
                <a:prstClr val="black"/>
              </a:solidFill>
            </a:endParaRPr>
          </a:p>
        </p:txBody>
      </p:sp>
    </p:spTree>
    <p:extLst>
      <p:ext uri="{BB962C8B-B14F-4D97-AF65-F5344CB8AC3E}">
        <p14:creationId xmlns:p14="http://schemas.microsoft.com/office/powerpoint/2010/main" val="371754647"/>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499</a:t>
            </a:fld>
            <a:endParaRPr lang="en-US" dirty="0">
              <a:solidFill>
                <a:prstClr val="black"/>
              </a:solidFill>
            </a:endParaRPr>
          </a:p>
        </p:txBody>
      </p:sp>
    </p:spTree>
    <p:extLst>
      <p:ext uri="{BB962C8B-B14F-4D97-AF65-F5344CB8AC3E}">
        <p14:creationId xmlns:p14="http://schemas.microsoft.com/office/powerpoint/2010/main" val="1951140944"/>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500</a:t>
            </a:fld>
            <a:endParaRPr lang="en-US" dirty="0">
              <a:solidFill>
                <a:prstClr val="black"/>
              </a:solidFill>
            </a:endParaRPr>
          </a:p>
        </p:txBody>
      </p:sp>
    </p:spTree>
    <p:extLst>
      <p:ext uri="{BB962C8B-B14F-4D97-AF65-F5344CB8AC3E}">
        <p14:creationId xmlns:p14="http://schemas.microsoft.com/office/powerpoint/2010/main" val="1481765054"/>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502</a:t>
            </a:fld>
            <a:endParaRPr lang="en-US" dirty="0">
              <a:solidFill>
                <a:prstClr val="black"/>
              </a:solidFill>
            </a:endParaRPr>
          </a:p>
        </p:txBody>
      </p:sp>
    </p:spTree>
    <p:extLst>
      <p:ext uri="{BB962C8B-B14F-4D97-AF65-F5344CB8AC3E}">
        <p14:creationId xmlns:p14="http://schemas.microsoft.com/office/powerpoint/2010/main" val="2733852814"/>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503</a:t>
            </a:fld>
            <a:endParaRPr lang="en-US" dirty="0">
              <a:solidFill>
                <a:prstClr val="black"/>
              </a:solidFill>
            </a:endParaRPr>
          </a:p>
        </p:txBody>
      </p:sp>
    </p:spTree>
    <p:extLst>
      <p:ext uri="{BB962C8B-B14F-4D97-AF65-F5344CB8AC3E}">
        <p14:creationId xmlns:p14="http://schemas.microsoft.com/office/powerpoint/2010/main" val="1714299898"/>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504</a:t>
            </a:fld>
            <a:endParaRPr lang="en-US" dirty="0">
              <a:solidFill>
                <a:prstClr val="black"/>
              </a:solidFill>
            </a:endParaRPr>
          </a:p>
        </p:txBody>
      </p:sp>
    </p:spTree>
    <p:extLst>
      <p:ext uri="{BB962C8B-B14F-4D97-AF65-F5344CB8AC3E}">
        <p14:creationId xmlns:p14="http://schemas.microsoft.com/office/powerpoint/2010/main" val="1135894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Segoe UI (Body)"/>
                <a:ea typeface="+mn-ea"/>
                <a:cs typeface="+mn-cs"/>
              </a:rPr>
              <a:t>Add the Required views of the Entity</a:t>
            </a:r>
          </a:p>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925721294"/>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505</a:t>
            </a:fld>
            <a:endParaRPr lang="en-US" dirty="0">
              <a:solidFill>
                <a:prstClr val="black"/>
              </a:solidFill>
            </a:endParaRPr>
          </a:p>
        </p:txBody>
      </p:sp>
    </p:spTree>
    <p:extLst>
      <p:ext uri="{BB962C8B-B14F-4D97-AF65-F5344CB8AC3E}">
        <p14:creationId xmlns:p14="http://schemas.microsoft.com/office/powerpoint/2010/main" val="1717848762"/>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506</a:t>
            </a:fld>
            <a:endParaRPr lang="en-US" dirty="0">
              <a:solidFill>
                <a:prstClr val="black"/>
              </a:solidFill>
            </a:endParaRPr>
          </a:p>
        </p:txBody>
      </p:sp>
    </p:spTree>
    <p:extLst>
      <p:ext uri="{BB962C8B-B14F-4D97-AF65-F5344CB8AC3E}">
        <p14:creationId xmlns:p14="http://schemas.microsoft.com/office/powerpoint/2010/main" val="1332590505"/>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507</a:t>
            </a:fld>
            <a:endParaRPr lang="en-US" dirty="0">
              <a:solidFill>
                <a:prstClr val="black"/>
              </a:solidFill>
            </a:endParaRPr>
          </a:p>
        </p:txBody>
      </p:sp>
    </p:spTree>
    <p:extLst>
      <p:ext uri="{BB962C8B-B14F-4D97-AF65-F5344CB8AC3E}">
        <p14:creationId xmlns:p14="http://schemas.microsoft.com/office/powerpoint/2010/main" val="1637367635"/>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508</a:t>
            </a:fld>
            <a:endParaRPr lang="en-US" dirty="0">
              <a:solidFill>
                <a:prstClr val="black"/>
              </a:solidFill>
            </a:endParaRPr>
          </a:p>
        </p:txBody>
      </p:sp>
    </p:spTree>
    <p:extLst>
      <p:ext uri="{BB962C8B-B14F-4D97-AF65-F5344CB8AC3E}">
        <p14:creationId xmlns:p14="http://schemas.microsoft.com/office/powerpoint/2010/main" val="153198163"/>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509</a:t>
            </a:fld>
            <a:endParaRPr lang="en-US" dirty="0">
              <a:solidFill>
                <a:prstClr val="black"/>
              </a:solidFill>
            </a:endParaRPr>
          </a:p>
        </p:txBody>
      </p:sp>
    </p:spTree>
    <p:extLst>
      <p:ext uri="{BB962C8B-B14F-4D97-AF65-F5344CB8AC3E}">
        <p14:creationId xmlns:p14="http://schemas.microsoft.com/office/powerpoint/2010/main" val="207360479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510</a:t>
            </a:fld>
            <a:endParaRPr lang="en-US" dirty="0">
              <a:solidFill>
                <a:prstClr val="black"/>
              </a:solidFill>
            </a:endParaRPr>
          </a:p>
        </p:txBody>
      </p:sp>
    </p:spTree>
    <p:extLst>
      <p:ext uri="{BB962C8B-B14F-4D97-AF65-F5344CB8AC3E}">
        <p14:creationId xmlns:p14="http://schemas.microsoft.com/office/powerpoint/2010/main" val="1892503928"/>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511</a:t>
            </a:fld>
            <a:endParaRPr lang="en-US" dirty="0">
              <a:solidFill>
                <a:prstClr val="black"/>
              </a:solidFill>
            </a:endParaRPr>
          </a:p>
        </p:txBody>
      </p:sp>
    </p:spTree>
    <p:extLst>
      <p:ext uri="{BB962C8B-B14F-4D97-AF65-F5344CB8AC3E}">
        <p14:creationId xmlns:p14="http://schemas.microsoft.com/office/powerpoint/2010/main" val="2824494076"/>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512</a:t>
            </a:fld>
            <a:endParaRPr lang="en-US" dirty="0">
              <a:solidFill>
                <a:prstClr val="black"/>
              </a:solidFill>
            </a:endParaRPr>
          </a:p>
        </p:txBody>
      </p:sp>
    </p:spTree>
    <p:extLst>
      <p:ext uri="{BB962C8B-B14F-4D97-AF65-F5344CB8AC3E}">
        <p14:creationId xmlns:p14="http://schemas.microsoft.com/office/powerpoint/2010/main" val="4207117784"/>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513</a:t>
            </a:fld>
            <a:endParaRPr lang="en-US" dirty="0">
              <a:solidFill>
                <a:prstClr val="black"/>
              </a:solidFill>
            </a:endParaRPr>
          </a:p>
        </p:txBody>
      </p:sp>
    </p:spTree>
    <p:extLst>
      <p:ext uri="{BB962C8B-B14F-4D97-AF65-F5344CB8AC3E}">
        <p14:creationId xmlns:p14="http://schemas.microsoft.com/office/powerpoint/2010/main" val="939712087"/>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514</a:t>
            </a:fld>
            <a:endParaRPr lang="en-US" dirty="0">
              <a:solidFill>
                <a:prstClr val="black"/>
              </a:solidFill>
            </a:endParaRPr>
          </a:p>
        </p:txBody>
      </p:sp>
    </p:spTree>
    <p:extLst>
      <p:ext uri="{BB962C8B-B14F-4D97-AF65-F5344CB8AC3E}">
        <p14:creationId xmlns:p14="http://schemas.microsoft.com/office/powerpoint/2010/main" val="926412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Segoe UI (Body)"/>
                <a:ea typeface="+mn-ea"/>
                <a:cs typeface="+mn-cs"/>
              </a:rPr>
              <a:t>Add the Required Charts of the Entity.</a:t>
            </a:r>
          </a:p>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1" i="0" u="none" strike="noStrike" kern="1200" cap="none" spc="0" normalizeH="0" baseline="0" noProof="0" dirty="0">
              <a:ln>
                <a:noFill/>
              </a:ln>
              <a:solidFill>
                <a:prstClr val="black"/>
              </a:solidFill>
              <a:effectLst/>
              <a:uLnTx/>
              <a:uFillTx/>
              <a:latin typeface="Segoe UI (Body)"/>
              <a:ea typeface="+mn-ea"/>
              <a:cs typeface="+mn-cs"/>
            </a:endParaRPr>
          </a:p>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Segoe UI (Body)"/>
                <a:ea typeface="+mn-ea"/>
                <a:cs typeface="+mn-cs"/>
              </a:rPr>
              <a:t>Repeat these steps for Contact Entity Also.</a:t>
            </a:r>
          </a:p>
          <a:p>
            <a:endParaRPr kumimoji="0" lang="en-US" sz="1200" b="1" i="0" u="none" strike="noStrike" kern="1200" cap="none" spc="0" normalizeH="0" baseline="0" noProof="0" dirty="0">
              <a:ln>
                <a:noFill/>
              </a:ln>
              <a:solidFill>
                <a:prstClr val="black"/>
              </a:solidFill>
              <a:effectLst/>
              <a:uLnTx/>
              <a:uFillTx/>
              <a:latin typeface="Segoe UI (Body)"/>
              <a:ea typeface="+mn-ea"/>
              <a:cs typeface="+mn-cs"/>
            </a:endParaRPr>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894704088"/>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515</a:t>
            </a:fld>
            <a:endParaRPr lang="en-US" dirty="0">
              <a:solidFill>
                <a:prstClr val="black"/>
              </a:solidFill>
            </a:endParaRPr>
          </a:p>
        </p:txBody>
      </p:sp>
    </p:spTree>
    <p:extLst>
      <p:ext uri="{BB962C8B-B14F-4D97-AF65-F5344CB8AC3E}">
        <p14:creationId xmlns:p14="http://schemas.microsoft.com/office/powerpoint/2010/main" val="2369325860"/>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517</a:t>
            </a:fld>
            <a:endParaRPr lang="en-US" dirty="0">
              <a:solidFill>
                <a:prstClr val="black"/>
              </a:solidFill>
            </a:endParaRPr>
          </a:p>
        </p:txBody>
      </p:sp>
    </p:spTree>
    <p:extLst>
      <p:ext uri="{BB962C8B-B14F-4D97-AF65-F5344CB8AC3E}">
        <p14:creationId xmlns:p14="http://schemas.microsoft.com/office/powerpoint/2010/main" val="839282516"/>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518</a:t>
            </a:fld>
            <a:endParaRPr lang="en-US" dirty="0">
              <a:solidFill>
                <a:prstClr val="black"/>
              </a:solidFill>
            </a:endParaRPr>
          </a:p>
        </p:txBody>
      </p:sp>
    </p:spTree>
    <p:extLst>
      <p:ext uri="{BB962C8B-B14F-4D97-AF65-F5344CB8AC3E}">
        <p14:creationId xmlns:p14="http://schemas.microsoft.com/office/powerpoint/2010/main" val="83496000"/>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519</a:t>
            </a:fld>
            <a:endParaRPr lang="en-US" dirty="0">
              <a:solidFill>
                <a:prstClr val="black"/>
              </a:solidFill>
            </a:endParaRPr>
          </a:p>
        </p:txBody>
      </p:sp>
    </p:spTree>
    <p:extLst>
      <p:ext uri="{BB962C8B-B14F-4D97-AF65-F5344CB8AC3E}">
        <p14:creationId xmlns:p14="http://schemas.microsoft.com/office/powerpoint/2010/main" val="488548107"/>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0713053"/>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0900162"/>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522</a:t>
            </a:fld>
            <a:endParaRPr lang="en-US" dirty="0">
              <a:solidFill>
                <a:prstClr val="black"/>
              </a:solidFill>
            </a:endParaRPr>
          </a:p>
        </p:txBody>
      </p:sp>
    </p:spTree>
    <p:extLst>
      <p:ext uri="{BB962C8B-B14F-4D97-AF65-F5344CB8AC3E}">
        <p14:creationId xmlns:p14="http://schemas.microsoft.com/office/powerpoint/2010/main" val="3520487345"/>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523</a:t>
            </a:fld>
            <a:endParaRPr lang="en-US" dirty="0">
              <a:solidFill>
                <a:prstClr val="black"/>
              </a:solidFill>
            </a:endParaRPr>
          </a:p>
        </p:txBody>
      </p:sp>
    </p:spTree>
    <p:extLst>
      <p:ext uri="{BB962C8B-B14F-4D97-AF65-F5344CB8AC3E}">
        <p14:creationId xmlns:p14="http://schemas.microsoft.com/office/powerpoint/2010/main" val="4007171687"/>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524</a:t>
            </a:fld>
            <a:endParaRPr lang="en-US" dirty="0">
              <a:solidFill>
                <a:prstClr val="black"/>
              </a:solidFill>
            </a:endParaRPr>
          </a:p>
        </p:txBody>
      </p:sp>
    </p:spTree>
    <p:extLst>
      <p:ext uri="{BB962C8B-B14F-4D97-AF65-F5344CB8AC3E}">
        <p14:creationId xmlns:p14="http://schemas.microsoft.com/office/powerpoint/2010/main" val="600286676"/>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525</a:t>
            </a:fld>
            <a:endParaRPr lang="en-US" dirty="0">
              <a:solidFill>
                <a:prstClr val="black"/>
              </a:solidFill>
            </a:endParaRPr>
          </a:p>
        </p:txBody>
      </p:sp>
    </p:spTree>
    <p:extLst>
      <p:ext uri="{BB962C8B-B14F-4D97-AF65-F5344CB8AC3E}">
        <p14:creationId xmlns:p14="http://schemas.microsoft.com/office/powerpoint/2010/main" val="2916326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Segoe UI (Body)"/>
                <a:ea typeface="+mn-ea"/>
                <a:cs typeface="+mn-cs"/>
              </a:rPr>
              <a:t>Click on Validate and it will show all dependencies</a:t>
            </a:r>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965870003"/>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526</a:t>
            </a:fld>
            <a:endParaRPr lang="en-US" dirty="0">
              <a:solidFill>
                <a:prstClr val="black"/>
              </a:solidFill>
            </a:endParaRPr>
          </a:p>
        </p:txBody>
      </p:sp>
    </p:spTree>
    <p:extLst>
      <p:ext uri="{BB962C8B-B14F-4D97-AF65-F5344CB8AC3E}">
        <p14:creationId xmlns:p14="http://schemas.microsoft.com/office/powerpoint/2010/main" val="782386653"/>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527</a:t>
            </a:fld>
            <a:endParaRPr lang="en-US" dirty="0">
              <a:solidFill>
                <a:prstClr val="black"/>
              </a:solidFill>
            </a:endParaRPr>
          </a:p>
        </p:txBody>
      </p:sp>
    </p:spTree>
    <p:extLst>
      <p:ext uri="{BB962C8B-B14F-4D97-AF65-F5344CB8AC3E}">
        <p14:creationId xmlns:p14="http://schemas.microsoft.com/office/powerpoint/2010/main" val="784804646"/>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528</a:t>
            </a:fld>
            <a:endParaRPr lang="en-US" dirty="0">
              <a:solidFill>
                <a:prstClr val="black"/>
              </a:solidFill>
            </a:endParaRPr>
          </a:p>
        </p:txBody>
      </p:sp>
    </p:spTree>
    <p:extLst>
      <p:ext uri="{BB962C8B-B14F-4D97-AF65-F5344CB8AC3E}">
        <p14:creationId xmlns:p14="http://schemas.microsoft.com/office/powerpoint/2010/main" val="1427698241"/>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529</a:t>
            </a:fld>
            <a:endParaRPr lang="en-US" dirty="0">
              <a:solidFill>
                <a:prstClr val="black"/>
              </a:solidFill>
            </a:endParaRPr>
          </a:p>
        </p:txBody>
      </p:sp>
    </p:spTree>
    <p:extLst>
      <p:ext uri="{BB962C8B-B14F-4D97-AF65-F5344CB8AC3E}">
        <p14:creationId xmlns:p14="http://schemas.microsoft.com/office/powerpoint/2010/main" val="2323397621"/>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530</a:t>
            </a:fld>
            <a:endParaRPr lang="en-US" dirty="0">
              <a:solidFill>
                <a:prstClr val="black"/>
              </a:solidFill>
            </a:endParaRPr>
          </a:p>
        </p:txBody>
      </p:sp>
    </p:spTree>
    <p:extLst>
      <p:ext uri="{BB962C8B-B14F-4D97-AF65-F5344CB8AC3E}">
        <p14:creationId xmlns:p14="http://schemas.microsoft.com/office/powerpoint/2010/main" val="2384667868"/>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531</a:t>
            </a:fld>
            <a:endParaRPr lang="en-US" dirty="0">
              <a:solidFill>
                <a:prstClr val="black"/>
              </a:solidFill>
            </a:endParaRPr>
          </a:p>
        </p:txBody>
      </p:sp>
    </p:spTree>
    <p:extLst>
      <p:ext uri="{BB962C8B-B14F-4D97-AF65-F5344CB8AC3E}">
        <p14:creationId xmlns:p14="http://schemas.microsoft.com/office/powerpoint/2010/main" val="1815921824"/>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9777238"/>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21489"/>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729469"/>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05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0873385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Segoe UI (Body)"/>
                <a:ea typeface="+mn-ea"/>
                <a:cs typeface="+mn-cs"/>
              </a:rPr>
              <a:t>Save and Publish the app</a:t>
            </a:r>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4180367892"/>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657518"/>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81666"/>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42725"/>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26041"/>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07621"/>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538172"/>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67905"/>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261652"/>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798905"/>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688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Segoe UI (Body)"/>
                <a:ea typeface="+mn-ea"/>
                <a:cs typeface="+mn-cs"/>
              </a:rPr>
              <a:t>Save and Publish the app</a:t>
            </a:r>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979979682"/>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665406"/>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537906"/>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594377"/>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97581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163353"/>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420521"/>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09438"/>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274940"/>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281495"/>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56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Segoe UI (Body)"/>
                <a:ea typeface="+mn-ea"/>
                <a:cs typeface="+mn-cs"/>
              </a:rPr>
              <a:t>See the App we created as shown on this slide</a:t>
            </a:r>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641902474"/>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672219"/>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647370"/>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558497"/>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965408"/>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470925"/>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858946"/>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829706"/>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526753"/>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989319"/>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065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dirty="0">
                <a:ln>
                  <a:noFill/>
                </a:ln>
                <a:solidFill>
                  <a:prstClr val="black"/>
                </a:solidFill>
                <a:effectLst/>
                <a:uLnTx/>
                <a:uFillTx/>
                <a:latin typeface="Segoe UI (Body)"/>
                <a:ea typeface="+mn-ea"/>
                <a:cs typeface="+mn-cs"/>
              </a:rPr>
              <a:t>Click on “Manage Roles” </a:t>
            </a:r>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867903950"/>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928501"/>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747552"/>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008594"/>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939700"/>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77704"/>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519649"/>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74269"/>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523569"/>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393484"/>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322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dirty="0">
                <a:ln>
                  <a:noFill/>
                </a:ln>
                <a:solidFill>
                  <a:prstClr val="black"/>
                </a:solidFill>
                <a:effectLst/>
                <a:uLnTx/>
                <a:uFillTx/>
                <a:latin typeface="Segoe UI (Body)"/>
                <a:ea typeface="+mn-ea"/>
                <a:cs typeface="+mn-cs"/>
              </a:rPr>
              <a:t>Select the Security Roles for which you want to give access to this App.</a:t>
            </a:r>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283114268"/>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469235"/>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012034"/>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85776"/>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663199"/>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302777"/>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666471"/>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928174"/>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46693"/>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458517"/>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0931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2757833"/>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092312"/>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582416"/>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831792"/>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248477"/>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23348"/>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492663"/>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70547"/>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083652"/>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068308"/>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416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extensibility platform is the heart of Microsoft Dynamics 365.</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When you use the Microsoft Dynamics 365 SDK, you are building on top of this system.</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56</a:t>
            </a:fld>
            <a:endParaRPr lang="da-DK"/>
          </a:p>
        </p:txBody>
      </p:sp>
    </p:spTree>
    <p:extLst>
      <p:ext uri="{BB962C8B-B14F-4D97-AF65-F5344CB8AC3E}">
        <p14:creationId xmlns:p14="http://schemas.microsoft.com/office/powerpoint/2010/main" val="995050685"/>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881951"/>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394972"/>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342675"/>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641953"/>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57302"/>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241499"/>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41471"/>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831884"/>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068934"/>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848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407839645"/>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086780"/>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556587"/>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4505208"/>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361554"/>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174921"/>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799433"/>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427349"/>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386593"/>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944202"/>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7391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115825212"/>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7279488"/>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0604595"/>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688618"/>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620</a:t>
            </a:fld>
            <a:endParaRPr lang="en-US" dirty="0">
              <a:solidFill>
                <a:prstClr val="black"/>
              </a:solidFill>
            </a:endParaRPr>
          </a:p>
        </p:txBody>
      </p:sp>
    </p:spTree>
    <p:extLst>
      <p:ext uri="{BB962C8B-B14F-4D97-AF65-F5344CB8AC3E}">
        <p14:creationId xmlns:p14="http://schemas.microsoft.com/office/powerpoint/2010/main" val="1843650531"/>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621</a:t>
            </a:fld>
            <a:endParaRPr lang="en-US" dirty="0">
              <a:solidFill>
                <a:prstClr val="black"/>
              </a:solidFill>
            </a:endParaRPr>
          </a:p>
        </p:txBody>
      </p:sp>
    </p:spTree>
    <p:extLst>
      <p:ext uri="{BB962C8B-B14F-4D97-AF65-F5344CB8AC3E}">
        <p14:creationId xmlns:p14="http://schemas.microsoft.com/office/powerpoint/2010/main" val="1410513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42872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1106182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7212304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4709319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8586108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218921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489086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40532398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379980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34822032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3741257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274915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0939174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1689933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2829023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1162924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8054145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7240952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39871070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13165506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36857964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6913896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191666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42D00C-3638-4A43-AECF-1629B93265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86175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11489191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30229370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5362936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13597524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4675220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8780616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19101849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8027487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3852093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538398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extensibility platform is the heart of Microsoft Dynamics 365.</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When you use the Microsoft Dynamics 365 SDK, you are building on top of this system.</a:t>
            </a:r>
            <a:endParaRPr lang="en-US" dirty="0"/>
          </a:p>
        </p:txBody>
      </p:sp>
      <p:sp>
        <p:nvSpPr>
          <p:cNvPr id="4" name="Slide Number Placeholder 3"/>
          <p:cNvSpPr>
            <a:spLocks noGrp="1"/>
          </p:cNvSpPr>
          <p:nvPr>
            <p:ph type="sldNum" sz="quarter" idx="10"/>
          </p:nvPr>
        </p:nvSpPr>
        <p:spPr/>
        <p:txBody>
          <a:bodyPr/>
          <a:lstStyle/>
          <a:p>
            <a:fld id="{5460E34C-3E66-4B99-847E-F4B2EE9599F7}" type="slidenum">
              <a:rPr lang="da-DK" smtClean="0"/>
              <a:pPr/>
              <a:t>9</a:t>
            </a:fld>
            <a:endParaRPr lang="da-DK"/>
          </a:p>
        </p:txBody>
      </p:sp>
    </p:spTree>
    <p:extLst>
      <p:ext uri="{BB962C8B-B14F-4D97-AF65-F5344CB8AC3E}">
        <p14:creationId xmlns:p14="http://schemas.microsoft.com/office/powerpoint/2010/main" val="24236789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38356750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24691575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15656083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16680131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15385736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4206622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96</a:t>
            </a:fld>
            <a:endParaRPr lang="en-US" dirty="0">
              <a:solidFill>
                <a:prstClr val="black"/>
              </a:solidFill>
            </a:endParaRPr>
          </a:p>
        </p:txBody>
      </p:sp>
    </p:spTree>
    <p:extLst>
      <p:ext uri="{BB962C8B-B14F-4D97-AF65-F5344CB8AC3E}">
        <p14:creationId xmlns:p14="http://schemas.microsoft.com/office/powerpoint/2010/main" val="17086608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6323113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6970492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fld id="{6042D00C-3638-4A43-AECF-1629B93265F7}"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3083932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1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9.xml"/><Relationship Id="rId5" Type="http://schemas.microsoft.com/office/2007/relationships/hdphoto" Target="../media/hdphoto3.wdp"/><Relationship Id="rId4" Type="http://schemas.openxmlformats.org/officeDocument/2006/relationships/image" Target="../media/image19.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9.xml"/><Relationship Id="rId5" Type="http://schemas.microsoft.com/office/2007/relationships/hdphoto" Target="../media/hdphoto3.wdp"/><Relationship Id="rId4" Type="http://schemas.openxmlformats.org/officeDocument/2006/relationships/image" Target="../media/image1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9.xml"/><Relationship Id="rId5" Type="http://schemas.microsoft.com/office/2007/relationships/hdphoto" Target="../media/hdphoto3.wdp"/><Relationship Id="rId4" Type="http://schemas.openxmlformats.org/officeDocument/2006/relationships/image" Target="../media/image1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 Id="rId5" Type="http://schemas.openxmlformats.org/officeDocument/2006/relationships/image" Target="../media/image8.jpeg"/><Relationship Id="rId4" Type="http://schemas.microsoft.com/office/2007/relationships/hdphoto" Target="../media/hdphoto1.wdp"/></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42602382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3731806644"/>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6_Demo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l="-134" t="7536" r="4594" b="-20"/>
          <a:stretch/>
        </p:blipFill>
        <p:spPr>
          <a:xfrm>
            <a:off x="-3" y="4"/>
            <a:ext cx="12192004" cy="6859528"/>
          </a:xfrm>
          <a:prstGeom prst="rect">
            <a:avLst/>
          </a:prstGeom>
        </p:spPr>
      </p:pic>
      <p:sp>
        <p:nvSpPr>
          <p:cNvPr id="19" name="Rectangle 18"/>
          <p:cNvSpPr/>
          <p:nvPr userDrawn="1"/>
        </p:nvSpPr>
        <p:spPr bwMode="auto">
          <a:xfrm rot="16200000">
            <a:off x="2043473" y="-2045926"/>
            <a:ext cx="3835400" cy="7927252"/>
          </a:xfrm>
          <a:prstGeom prst="rect">
            <a:avLst/>
          </a:prstGeom>
          <a:gradFill flip="none" rotWithShape="1">
            <a:gsLst>
              <a:gs pos="0">
                <a:schemeClr val="tx1"/>
              </a:gs>
              <a:gs pos="55000">
                <a:schemeClr val="tx1">
                  <a:alpha val="0"/>
                </a:schemeClr>
              </a:gs>
              <a:gs pos="100000">
                <a:schemeClr val="tx1">
                  <a:alpha val="0"/>
                </a:schemeClr>
              </a:gs>
            </a:gsLst>
            <a:lin ang="81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17" name="Rectangle 16"/>
          <p:cNvSpPr/>
          <p:nvPr userDrawn="1"/>
        </p:nvSpPr>
        <p:spPr bwMode="auto">
          <a:xfrm rot="5400000">
            <a:off x="7589367" y="2248396"/>
            <a:ext cx="3414067" cy="5791200"/>
          </a:xfrm>
          <a:prstGeom prst="rect">
            <a:avLst/>
          </a:prstGeom>
          <a:gradFill flip="none" rotWithShape="1">
            <a:gsLst>
              <a:gs pos="0">
                <a:schemeClr val="tx1"/>
              </a:gs>
              <a:gs pos="55000">
                <a:schemeClr val="tx1">
                  <a:alpha val="0"/>
                </a:schemeClr>
              </a:gs>
              <a:gs pos="100000">
                <a:schemeClr val="tx1">
                  <a:alpha val="0"/>
                </a:schemeClr>
              </a:gs>
            </a:gsLst>
            <a:lin ang="81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Rectangle 7"/>
          <p:cNvSpPr/>
          <p:nvPr userDrawn="1"/>
        </p:nvSpPr>
        <p:spPr bwMode="auto">
          <a:xfrm>
            <a:off x="321114" y="301378"/>
            <a:ext cx="6628107" cy="3112692"/>
          </a:xfrm>
          <a:prstGeom prst="rect">
            <a:avLst/>
          </a:prstGeom>
          <a:solidFill>
            <a:schemeClr val="accent5">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811" tIns="82905" rIns="165811" bIns="82905" rtlCol="0" anchor="ctr"/>
          <a:lstStyle/>
          <a:p>
            <a:pPr defTabSz="1657823" fontAlgn="base">
              <a:spcBef>
                <a:spcPct val="0"/>
              </a:spcBef>
              <a:spcAft>
                <a:spcPct val="0"/>
              </a:spcAft>
            </a:pPr>
            <a:endParaRPr lang="en-US" sz="4267" dirty="0">
              <a:solidFill>
                <a:srgbClr val="FFFFFF"/>
              </a:solidFill>
              <a:latin typeface="Segoe Light" pitchFamily="34" charset="0"/>
            </a:endParaRPr>
          </a:p>
        </p:txBody>
      </p:sp>
      <p:sp>
        <p:nvSpPr>
          <p:cNvPr id="2" name="Title 1"/>
          <p:cNvSpPr>
            <a:spLocks noGrp="1"/>
          </p:cNvSpPr>
          <p:nvPr>
            <p:ph type="title" hasCustomPrompt="1"/>
          </p:nvPr>
        </p:nvSpPr>
        <p:spPr>
          <a:xfrm>
            <a:off x="333815" y="301378"/>
            <a:ext cx="6615407" cy="2320567"/>
          </a:xfrm>
          <a:noFill/>
        </p:spPr>
        <p:txBody>
          <a:bodyPr tIns="91440" bIns="91440" anchor="t" anchorCtr="0"/>
          <a:lstStyle>
            <a:lvl1pPr algn="l" defTabSz="1243625" rtl="0" eaLnBrk="1" latinLnBrk="0" hangingPunct="1">
              <a:lnSpc>
                <a:spcPct val="90000"/>
              </a:lnSpc>
              <a:spcBef>
                <a:spcPct val="0"/>
              </a:spcBef>
              <a:buNone/>
              <a:defRPr lang="en-US" sz="8000"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4" y="2018738"/>
            <a:ext cx="6628107" cy="1434471"/>
          </a:xfrm>
          <a:noFill/>
        </p:spPr>
        <p:txBody>
          <a:bodyPr lIns="182880" tIns="146304" rIns="182880" bIns="146304" anchor="b">
            <a:noAutofit/>
          </a:bodyPr>
          <a:lstStyle>
            <a:lvl1pPr marL="0" indent="0">
              <a:spcBef>
                <a:spcPts val="0"/>
              </a:spcBef>
              <a:buNone/>
              <a:defRPr sz="3733" spc="0" baseline="0">
                <a:solidFill>
                  <a:schemeClr val="bg1"/>
                </a:solidFill>
                <a:latin typeface="+mj-lt"/>
              </a:defRPr>
            </a:lvl1pPr>
          </a:lstStyle>
          <a:p>
            <a:pPr lvl="0"/>
            <a:r>
              <a:rPr lang="en-US" dirty="0"/>
              <a:t>Click to edit text</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17447" y="5750104"/>
            <a:ext cx="2844800" cy="1046169"/>
          </a:xfrm>
          <a:prstGeom prst="rect">
            <a:avLst/>
          </a:prstGeom>
        </p:spPr>
      </p:pic>
      <p:pic>
        <p:nvPicPr>
          <p:cNvPr id="3" name="Picture 2"/>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120827" y="5242104"/>
            <a:ext cx="1707615" cy="401289"/>
          </a:xfrm>
          <a:prstGeom prst="rect">
            <a:avLst/>
          </a:prstGeom>
        </p:spPr>
      </p:pic>
    </p:spTree>
    <p:extLst>
      <p:ext uri="{BB962C8B-B14F-4D97-AF65-F5344CB8AC3E}">
        <p14:creationId xmlns:p14="http://schemas.microsoft.com/office/powerpoint/2010/main" val="3519886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4_Demo slide">
    <p:spTree>
      <p:nvGrpSpPr>
        <p:cNvPr id="1" name=""/>
        <p:cNvGrpSpPr/>
        <p:nvPr/>
      </p:nvGrpSpPr>
      <p:grpSpPr>
        <a:xfrm>
          <a:off x="0" y="0"/>
          <a:ext cx="0" cy="0"/>
          <a:chOff x="0" y="0"/>
          <a:chExt cx="0" cy="0"/>
        </a:xfrm>
      </p:grpSpPr>
      <p:pic>
        <p:nvPicPr>
          <p:cNvPr id="10" name="Picture 2" descr="C:\Users\v-damima\Desktop\Assets\images\iStock_000020286696Medium.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bwMode="auto">
          <a:xfrm rot="5400000">
            <a:off x="7995764" y="-782162"/>
            <a:ext cx="3414067" cy="4978395"/>
          </a:xfrm>
          <a:prstGeom prst="rect">
            <a:avLst/>
          </a:prstGeom>
          <a:gradFill flip="none" rotWithShape="1">
            <a:gsLst>
              <a:gs pos="0">
                <a:schemeClr val="accent1">
                  <a:lumMod val="50000"/>
                  <a:alpha val="37000"/>
                </a:schemeClr>
              </a:gs>
              <a:gs pos="55000">
                <a:schemeClr val="accent1">
                  <a:lumMod val="50000"/>
                  <a:alpha val="0"/>
                </a:schemeClr>
              </a:gs>
              <a:gs pos="100000">
                <a:schemeClr val="accent1">
                  <a:alpha val="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14" name="Rectangle 13"/>
          <p:cNvSpPr/>
          <p:nvPr userDrawn="1"/>
        </p:nvSpPr>
        <p:spPr bwMode="auto">
          <a:xfrm rot="16200000" flipH="1">
            <a:off x="774700" y="-774699"/>
            <a:ext cx="3733797" cy="5283201"/>
          </a:xfrm>
          <a:prstGeom prst="rect">
            <a:avLst/>
          </a:prstGeom>
          <a:gradFill flip="none" rotWithShape="1">
            <a:gsLst>
              <a:gs pos="0">
                <a:schemeClr val="accent1">
                  <a:lumMod val="50000"/>
                  <a:alpha val="37000"/>
                </a:schemeClr>
              </a:gs>
              <a:gs pos="55000">
                <a:schemeClr val="accent1">
                  <a:lumMod val="50000"/>
                  <a:alpha val="0"/>
                </a:schemeClr>
              </a:gs>
              <a:gs pos="100000">
                <a:schemeClr val="accent1">
                  <a:alpha val="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Rectangle 7"/>
          <p:cNvSpPr/>
          <p:nvPr userDrawn="1"/>
        </p:nvSpPr>
        <p:spPr bwMode="auto">
          <a:xfrm>
            <a:off x="321114" y="301378"/>
            <a:ext cx="6628107" cy="3112692"/>
          </a:xfrm>
          <a:prstGeom prst="rect">
            <a:avLst/>
          </a:prstGeom>
          <a:solidFill>
            <a:schemeClr val="accent5">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811" tIns="82905" rIns="165811" bIns="82905" rtlCol="0" anchor="ctr"/>
          <a:lstStyle/>
          <a:p>
            <a:pPr defTabSz="1657823" fontAlgn="base">
              <a:spcBef>
                <a:spcPct val="0"/>
              </a:spcBef>
              <a:spcAft>
                <a:spcPct val="0"/>
              </a:spcAft>
            </a:pPr>
            <a:endParaRPr lang="en-US" sz="4267" dirty="0">
              <a:solidFill>
                <a:srgbClr val="FFFFFF"/>
              </a:solidFill>
              <a:latin typeface="Segoe Light" pitchFamily="34" charset="0"/>
            </a:endParaRPr>
          </a:p>
        </p:txBody>
      </p:sp>
      <p:sp>
        <p:nvSpPr>
          <p:cNvPr id="2" name="Title 1"/>
          <p:cNvSpPr>
            <a:spLocks noGrp="1"/>
          </p:cNvSpPr>
          <p:nvPr>
            <p:ph type="title" hasCustomPrompt="1"/>
          </p:nvPr>
        </p:nvSpPr>
        <p:spPr>
          <a:xfrm>
            <a:off x="333815" y="301378"/>
            <a:ext cx="6615407" cy="2320567"/>
          </a:xfrm>
          <a:noFill/>
        </p:spPr>
        <p:txBody>
          <a:bodyPr tIns="91440" bIns="91440" anchor="t" anchorCtr="0"/>
          <a:lstStyle>
            <a:lvl1pPr algn="l" defTabSz="1243625" rtl="0" eaLnBrk="1" latinLnBrk="0" hangingPunct="1">
              <a:lnSpc>
                <a:spcPct val="90000"/>
              </a:lnSpc>
              <a:spcBef>
                <a:spcPct val="0"/>
              </a:spcBef>
              <a:buNone/>
              <a:defRPr lang="en-US" sz="8000"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4" y="2018738"/>
            <a:ext cx="6628107" cy="1434471"/>
          </a:xfrm>
          <a:noFill/>
        </p:spPr>
        <p:txBody>
          <a:bodyPr lIns="182880" tIns="146304" rIns="182880" bIns="146304" anchor="b">
            <a:noAutofit/>
          </a:bodyPr>
          <a:lstStyle>
            <a:lvl1pPr marL="0" indent="0">
              <a:spcBef>
                <a:spcPts val="0"/>
              </a:spcBef>
              <a:buNone/>
              <a:defRPr sz="3733" spc="0" baseline="0">
                <a:solidFill>
                  <a:schemeClr val="bg1"/>
                </a:solidFill>
                <a:latin typeface="+mj-lt"/>
              </a:defRPr>
            </a:lvl1pPr>
          </a:lstStyle>
          <a:p>
            <a:pPr lvl="0"/>
            <a:r>
              <a:rPr lang="en-US" dirty="0"/>
              <a:t>Click to edit text</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87495" y="-1058"/>
            <a:ext cx="2674751" cy="983635"/>
          </a:xfrm>
          <a:prstGeom prst="rect">
            <a:avLst/>
          </a:prstGeom>
        </p:spPr>
      </p:pic>
      <p:pic>
        <p:nvPicPr>
          <p:cNvPr id="11" name="Picture 10"/>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702797" y="943605"/>
            <a:ext cx="2166041" cy="509020"/>
          </a:xfrm>
          <a:prstGeom prst="rect">
            <a:avLst/>
          </a:prstGeom>
        </p:spPr>
      </p:pic>
    </p:spTree>
    <p:extLst>
      <p:ext uri="{BB962C8B-B14F-4D97-AF65-F5344CB8AC3E}">
        <p14:creationId xmlns:p14="http://schemas.microsoft.com/office/powerpoint/2010/main" val="2452813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5_Demo slide">
    <p:spTree>
      <p:nvGrpSpPr>
        <p:cNvPr id="1" name=""/>
        <p:cNvGrpSpPr/>
        <p:nvPr/>
      </p:nvGrpSpPr>
      <p:grpSpPr>
        <a:xfrm>
          <a:off x="0" y="0"/>
          <a:ext cx="0" cy="0"/>
          <a:chOff x="0" y="0"/>
          <a:chExt cx="0" cy="0"/>
        </a:xfrm>
      </p:grpSpPr>
      <p:pic>
        <p:nvPicPr>
          <p:cNvPr id="10" name="Picture 2" descr="C:\Users\v-damima\Desktop\Assets\images\iStock_000020286696Medium.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auto">
          <a:xfrm rot="5400000">
            <a:off x="4940293" y="-4940301"/>
            <a:ext cx="2311399" cy="12192004"/>
          </a:xfrm>
          <a:prstGeom prst="rect">
            <a:avLst/>
          </a:prstGeom>
          <a:gradFill flip="none" rotWithShape="1">
            <a:gsLst>
              <a:gs pos="0">
                <a:schemeClr val="accent1">
                  <a:lumMod val="50000"/>
                  <a:alpha val="58000"/>
                </a:schemeClr>
              </a:gs>
              <a:gs pos="55000">
                <a:schemeClr val="accent1">
                  <a:alpha val="22000"/>
                </a:schemeClr>
              </a:gs>
              <a:gs pos="100000">
                <a:schemeClr val="accent1">
                  <a:alpha val="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Rectangle 7"/>
          <p:cNvSpPr/>
          <p:nvPr userDrawn="1"/>
        </p:nvSpPr>
        <p:spPr bwMode="auto">
          <a:xfrm>
            <a:off x="321114" y="990600"/>
            <a:ext cx="6628107" cy="2336800"/>
          </a:xfrm>
          <a:prstGeom prst="rect">
            <a:avLst/>
          </a:prstGeom>
          <a:solidFill>
            <a:srgbClr val="0071B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811" tIns="82905" rIns="165811" bIns="82905" rtlCol="0" anchor="ctr"/>
          <a:lstStyle/>
          <a:p>
            <a:pPr defTabSz="1657823" fontAlgn="base">
              <a:spcBef>
                <a:spcPct val="0"/>
              </a:spcBef>
              <a:spcAft>
                <a:spcPct val="0"/>
              </a:spcAft>
            </a:pPr>
            <a:endParaRPr lang="en-US" sz="4267" dirty="0">
              <a:solidFill>
                <a:srgbClr val="FFFFFF"/>
              </a:solidFill>
              <a:latin typeface="Segoe Light" pitchFamily="34" charset="0"/>
            </a:endParaRPr>
          </a:p>
        </p:txBody>
      </p:sp>
      <p:sp>
        <p:nvSpPr>
          <p:cNvPr id="2" name="Title 1"/>
          <p:cNvSpPr>
            <a:spLocks noGrp="1"/>
          </p:cNvSpPr>
          <p:nvPr>
            <p:ph type="title" hasCustomPrompt="1"/>
          </p:nvPr>
        </p:nvSpPr>
        <p:spPr>
          <a:xfrm>
            <a:off x="333815" y="990601"/>
            <a:ext cx="6615407" cy="2320567"/>
          </a:xfrm>
          <a:noFill/>
        </p:spPr>
        <p:txBody>
          <a:bodyPr tIns="91440" bIns="91440" anchor="t" anchorCtr="0"/>
          <a:lstStyle>
            <a:lvl1pPr algn="l" defTabSz="1243625" rtl="0" eaLnBrk="1" latinLnBrk="0" hangingPunct="1">
              <a:lnSpc>
                <a:spcPct val="90000"/>
              </a:lnSpc>
              <a:spcBef>
                <a:spcPct val="0"/>
              </a:spcBef>
              <a:buNone/>
              <a:defRPr lang="en-US" sz="8000"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4" y="2784161"/>
            <a:ext cx="6628107" cy="1434471"/>
          </a:xfrm>
          <a:noFill/>
        </p:spPr>
        <p:txBody>
          <a:bodyPr lIns="182880" tIns="146304" rIns="182880" bIns="146304" anchor="b">
            <a:noAutofit/>
          </a:bodyPr>
          <a:lstStyle>
            <a:lvl1pPr marL="0" indent="0">
              <a:spcBef>
                <a:spcPts val="0"/>
              </a:spcBef>
              <a:buNone/>
              <a:defRPr sz="3733" spc="0" baseline="0">
                <a:solidFill>
                  <a:schemeClr val="bg1"/>
                </a:solidFill>
                <a:latin typeface="+mj-lt"/>
              </a:defRPr>
            </a:lvl1pPr>
          </a:lstStyle>
          <a:p>
            <a:pPr lvl="0"/>
            <a:r>
              <a:rPr lang="en-US" dirty="0"/>
              <a:t>Click to edit text</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600" y="177800"/>
            <a:ext cx="2468416" cy="907755"/>
          </a:xfrm>
          <a:prstGeom prst="rect">
            <a:avLst/>
          </a:prstGeom>
        </p:spPr>
      </p:pic>
    </p:spTree>
    <p:extLst>
      <p:ext uri="{BB962C8B-B14F-4D97-AF65-F5344CB8AC3E}">
        <p14:creationId xmlns:p14="http://schemas.microsoft.com/office/powerpoint/2010/main" val="2467253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2_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7000" y="114192"/>
            <a:ext cx="11684000" cy="990600"/>
          </a:xfrm>
          <a:noFill/>
        </p:spPr>
        <p:txBody>
          <a:bodyPr tIns="91440" bIns="91440" anchor="t" anchorCtr="0"/>
          <a:lstStyle>
            <a:lvl1pPr>
              <a:defRPr sz="6400" spc="-133" baseline="0">
                <a:solidFill>
                  <a:schemeClr val="tx1"/>
                </a:solidFill>
              </a:defRPr>
            </a:lvl1pPr>
          </a:lstStyle>
          <a:p>
            <a:r>
              <a:rPr lang="en-US" dirty="0"/>
              <a:t>Section title</a:t>
            </a:r>
          </a:p>
        </p:txBody>
      </p:sp>
      <p:sp>
        <p:nvSpPr>
          <p:cNvPr id="5" name="Text Placeholder 4"/>
          <p:cNvSpPr>
            <a:spLocks noGrp="1"/>
          </p:cNvSpPr>
          <p:nvPr>
            <p:ph type="body" sz="quarter" idx="10"/>
          </p:nvPr>
        </p:nvSpPr>
        <p:spPr>
          <a:xfrm>
            <a:off x="127000" y="1397000"/>
            <a:ext cx="10972800" cy="2145908"/>
          </a:xfrm>
        </p:spPr>
        <p:txBody>
          <a:bodyPr/>
          <a:lstStyle>
            <a:lvl1pPr marL="0" indent="0">
              <a:buNone/>
              <a:defRPr sz="3733"/>
            </a:lvl1pPr>
            <a:lvl2pPr>
              <a:defRPr sz="2133">
                <a:latin typeface="+mn-lt"/>
              </a:defRPr>
            </a:lvl2pPr>
            <a:lvl3pPr>
              <a:defRPr sz="2133">
                <a:latin typeface="+mn-lt"/>
              </a:defRPr>
            </a:lvl3pPr>
            <a:lvl4pPr>
              <a:defRPr sz="2133">
                <a:latin typeface="+mn-lt"/>
              </a:defRPr>
            </a:lvl4pPr>
            <a:lvl5pPr>
              <a:defRPr sz="2133">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137158"/>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_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7000" y="114192"/>
            <a:ext cx="11684000" cy="990600"/>
          </a:xfrm>
          <a:noFill/>
        </p:spPr>
        <p:txBody>
          <a:bodyPr tIns="91440" bIns="91440" anchor="t" anchorCtr="0"/>
          <a:lstStyle>
            <a:lvl1pPr>
              <a:defRPr sz="6400" spc="-133" baseline="0">
                <a:solidFill>
                  <a:schemeClr val="tx1"/>
                </a:solidFill>
              </a:defRPr>
            </a:lvl1pPr>
          </a:lstStyle>
          <a:p>
            <a:r>
              <a:rPr lang="en-US" dirty="0"/>
              <a:t>Section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6950" y="37992"/>
            <a:ext cx="933450" cy="1066800"/>
          </a:xfrm>
          <a:prstGeom prst="rect">
            <a:avLst/>
          </a:prstGeom>
        </p:spPr>
      </p:pic>
    </p:spTree>
    <p:extLst>
      <p:ext uri="{BB962C8B-B14F-4D97-AF65-F5344CB8AC3E}">
        <p14:creationId xmlns:p14="http://schemas.microsoft.com/office/powerpoint/2010/main" val="1073505416"/>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6000" y="2616201"/>
            <a:ext cx="10906761" cy="1796217"/>
          </a:xfrm>
          <a:noFill/>
        </p:spPr>
        <p:txBody>
          <a:bodyPr tIns="91440" bIns="91440" anchor="t" anchorCtr="0"/>
          <a:lstStyle>
            <a:lvl1pPr>
              <a:defRPr sz="9600" spc="-133"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400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16000" y="2616201"/>
            <a:ext cx="10906761" cy="1796217"/>
          </a:xfrm>
          <a:noFill/>
        </p:spPr>
        <p:txBody>
          <a:bodyPr tIns="91440" bIns="91440" anchor="t" anchorCtr="0"/>
          <a:lstStyle>
            <a:lvl1pPr>
              <a:defRPr sz="9600" spc="-133" baseline="0">
                <a:solidFill>
                  <a:schemeClr val="bg1"/>
                </a:solidFill>
              </a:defRPr>
            </a:lvl1pPr>
          </a:lstStyle>
          <a:p>
            <a:r>
              <a:rPr lang="en-US" dirty="0"/>
              <a:t>Section title</a:t>
            </a:r>
          </a:p>
        </p:txBody>
      </p:sp>
    </p:spTree>
    <p:extLst>
      <p:ext uri="{BB962C8B-B14F-4D97-AF65-F5344CB8AC3E}">
        <p14:creationId xmlns:p14="http://schemas.microsoft.com/office/powerpoint/2010/main" val="4243960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16000" y="2616201"/>
            <a:ext cx="10906761" cy="1796217"/>
          </a:xfrm>
          <a:noFill/>
        </p:spPr>
        <p:txBody>
          <a:bodyPr tIns="91440" bIns="91440" anchor="t" anchorCtr="0"/>
          <a:lstStyle>
            <a:lvl1pPr>
              <a:defRPr sz="9600" spc="-133" baseline="0">
                <a:solidFill>
                  <a:schemeClr val="tx1"/>
                </a:solidFill>
              </a:defRPr>
            </a:lvl1pPr>
          </a:lstStyle>
          <a:p>
            <a:r>
              <a:rPr lang="en-US" dirty="0"/>
              <a:t>Section title</a:t>
            </a:r>
          </a:p>
        </p:txBody>
      </p:sp>
    </p:spTree>
    <p:extLst>
      <p:ext uri="{BB962C8B-B14F-4D97-AF65-F5344CB8AC3E}">
        <p14:creationId xmlns:p14="http://schemas.microsoft.com/office/powerpoint/2010/main" val="334858925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1_Microsoft logo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94121" y="2679700"/>
            <a:ext cx="4419273" cy="1625600"/>
          </a:xfrm>
          <a:prstGeom prst="rect">
            <a:avLst/>
          </a:prstGeom>
        </p:spPr>
      </p:pic>
    </p:spTree>
    <p:extLst>
      <p:ext uri="{BB962C8B-B14F-4D97-AF65-F5344CB8AC3E}">
        <p14:creationId xmlns:p14="http://schemas.microsoft.com/office/powerpoint/2010/main" val="3914792027"/>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C4FFF5-5AB8-4F50-9065-844E013F2C7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303593658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329515830"/>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C4FFF5-5AB8-4F50-9065-844E013F2C7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1729535360"/>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C4FFF5-5AB8-4F50-9065-844E013F2C7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2958703636"/>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C4FFF5-5AB8-4F50-9065-844E013F2C73}" type="datetimeFigureOut">
              <a:rPr lang="en-US" smtClean="0"/>
              <a:pPr/>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365674112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C4FFF5-5AB8-4F50-9065-844E013F2C73}" type="datetimeFigureOut">
              <a:rPr lang="en-US" smtClean="0"/>
              <a:pPr/>
              <a:t>8/7/2018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60485656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03C4FFF5-5AB8-4F50-9065-844E013F2C73}" type="datetimeFigureOut">
              <a:rPr lang="en-US" smtClean="0"/>
              <a:pPr/>
              <a:t>8/7/2018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248793522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C4FFF5-5AB8-4F50-9065-844E013F2C73}" type="datetimeFigureOut">
              <a:rPr lang="en-US" smtClean="0"/>
              <a:pPr/>
              <a:t>8/7/2018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2363914942"/>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C4FFF5-5AB8-4F50-9065-844E013F2C73}" type="datetimeFigureOut">
              <a:rPr lang="en-US" smtClean="0"/>
              <a:pPr/>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765222120"/>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C4FFF5-5AB8-4F50-9065-844E013F2C73}" type="datetimeFigureOut">
              <a:rPr lang="en-US" smtClean="0"/>
              <a:pPr/>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293335377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C4FFF5-5AB8-4F50-9065-844E013F2C7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435403105"/>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C4FFF5-5AB8-4F50-9065-844E013F2C7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9137C5-91A1-4447-AF3E-0BA32FDDDD73}" type="slidenum">
              <a:rPr lang="en-US" smtClean="0"/>
              <a:pPr/>
              <a:t>‹#›</a:t>
            </a:fld>
            <a:endParaRPr lang="en-US"/>
          </a:p>
        </p:txBody>
      </p:sp>
    </p:spTree>
    <p:extLst>
      <p:ext uri="{BB962C8B-B14F-4D97-AF65-F5344CB8AC3E}">
        <p14:creationId xmlns:p14="http://schemas.microsoft.com/office/powerpoint/2010/main" val="31219326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17241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3_Demo slide">
    <p:spTree>
      <p:nvGrpSpPr>
        <p:cNvPr id="1" name=""/>
        <p:cNvGrpSpPr/>
        <p:nvPr/>
      </p:nvGrpSpPr>
      <p:grpSpPr>
        <a:xfrm>
          <a:off x="0" y="0"/>
          <a:ext cx="0" cy="0"/>
          <a:chOff x="0" y="0"/>
          <a:chExt cx="0" cy="0"/>
        </a:xfrm>
      </p:grpSpPr>
      <p:grpSp>
        <p:nvGrpSpPr>
          <p:cNvPr id="10" name="Group 9"/>
          <p:cNvGrpSpPr/>
          <p:nvPr userDrawn="1"/>
        </p:nvGrpSpPr>
        <p:grpSpPr>
          <a:xfrm flipH="1">
            <a:off x="-14340" y="-10186"/>
            <a:ext cx="12206335" cy="6868188"/>
            <a:chOff x="11023" y="1749740"/>
            <a:chExt cx="9154751" cy="5151141"/>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024" y="1761676"/>
              <a:ext cx="9143997" cy="5139205"/>
            </a:xfrm>
            <a:prstGeom prst="rect">
              <a:avLst/>
            </a:prstGeom>
            <a:noFill/>
            <a:ln>
              <a:noFill/>
            </a:ln>
          </p:spPr>
        </p:pic>
        <p:sp>
          <p:nvSpPr>
            <p:cNvPr id="12" name="Rectangle 11"/>
            <p:cNvSpPr/>
            <p:nvPr/>
          </p:nvSpPr>
          <p:spPr>
            <a:xfrm>
              <a:off x="11023" y="1749740"/>
              <a:ext cx="9154751" cy="3028950"/>
            </a:xfrm>
            <a:prstGeom prst="rect">
              <a:avLst/>
            </a:prstGeom>
            <a:gradFill>
              <a:gsLst>
                <a:gs pos="0">
                  <a:srgbClr val="006EBF">
                    <a:alpha val="49000"/>
                  </a:srgbClr>
                </a:gs>
                <a:gs pos="50000">
                  <a:schemeClr val="accent1">
                    <a:lumMod val="40000"/>
                    <a:lumOff val="60000"/>
                    <a:alpha val="66000"/>
                  </a:schemeClr>
                </a:gs>
                <a:gs pos="100000">
                  <a:schemeClr val="accent2">
                    <a:lumMod val="20000"/>
                    <a:lumOff val="80000"/>
                    <a:alpha val="4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2400" dirty="0">
                <a:solidFill>
                  <a:prstClr val="white"/>
                </a:solidFill>
              </a:endParaRPr>
            </a:p>
          </p:txBody>
        </p:sp>
      </p:grpSp>
      <p:sp>
        <p:nvSpPr>
          <p:cNvPr id="13" name="Rectangle 12"/>
          <p:cNvSpPr/>
          <p:nvPr userDrawn="1"/>
        </p:nvSpPr>
        <p:spPr bwMode="auto">
          <a:xfrm rot="5400000">
            <a:off x="7995765" y="-782162"/>
            <a:ext cx="3414067" cy="4978395"/>
          </a:xfrm>
          <a:prstGeom prst="rect">
            <a:avLst/>
          </a:prstGeom>
          <a:gradFill flip="none" rotWithShape="1">
            <a:gsLst>
              <a:gs pos="0">
                <a:schemeClr val="accent1">
                  <a:lumMod val="50000"/>
                  <a:alpha val="37000"/>
                </a:schemeClr>
              </a:gs>
              <a:gs pos="55000">
                <a:schemeClr val="accent1">
                  <a:lumMod val="50000"/>
                  <a:alpha val="0"/>
                </a:schemeClr>
              </a:gs>
              <a:gs pos="100000">
                <a:schemeClr val="accent1">
                  <a:alpha val="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3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15" name="Rectangle 14"/>
          <p:cNvSpPr/>
          <p:nvPr userDrawn="1"/>
        </p:nvSpPr>
        <p:spPr bwMode="auto">
          <a:xfrm rot="16200000" flipH="1">
            <a:off x="774700" y="-774698"/>
            <a:ext cx="3733797" cy="5283201"/>
          </a:xfrm>
          <a:prstGeom prst="rect">
            <a:avLst/>
          </a:prstGeom>
          <a:gradFill flip="none" rotWithShape="1">
            <a:gsLst>
              <a:gs pos="0">
                <a:schemeClr val="accent1">
                  <a:lumMod val="50000"/>
                  <a:alpha val="37000"/>
                </a:schemeClr>
              </a:gs>
              <a:gs pos="55000">
                <a:schemeClr val="accent1">
                  <a:lumMod val="50000"/>
                  <a:alpha val="0"/>
                </a:schemeClr>
              </a:gs>
              <a:gs pos="100000">
                <a:schemeClr val="accent1">
                  <a:alpha val="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3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Rectangle 7"/>
          <p:cNvSpPr/>
          <p:nvPr userDrawn="1"/>
        </p:nvSpPr>
        <p:spPr bwMode="auto">
          <a:xfrm>
            <a:off x="321114" y="301379"/>
            <a:ext cx="6628107" cy="3112692"/>
          </a:xfrm>
          <a:prstGeom prst="rect">
            <a:avLst/>
          </a:prstGeom>
          <a:solidFill>
            <a:schemeClr val="accent5">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811" tIns="82905" rIns="165811" bIns="82905" rtlCol="0" anchor="ctr"/>
          <a:lstStyle/>
          <a:p>
            <a:pPr defTabSz="1657781" fontAlgn="base">
              <a:spcBef>
                <a:spcPct val="0"/>
              </a:spcBef>
              <a:spcAft>
                <a:spcPct val="0"/>
              </a:spcAft>
            </a:pPr>
            <a:endParaRPr lang="en-US" sz="4267" dirty="0">
              <a:solidFill>
                <a:srgbClr val="FFFFFF"/>
              </a:solidFill>
              <a:latin typeface="Segoe Light" pitchFamily="34" charset="0"/>
            </a:endParaRPr>
          </a:p>
        </p:txBody>
      </p:sp>
      <p:sp>
        <p:nvSpPr>
          <p:cNvPr id="2" name="Title 1"/>
          <p:cNvSpPr>
            <a:spLocks noGrp="1"/>
          </p:cNvSpPr>
          <p:nvPr>
            <p:ph type="title" hasCustomPrompt="1"/>
          </p:nvPr>
        </p:nvSpPr>
        <p:spPr>
          <a:xfrm>
            <a:off x="333817" y="301379"/>
            <a:ext cx="6615407" cy="2320567"/>
          </a:xfrm>
          <a:noFill/>
        </p:spPr>
        <p:txBody>
          <a:bodyPr tIns="91440" bIns="91440" anchor="t" anchorCtr="0"/>
          <a:lstStyle>
            <a:lvl1pPr algn="l" defTabSz="1243594" rtl="0" eaLnBrk="1" latinLnBrk="0" hangingPunct="1">
              <a:lnSpc>
                <a:spcPct val="90000"/>
              </a:lnSpc>
              <a:spcBef>
                <a:spcPct val="0"/>
              </a:spcBef>
              <a:buNone/>
              <a:defRPr lang="en-US" sz="8000"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4" y="2018739"/>
            <a:ext cx="6628107" cy="1434471"/>
          </a:xfrm>
          <a:noFill/>
        </p:spPr>
        <p:txBody>
          <a:bodyPr lIns="182880" tIns="146304" rIns="182880" bIns="146304" anchor="b">
            <a:noAutofit/>
          </a:bodyPr>
          <a:lstStyle>
            <a:lvl1pPr marL="0" indent="0">
              <a:spcBef>
                <a:spcPts val="0"/>
              </a:spcBef>
              <a:buNone/>
              <a:defRPr sz="3733" spc="0" baseline="0">
                <a:solidFill>
                  <a:schemeClr val="bg1"/>
                </a:solidFill>
                <a:latin typeface="+mj-lt"/>
              </a:defRPr>
            </a:lvl1pPr>
          </a:lstStyle>
          <a:p>
            <a:pPr lvl="0"/>
            <a:r>
              <a:rPr lang="en-US" dirty="0"/>
              <a:t>Click to edit text</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17447" y="-1057"/>
            <a:ext cx="2844800" cy="1046169"/>
          </a:xfrm>
          <a:prstGeom prst="rect">
            <a:avLst/>
          </a:prstGeom>
        </p:spPr>
      </p:pic>
      <p:pic>
        <p:nvPicPr>
          <p:cNvPr id="3" name="Picture 2"/>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120829" y="1062558"/>
            <a:ext cx="1707615" cy="401289"/>
          </a:xfrm>
          <a:prstGeom prst="rect">
            <a:avLst/>
          </a:prstGeom>
        </p:spPr>
      </p:pic>
      <p:sp>
        <p:nvSpPr>
          <p:cNvPr id="16" name="Rectangle 15"/>
          <p:cNvSpPr/>
          <p:nvPr userDrawn="1"/>
        </p:nvSpPr>
        <p:spPr bwMode="auto">
          <a:xfrm rot="5400000">
            <a:off x="4784215" y="-556752"/>
            <a:ext cx="2609228" cy="12206343"/>
          </a:xfrm>
          <a:prstGeom prst="rect">
            <a:avLst/>
          </a:prstGeom>
          <a:gradFill flip="none" rotWithShape="1">
            <a:gsLst>
              <a:gs pos="0">
                <a:schemeClr val="tx1"/>
              </a:gs>
              <a:gs pos="55000">
                <a:schemeClr val="tx1">
                  <a:alpha val="0"/>
                </a:schemeClr>
              </a:gs>
              <a:gs pos="100000">
                <a:schemeClr val="tx1">
                  <a:alpha val="0"/>
                </a:schemeClr>
              </a:gs>
            </a:gsLst>
            <a:lin ang="81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3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17" name="Rectangle 16"/>
          <p:cNvSpPr/>
          <p:nvPr userDrawn="1"/>
        </p:nvSpPr>
        <p:spPr bwMode="auto">
          <a:xfrm rot="16200000" flipH="1">
            <a:off x="4672658" y="-658588"/>
            <a:ext cx="2832343" cy="12206343"/>
          </a:xfrm>
          <a:prstGeom prst="rect">
            <a:avLst/>
          </a:prstGeom>
          <a:gradFill flip="none" rotWithShape="1">
            <a:gsLst>
              <a:gs pos="0">
                <a:schemeClr val="tx1"/>
              </a:gs>
              <a:gs pos="55000">
                <a:schemeClr val="tx1">
                  <a:alpha val="0"/>
                </a:schemeClr>
              </a:gs>
              <a:gs pos="100000">
                <a:schemeClr val="tx1">
                  <a:alpha val="0"/>
                </a:schemeClr>
              </a:gs>
            </a:gsLst>
            <a:lin ang="81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34" fontAlgn="base">
              <a:spcBef>
                <a:spcPct val="0"/>
              </a:spcBef>
              <a:spcAft>
                <a:spcPct val="0"/>
              </a:spcAft>
            </a:pPr>
            <a:endParaRPr lang="en-US" sz="2667"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7254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6_Demo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l="-134" t="7536" r="4594" b="-20"/>
          <a:stretch/>
        </p:blipFill>
        <p:spPr>
          <a:xfrm>
            <a:off x="-2" y="4"/>
            <a:ext cx="12192004" cy="6859528"/>
          </a:xfrm>
          <a:prstGeom prst="rect">
            <a:avLst/>
          </a:prstGeom>
        </p:spPr>
      </p:pic>
      <p:sp>
        <p:nvSpPr>
          <p:cNvPr id="19" name="Rectangle 18"/>
          <p:cNvSpPr/>
          <p:nvPr userDrawn="1"/>
        </p:nvSpPr>
        <p:spPr bwMode="auto">
          <a:xfrm rot="16200000">
            <a:off x="2043473" y="-2045926"/>
            <a:ext cx="3835400" cy="7927252"/>
          </a:xfrm>
          <a:prstGeom prst="rect">
            <a:avLst/>
          </a:prstGeom>
          <a:gradFill flip="none" rotWithShape="1">
            <a:gsLst>
              <a:gs pos="0">
                <a:schemeClr val="tx1"/>
              </a:gs>
              <a:gs pos="55000">
                <a:schemeClr val="tx1">
                  <a:alpha val="0"/>
                </a:schemeClr>
              </a:gs>
              <a:gs pos="100000">
                <a:schemeClr val="tx1">
                  <a:alpha val="0"/>
                </a:schemeClr>
              </a:gs>
            </a:gsLst>
            <a:lin ang="81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3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17" name="Rectangle 16"/>
          <p:cNvSpPr/>
          <p:nvPr userDrawn="1"/>
        </p:nvSpPr>
        <p:spPr bwMode="auto">
          <a:xfrm rot="5400000">
            <a:off x="7589368" y="2248396"/>
            <a:ext cx="3414067" cy="5791200"/>
          </a:xfrm>
          <a:prstGeom prst="rect">
            <a:avLst/>
          </a:prstGeom>
          <a:gradFill flip="none" rotWithShape="1">
            <a:gsLst>
              <a:gs pos="0">
                <a:schemeClr val="tx1"/>
              </a:gs>
              <a:gs pos="55000">
                <a:schemeClr val="tx1">
                  <a:alpha val="0"/>
                </a:schemeClr>
              </a:gs>
              <a:gs pos="100000">
                <a:schemeClr val="tx1">
                  <a:alpha val="0"/>
                </a:schemeClr>
              </a:gs>
            </a:gsLst>
            <a:lin ang="81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3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Rectangle 7"/>
          <p:cNvSpPr/>
          <p:nvPr userDrawn="1"/>
        </p:nvSpPr>
        <p:spPr bwMode="auto">
          <a:xfrm>
            <a:off x="321114" y="301379"/>
            <a:ext cx="6628107" cy="3112692"/>
          </a:xfrm>
          <a:prstGeom prst="rect">
            <a:avLst/>
          </a:prstGeom>
          <a:solidFill>
            <a:schemeClr val="accent5">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811" tIns="82905" rIns="165811" bIns="82905" rtlCol="0" anchor="ctr"/>
          <a:lstStyle/>
          <a:p>
            <a:pPr defTabSz="1657781" fontAlgn="base">
              <a:spcBef>
                <a:spcPct val="0"/>
              </a:spcBef>
              <a:spcAft>
                <a:spcPct val="0"/>
              </a:spcAft>
            </a:pPr>
            <a:endParaRPr lang="en-US" sz="4267" dirty="0">
              <a:solidFill>
                <a:srgbClr val="FFFFFF"/>
              </a:solidFill>
              <a:latin typeface="Segoe Light" pitchFamily="34" charset="0"/>
            </a:endParaRPr>
          </a:p>
        </p:txBody>
      </p:sp>
      <p:sp>
        <p:nvSpPr>
          <p:cNvPr id="2" name="Title 1"/>
          <p:cNvSpPr>
            <a:spLocks noGrp="1"/>
          </p:cNvSpPr>
          <p:nvPr>
            <p:ph type="title" hasCustomPrompt="1"/>
          </p:nvPr>
        </p:nvSpPr>
        <p:spPr>
          <a:xfrm>
            <a:off x="333817" y="301379"/>
            <a:ext cx="6615407" cy="2320567"/>
          </a:xfrm>
          <a:noFill/>
        </p:spPr>
        <p:txBody>
          <a:bodyPr tIns="91440" bIns="91440" anchor="t" anchorCtr="0"/>
          <a:lstStyle>
            <a:lvl1pPr algn="l" defTabSz="1243594" rtl="0" eaLnBrk="1" latinLnBrk="0" hangingPunct="1">
              <a:lnSpc>
                <a:spcPct val="90000"/>
              </a:lnSpc>
              <a:spcBef>
                <a:spcPct val="0"/>
              </a:spcBef>
              <a:buNone/>
              <a:defRPr lang="en-US" sz="8000"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4" y="2018739"/>
            <a:ext cx="6628107" cy="1434471"/>
          </a:xfrm>
          <a:noFill/>
        </p:spPr>
        <p:txBody>
          <a:bodyPr lIns="182880" tIns="146304" rIns="182880" bIns="146304" anchor="b">
            <a:noAutofit/>
          </a:bodyPr>
          <a:lstStyle>
            <a:lvl1pPr marL="0" indent="0">
              <a:spcBef>
                <a:spcPts val="0"/>
              </a:spcBef>
              <a:buNone/>
              <a:defRPr sz="3733" spc="0" baseline="0">
                <a:solidFill>
                  <a:schemeClr val="bg1"/>
                </a:solidFill>
                <a:latin typeface="+mj-lt"/>
              </a:defRPr>
            </a:lvl1pPr>
          </a:lstStyle>
          <a:p>
            <a:pPr lvl="0"/>
            <a:r>
              <a:rPr lang="en-US" dirty="0"/>
              <a:t>Click to edit text</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17447" y="5750105"/>
            <a:ext cx="2844800" cy="1046169"/>
          </a:xfrm>
          <a:prstGeom prst="rect">
            <a:avLst/>
          </a:prstGeom>
        </p:spPr>
      </p:pic>
      <p:pic>
        <p:nvPicPr>
          <p:cNvPr id="3" name="Picture 2"/>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120829" y="5242105"/>
            <a:ext cx="1707615" cy="401289"/>
          </a:xfrm>
          <a:prstGeom prst="rect">
            <a:avLst/>
          </a:prstGeom>
        </p:spPr>
      </p:pic>
    </p:spTree>
    <p:extLst>
      <p:ext uri="{BB962C8B-B14F-4D97-AF65-F5344CB8AC3E}">
        <p14:creationId xmlns:p14="http://schemas.microsoft.com/office/powerpoint/2010/main" val="1370133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4_Demo slide">
    <p:spTree>
      <p:nvGrpSpPr>
        <p:cNvPr id="1" name=""/>
        <p:cNvGrpSpPr/>
        <p:nvPr/>
      </p:nvGrpSpPr>
      <p:grpSpPr>
        <a:xfrm>
          <a:off x="0" y="0"/>
          <a:ext cx="0" cy="0"/>
          <a:chOff x="0" y="0"/>
          <a:chExt cx="0" cy="0"/>
        </a:xfrm>
      </p:grpSpPr>
      <p:pic>
        <p:nvPicPr>
          <p:cNvPr id="10" name="Picture 2" descr="C:\Users\v-damima\Desktop\Assets\images\iStock_000020286696Medium.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bwMode="auto">
          <a:xfrm rot="5400000">
            <a:off x="7995765" y="-782162"/>
            <a:ext cx="3414067" cy="4978395"/>
          </a:xfrm>
          <a:prstGeom prst="rect">
            <a:avLst/>
          </a:prstGeom>
          <a:gradFill flip="none" rotWithShape="1">
            <a:gsLst>
              <a:gs pos="0">
                <a:schemeClr val="accent1">
                  <a:lumMod val="50000"/>
                  <a:alpha val="37000"/>
                </a:schemeClr>
              </a:gs>
              <a:gs pos="55000">
                <a:schemeClr val="accent1">
                  <a:lumMod val="50000"/>
                  <a:alpha val="0"/>
                </a:schemeClr>
              </a:gs>
              <a:gs pos="100000">
                <a:schemeClr val="accent1">
                  <a:alpha val="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3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14" name="Rectangle 13"/>
          <p:cNvSpPr/>
          <p:nvPr userDrawn="1"/>
        </p:nvSpPr>
        <p:spPr bwMode="auto">
          <a:xfrm rot="16200000" flipH="1">
            <a:off x="774700" y="-774698"/>
            <a:ext cx="3733797" cy="5283201"/>
          </a:xfrm>
          <a:prstGeom prst="rect">
            <a:avLst/>
          </a:prstGeom>
          <a:gradFill flip="none" rotWithShape="1">
            <a:gsLst>
              <a:gs pos="0">
                <a:schemeClr val="accent1">
                  <a:lumMod val="50000"/>
                  <a:alpha val="37000"/>
                </a:schemeClr>
              </a:gs>
              <a:gs pos="55000">
                <a:schemeClr val="accent1">
                  <a:lumMod val="50000"/>
                  <a:alpha val="0"/>
                </a:schemeClr>
              </a:gs>
              <a:gs pos="100000">
                <a:schemeClr val="accent1">
                  <a:alpha val="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3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Rectangle 7"/>
          <p:cNvSpPr/>
          <p:nvPr userDrawn="1"/>
        </p:nvSpPr>
        <p:spPr bwMode="auto">
          <a:xfrm>
            <a:off x="321114" y="301379"/>
            <a:ext cx="6628107" cy="3112692"/>
          </a:xfrm>
          <a:prstGeom prst="rect">
            <a:avLst/>
          </a:prstGeom>
          <a:solidFill>
            <a:schemeClr val="accent5">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811" tIns="82905" rIns="165811" bIns="82905" rtlCol="0" anchor="ctr"/>
          <a:lstStyle/>
          <a:p>
            <a:pPr defTabSz="1657781" fontAlgn="base">
              <a:spcBef>
                <a:spcPct val="0"/>
              </a:spcBef>
              <a:spcAft>
                <a:spcPct val="0"/>
              </a:spcAft>
            </a:pPr>
            <a:endParaRPr lang="en-US" sz="4267" dirty="0">
              <a:solidFill>
                <a:srgbClr val="FFFFFF"/>
              </a:solidFill>
              <a:latin typeface="Segoe Light" pitchFamily="34" charset="0"/>
            </a:endParaRPr>
          </a:p>
        </p:txBody>
      </p:sp>
      <p:sp>
        <p:nvSpPr>
          <p:cNvPr id="2" name="Title 1"/>
          <p:cNvSpPr>
            <a:spLocks noGrp="1"/>
          </p:cNvSpPr>
          <p:nvPr>
            <p:ph type="title" hasCustomPrompt="1"/>
          </p:nvPr>
        </p:nvSpPr>
        <p:spPr>
          <a:xfrm>
            <a:off x="333817" y="301379"/>
            <a:ext cx="6615407" cy="2320567"/>
          </a:xfrm>
          <a:noFill/>
        </p:spPr>
        <p:txBody>
          <a:bodyPr tIns="91440" bIns="91440" anchor="t" anchorCtr="0"/>
          <a:lstStyle>
            <a:lvl1pPr algn="l" defTabSz="1243594" rtl="0" eaLnBrk="1" latinLnBrk="0" hangingPunct="1">
              <a:lnSpc>
                <a:spcPct val="90000"/>
              </a:lnSpc>
              <a:spcBef>
                <a:spcPct val="0"/>
              </a:spcBef>
              <a:buNone/>
              <a:defRPr lang="en-US" sz="8000"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4" y="2018739"/>
            <a:ext cx="6628107" cy="1434471"/>
          </a:xfrm>
          <a:noFill/>
        </p:spPr>
        <p:txBody>
          <a:bodyPr lIns="182880" tIns="146304" rIns="182880" bIns="146304" anchor="b">
            <a:noAutofit/>
          </a:bodyPr>
          <a:lstStyle>
            <a:lvl1pPr marL="0" indent="0">
              <a:spcBef>
                <a:spcPts val="0"/>
              </a:spcBef>
              <a:buNone/>
              <a:defRPr sz="3733" spc="0" baseline="0">
                <a:solidFill>
                  <a:schemeClr val="bg1"/>
                </a:solidFill>
                <a:latin typeface="+mj-lt"/>
              </a:defRPr>
            </a:lvl1pPr>
          </a:lstStyle>
          <a:p>
            <a:pPr lvl="0"/>
            <a:r>
              <a:rPr lang="en-US" dirty="0"/>
              <a:t>Click to edit text</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87497" y="-1058"/>
            <a:ext cx="2674751" cy="983635"/>
          </a:xfrm>
          <a:prstGeom prst="rect">
            <a:avLst/>
          </a:prstGeom>
        </p:spPr>
      </p:pic>
      <p:pic>
        <p:nvPicPr>
          <p:cNvPr id="11" name="Picture 10"/>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702798" y="943606"/>
            <a:ext cx="2166041" cy="509020"/>
          </a:xfrm>
          <a:prstGeom prst="rect">
            <a:avLst/>
          </a:prstGeom>
        </p:spPr>
      </p:pic>
    </p:spTree>
    <p:extLst>
      <p:ext uri="{BB962C8B-B14F-4D97-AF65-F5344CB8AC3E}">
        <p14:creationId xmlns:p14="http://schemas.microsoft.com/office/powerpoint/2010/main" val="2075549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5_Demo slide">
    <p:spTree>
      <p:nvGrpSpPr>
        <p:cNvPr id="1" name=""/>
        <p:cNvGrpSpPr/>
        <p:nvPr/>
      </p:nvGrpSpPr>
      <p:grpSpPr>
        <a:xfrm>
          <a:off x="0" y="0"/>
          <a:ext cx="0" cy="0"/>
          <a:chOff x="0" y="0"/>
          <a:chExt cx="0" cy="0"/>
        </a:xfrm>
      </p:grpSpPr>
      <p:pic>
        <p:nvPicPr>
          <p:cNvPr id="10" name="Picture 2" descr="C:\Users\v-damima\Desktop\Assets\images\iStock_000020286696Medium.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auto">
          <a:xfrm rot="5400000">
            <a:off x="4940294" y="-4940301"/>
            <a:ext cx="2311399" cy="12192004"/>
          </a:xfrm>
          <a:prstGeom prst="rect">
            <a:avLst/>
          </a:prstGeom>
          <a:gradFill flip="none" rotWithShape="1">
            <a:gsLst>
              <a:gs pos="0">
                <a:schemeClr val="accent1">
                  <a:lumMod val="50000"/>
                  <a:alpha val="58000"/>
                </a:schemeClr>
              </a:gs>
              <a:gs pos="55000">
                <a:schemeClr val="accent1">
                  <a:alpha val="22000"/>
                </a:schemeClr>
              </a:gs>
              <a:gs pos="100000">
                <a:schemeClr val="accent1">
                  <a:alpha val="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3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Rectangle 7"/>
          <p:cNvSpPr/>
          <p:nvPr userDrawn="1"/>
        </p:nvSpPr>
        <p:spPr bwMode="auto">
          <a:xfrm>
            <a:off x="321114" y="990600"/>
            <a:ext cx="6628107" cy="2336800"/>
          </a:xfrm>
          <a:prstGeom prst="rect">
            <a:avLst/>
          </a:prstGeom>
          <a:solidFill>
            <a:srgbClr val="0071B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811" tIns="82905" rIns="165811" bIns="82905" rtlCol="0" anchor="ctr"/>
          <a:lstStyle/>
          <a:p>
            <a:pPr defTabSz="1657781" fontAlgn="base">
              <a:spcBef>
                <a:spcPct val="0"/>
              </a:spcBef>
              <a:spcAft>
                <a:spcPct val="0"/>
              </a:spcAft>
            </a:pPr>
            <a:endParaRPr lang="en-US" sz="4267" dirty="0">
              <a:solidFill>
                <a:srgbClr val="FFFFFF"/>
              </a:solidFill>
              <a:latin typeface="Segoe Light" pitchFamily="34" charset="0"/>
            </a:endParaRPr>
          </a:p>
        </p:txBody>
      </p:sp>
      <p:sp>
        <p:nvSpPr>
          <p:cNvPr id="2" name="Title 1"/>
          <p:cNvSpPr>
            <a:spLocks noGrp="1"/>
          </p:cNvSpPr>
          <p:nvPr>
            <p:ph type="title" hasCustomPrompt="1"/>
          </p:nvPr>
        </p:nvSpPr>
        <p:spPr>
          <a:xfrm>
            <a:off x="333817" y="990602"/>
            <a:ext cx="6615407" cy="2320567"/>
          </a:xfrm>
          <a:noFill/>
        </p:spPr>
        <p:txBody>
          <a:bodyPr tIns="91440" bIns="91440" anchor="t" anchorCtr="0"/>
          <a:lstStyle>
            <a:lvl1pPr algn="l" defTabSz="1243594" rtl="0" eaLnBrk="1" latinLnBrk="0" hangingPunct="1">
              <a:lnSpc>
                <a:spcPct val="90000"/>
              </a:lnSpc>
              <a:spcBef>
                <a:spcPct val="0"/>
              </a:spcBef>
              <a:buNone/>
              <a:defRPr lang="en-US" sz="8000"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4" y="2784162"/>
            <a:ext cx="6628107" cy="1434471"/>
          </a:xfrm>
          <a:noFill/>
        </p:spPr>
        <p:txBody>
          <a:bodyPr lIns="182880" tIns="146304" rIns="182880" bIns="146304" anchor="b">
            <a:noAutofit/>
          </a:bodyPr>
          <a:lstStyle>
            <a:lvl1pPr marL="0" indent="0">
              <a:spcBef>
                <a:spcPts val="0"/>
              </a:spcBef>
              <a:buNone/>
              <a:defRPr sz="3733" spc="0" baseline="0">
                <a:solidFill>
                  <a:schemeClr val="bg1"/>
                </a:solidFill>
                <a:latin typeface="+mj-lt"/>
              </a:defRPr>
            </a:lvl1pPr>
          </a:lstStyle>
          <a:p>
            <a:pPr lvl="0"/>
            <a:r>
              <a:rPr lang="en-US" dirty="0"/>
              <a:t>Click to edit text</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600" y="177801"/>
            <a:ext cx="2468416" cy="907755"/>
          </a:xfrm>
          <a:prstGeom prst="rect">
            <a:avLst/>
          </a:prstGeom>
        </p:spPr>
      </p:pic>
    </p:spTree>
    <p:extLst>
      <p:ext uri="{BB962C8B-B14F-4D97-AF65-F5344CB8AC3E}">
        <p14:creationId xmlns:p14="http://schemas.microsoft.com/office/powerpoint/2010/main" val="121891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2_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7000" y="114192"/>
            <a:ext cx="11684000" cy="990600"/>
          </a:xfrm>
          <a:noFill/>
        </p:spPr>
        <p:txBody>
          <a:bodyPr tIns="91440" bIns="91440" anchor="t" anchorCtr="0"/>
          <a:lstStyle>
            <a:lvl1pPr>
              <a:defRPr sz="6400" spc="-133" baseline="0">
                <a:solidFill>
                  <a:schemeClr val="tx1"/>
                </a:solidFill>
              </a:defRPr>
            </a:lvl1pPr>
          </a:lstStyle>
          <a:p>
            <a:r>
              <a:rPr lang="en-US" dirty="0"/>
              <a:t>Section title</a:t>
            </a:r>
          </a:p>
        </p:txBody>
      </p:sp>
      <p:sp>
        <p:nvSpPr>
          <p:cNvPr id="5" name="Text Placeholder 4"/>
          <p:cNvSpPr>
            <a:spLocks noGrp="1"/>
          </p:cNvSpPr>
          <p:nvPr>
            <p:ph type="body" sz="quarter" idx="10"/>
          </p:nvPr>
        </p:nvSpPr>
        <p:spPr>
          <a:xfrm>
            <a:off x="127000" y="1397000"/>
            <a:ext cx="10972800" cy="2207784"/>
          </a:xfrm>
        </p:spPr>
        <p:txBody>
          <a:bodyPr/>
          <a:lstStyle>
            <a:lvl1pPr marL="0" indent="0">
              <a:buNone/>
              <a:defRPr sz="3733"/>
            </a:lvl1pPr>
            <a:lvl2pPr>
              <a:defRPr sz="2133">
                <a:latin typeface="+mn-lt"/>
              </a:defRPr>
            </a:lvl2pPr>
            <a:lvl3pPr>
              <a:defRPr sz="2133">
                <a:latin typeface="+mn-lt"/>
              </a:defRPr>
            </a:lvl3pPr>
            <a:lvl4pPr>
              <a:defRPr sz="2133">
                <a:latin typeface="+mn-lt"/>
              </a:defRPr>
            </a:lvl4pPr>
            <a:lvl5pPr>
              <a:defRPr sz="2133">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366849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3_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7000" y="114192"/>
            <a:ext cx="11684000" cy="990600"/>
          </a:xfrm>
          <a:noFill/>
        </p:spPr>
        <p:txBody>
          <a:bodyPr tIns="91440" bIns="91440" anchor="t" anchorCtr="0"/>
          <a:lstStyle>
            <a:lvl1pPr>
              <a:defRPr sz="6400" spc="-133" baseline="0">
                <a:solidFill>
                  <a:schemeClr val="tx1"/>
                </a:solidFill>
              </a:defRPr>
            </a:lvl1pPr>
          </a:lstStyle>
          <a:p>
            <a:r>
              <a:rPr lang="en-US" dirty="0"/>
              <a:t>Section title</a:t>
            </a:r>
          </a:p>
        </p:txBody>
      </p:sp>
    </p:spTree>
    <p:extLst>
      <p:ext uri="{BB962C8B-B14F-4D97-AF65-F5344CB8AC3E}">
        <p14:creationId xmlns:p14="http://schemas.microsoft.com/office/powerpoint/2010/main" val="317389830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6001" y="2616202"/>
            <a:ext cx="10906761" cy="1796217"/>
          </a:xfrm>
          <a:noFill/>
        </p:spPr>
        <p:txBody>
          <a:bodyPr tIns="91440" bIns="91440" anchor="t" anchorCtr="0"/>
          <a:lstStyle>
            <a:lvl1pPr>
              <a:defRPr sz="9600" spc="-133"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2909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16001" y="2616202"/>
            <a:ext cx="10906761" cy="1796217"/>
          </a:xfrm>
          <a:noFill/>
        </p:spPr>
        <p:txBody>
          <a:bodyPr tIns="91440" bIns="91440" anchor="t" anchorCtr="0"/>
          <a:lstStyle>
            <a:lvl1pPr>
              <a:defRPr sz="9600" spc="-133" baseline="0">
                <a:solidFill>
                  <a:schemeClr val="bg1"/>
                </a:solidFill>
              </a:defRPr>
            </a:lvl1pPr>
          </a:lstStyle>
          <a:p>
            <a:r>
              <a:rPr lang="en-US" dirty="0"/>
              <a:t>Section title</a:t>
            </a:r>
          </a:p>
        </p:txBody>
      </p:sp>
    </p:spTree>
    <p:extLst>
      <p:ext uri="{BB962C8B-B14F-4D97-AF65-F5344CB8AC3E}">
        <p14:creationId xmlns:p14="http://schemas.microsoft.com/office/powerpoint/2010/main" val="874119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16001" y="2616202"/>
            <a:ext cx="10906761" cy="1796217"/>
          </a:xfrm>
          <a:noFill/>
        </p:spPr>
        <p:txBody>
          <a:bodyPr tIns="91440" bIns="91440" anchor="t" anchorCtr="0"/>
          <a:lstStyle>
            <a:lvl1pPr>
              <a:defRPr sz="9600" spc="-133" baseline="0">
                <a:solidFill>
                  <a:schemeClr val="tx1"/>
                </a:solidFill>
              </a:defRPr>
            </a:lvl1pPr>
          </a:lstStyle>
          <a:p>
            <a:r>
              <a:rPr lang="en-US" dirty="0"/>
              <a:t>Section title</a:t>
            </a:r>
          </a:p>
        </p:txBody>
      </p:sp>
    </p:spTree>
    <p:extLst>
      <p:ext uri="{BB962C8B-B14F-4D97-AF65-F5344CB8AC3E}">
        <p14:creationId xmlns:p14="http://schemas.microsoft.com/office/powerpoint/2010/main" val="135891377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1_Microsoft logo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94122" y="2679700"/>
            <a:ext cx="4419273" cy="1625600"/>
          </a:xfrm>
          <a:prstGeom prst="rect">
            <a:avLst/>
          </a:prstGeom>
        </p:spPr>
      </p:pic>
    </p:spTree>
    <p:extLst>
      <p:ext uri="{BB962C8B-B14F-4D97-AF65-F5344CB8AC3E}">
        <p14:creationId xmlns:p14="http://schemas.microsoft.com/office/powerpoint/2010/main" val="89945465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7000" y="114192"/>
            <a:ext cx="11684000" cy="990600"/>
          </a:xfrm>
          <a:noFill/>
        </p:spPr>
        <p:txBody>
          <a:bodyPr tIns="91440" bIns="91440" anchor="t" anchorCtr="0"/>
          <a:lstStyle>
            <a:lvl1pPr>
              <a:defRPr sz="6400" spc="-133" baseline="0">
                <a:solidFill>
                  <a:schemeClr val="tx1"/>
                </a:solidFill>
              </a:defRPr>
            </a:lvl1pPr>
          </a:lstStyle>
          <a:p>
            <a:r>
              <a:rPr lang="en-US" dirty="0"/>
              <a:t>Section title</a:t>
            </a:r>
          </a:p>
        </p:txBody>
      </p:sp>
    </p:spTree>
    <p:extLst>
      <p:ext uri="{BB962C8B-B14F-4D97-AF65-F5344CB8AC3E}">
        <p14:creationId xmlns:p14="http://schemas.microsoft.com/office/powerpoint/2010/main" val="210965392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Section header 2">
    <p:spTree>
      <p:nvGrpSpPr>
        <p:cNvPr id="1" name=""/>
        <p:cNvGrpSpPr/>
        <p:nvPr/>
      </p:nvGrpSpPr>
      <p:grpSpPr>
        <a:xfrm>
          <a:off x="0" y="0"/>
          <a:ext cx="0" cy="0"/>
          <a:chOff x="0" y="0"/>
          <a:chExt cx="0" cy="0"/>
        </a:xfrm>
      </p:grpSpPr>
      <p:sp>
        <p:nvSpPr>
          <p:cNvPr id="10" name="Rectangle 9"/>
          <p:cNvSpPr/>
          <p:nvPr/>
        </p:nvSpPr>
        <p:spPr>
          <a:xfrm>
            <a:off x="762001" y="1"/>
            <a:ext cx="11430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7" rIns="76171" bIns="38087" rtlCol="0" anchor="ctr">
            <a:noAutofit/>
          </a:bodyPr>
          <a:lstStyle/>
          <a:p>
            <a:pPr algn="ctr"/>
            <a:endParaRPr lang="en-US" dirty="0">
              <a:solidFill>
                <a:prstClr val="white"/>
              </a:solidFill>
            </a:endParaRPr>
          </a:p>
        </p:txBody>
      </p:sp>
      <p:sp>
        <p:nvSpPr>
          <p:cNvPr id="7" name="Rectangle 6"/>
          <p:cNvSpPr/>
          <p:nvPr/>
        </p:nvSpPr>
        <p:spPr>
          <a:xfrm>
            <a:off x="762001" y="1"/>
            <a:ext cx="11430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7" rIns="76171" bIns="38087" rtlCol="0" anchor="ctr">
            <a:noAutofit/>
          </a:bodyPr>
          <a:lstStyle/>
          <a:p>
            <a:pPr algn="ctr"/>
            <a:endParaRPr lang="en-US" dirty="0">
              <a:solidFill>
                <a:prstClr val="white"/>
              </a:solidFill>
            </a:endParaRPr>
          </a:p>
        </p:txBody>
      </p:sp>
      <p:sp>
        <p:nvSpPr>
          <p:cNvPr id="8" name="Rectangle 7"/>
          <p:cNvSpPr/>
          <p:nvPr/>
        </p:nvSpPr>
        <p:spPr>
          <a:xfrm>
            <a:off x="762001" y="1"/>
            <a:ext cx="11430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7" rIns="76171" bIns="38087" rtlCol="0" anchor="ctr">
            <a:noAutofit/>
          </a:bodyPr>
          <a:lstStyle/>
          <a:p>
            <a:pPr algn="ctr"/>
            <a:endParaRPr lang="en-US" dirty="0">
              <a:solidFill>
                <a:prstClr val="white"/>
              </a:solidFill>
            </a:endParaRPr>
          </a:p>
        </p:txBody>
      </p:sp>
      <p:sp>
        <p:nvSpPr>
          <p:cNvPr id="9" name="Text Placeholder 8"/>
          <p:cNvSpPr>
            <a:spLocks noGrp="1"/>
          </p:cNvSpPr>
          <p:nvPr>
            <p:ph type="body" sz="quarter" idx="13" hasCustomPrompt="1"/>
          </p:nvPr>
        </p:nvSpPr>
        <p:spPr>
          <a:xfrm>
            <a:off x="762000" y="2286001"/>
            <a:ext cx="7620000" cy="2286000"/>
          </a:xfrm>
          <a:prstGeom prst="rect">
            <a:avLst/>
          </a:prstGeom>
        </p:spPr>
        <p:txBody>
          <a:bodyPr lIns="380893" tIns="38089" rIns="76179" bIns="38089" anchor="b">
            <a:noAutofit/>
          </a:bodyPr>
          <a:lstStyle>
            <a:lvl1pPr marL="0" indent="0">
              <a:lnSpc>
                <a:spcPct val="80000"/>
              </a:lnSpc>
              <a:buNone/>
              <a:defRPr sz="4800">
                <a:solidFill>
                  <a:schemeClr val="bg1"/>
                </a:solidFill>
                <a:latin typeface="Segoe UI Light" pitchFamily="34" charset="0"/>
              </a:defRPr>
            </a:lvl1pPr>
          </a:lstStyle>
          <a:p>
            <a:r>
              <a:rPr lang="en-US" dirty="0"/>
              <a:t>Click to add section title</a:t>
            </a:r>
          </a:p>
        </p:txBody>
      </p:sp>
      <p:sp>
        <p:nvSpPr>
          <p:cNvPr id="11" name="Text Placeholder 10"/>
          <p:cNvSpPr>
            <a:spLocks noGrp="1"/>
          </p:cNvSpPr>
          <p:nvPr>
            <p:ph type="body" sz="quarter" idx="14" hasCustomPrompt="1"/>
          </p:nvPr>
        </p:nvSpPr>
        <p:spPr>
          <a:xfrm>
            <a:off x="762000" y="4572000"/>
            <a:ext cx="7620000" cy="762000"/>
          </a:xfrm>
          <a:prstGeom prst="rect">
            <a:avLst/>
          </a:prstGeom>
        </p:spPr>
        <p:txBody>
          <a:bodyPr lIns="380893" tIns="38089" rIns="76179" bIns="38089">
            <a:noAutofit/>
          </a:bodyPr>
          <a:lstStyle>
            <a:lvl1pPr marL="190423" indent="-190423">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078" rtl="0" eaLnBrk="1" latinLnBrk="0" hangingPunct="1">
              <a:spcBef>
                <a:spcPct val="20000"/>
              </a:spcBef>
              <a:buClr>
                <a:srgbClr val="0072C6"/>
              </a:buClr>
              <a:buSzPct val="100000"/>
            </a:pPr>
            <a:r>
              <a:rPr lang="en-US" dirty="0"/>
              <a:t>Click to add subtitle</a:t>
            </a:r>
          </a:p>
        </p:txBody>
      </p:sp>
    </p:spTree>
    <p:extLst>
      <p:ext uri="{BB962C8B-B14F-4D97-AF65-F5344CB8AC3E}">
        <p14:creationId xmlns:p14="http://schemas.microsoft.com/office/powerpoint/2010/main" val="1031093581"/>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753653029"/>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00877473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081513488"/>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6920910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8" name="Footer Placeholder 7"/>
          <p:cNvSpPr>
            <a:spLocks noGrp="1"/>
          </p:cNvSpPr>
          <p:nvPr>
            <p:ph type="ftr" sz="quarter" idx="11"/>
          </p:nvPr>
        </p:nvSpPr>
        <p:spPr/>
        <p:txBody>
          <a:bodyPr/>
          <a:lstStyle/>
          <a:p>
            <a:endParaRPr lang="da-DK">
              <a:solidFill>
                <a:prstClr val="black">
                  <a:tint val="75000"/>
                </a:prstClr>
              </a:solidFill>
            </a:endParaRPr>
          </a:p>
        </p:txBody>
      </p:sp>
      <p:sp>
        <p:nvSpPr>
          <p:cNvPr id="9" name="Slide Number Placeholder 8"/>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606928536"/>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4" name="Footer Placeholder 3"/>
          <p:cNvSpPr>
            <a:spLocks noGrp="1"/>
          </p:cNvSpPr>
          <p:nvPr>
            <p:ph type="ftr" sz="quarter" idx="11"/>
          </p:nvPr>
        </p:nvSpPr>
        <p:spPr/>
        <p:txBody>
          <a:bodyPr/>
          <a:lstStyle/>
          <a:p>
            <a:endParaRPr lang="da-DK">
              <a:solidFill>
                <a:prstClr val="black">
                  <a:tint val="75000"/>
                </a:prstClr>
              </a:solidFill>
            </a:endParaRPr>
          </a:p>
        </p:txBody>
      </p:sp>
      <p:sp>
        <p:nvSpPr>
          <p:cNvPr id="5" name="Slide Number Placeholder 4"/>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374446374"/>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3" name="Footer Placeholder 2"/>
          <p:cNvSpPr>
            <a:spLocks noGrp="1"/>
          </p:cNvSpPr>
          <p:nvPr>
            <p:ph type="ftr" sz="quarter" idx="11"/>
          </p:nvPr>
        </p:nvSpPr>
        <p:spPr/>
        <p:txBody>
          <a:bodyPr/>
          <a:lstStyle/>
          <a:p>
            <a:endParaRPr lang="da-DK">
              <a:solidFill>
                <a:prstClr val="black">
                  <a:tint val="75000"/>
                </a:prstClr>
              </a:solidFill>
            </a:endParaRPr>
          </a:p>
        </p:txBody>
      </p:sp>
      <p:sp>
        <p:nvSpPr>
          <p:cNvPr id="4" name="Slide Number Placeholder 3"/>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6475" y="101600"/>
            <a:ext cx="933450" cy="1066800"/>
          </a:xfrm>
          <a:prstGeom prst="rect">
            <a:avLst/>
          </a:prstGeom>
        </p:spPr>
      </p:pic>
    </p:spTree>
    <p:extLst>
      <p:ext uri="{BB962C8B-B14F-4D97-AF65-F5344CB8AC3E}">
        <p14:creationId xmlns:p14="http://schemas.microsoft.com/office/powerpoint/2010/main" val="3024090361"/>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1601011421"/>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6" name="Footer Placeholder 5"/>
          <p:cNvSpPr>
            <a:spLocks noGrp="1"/>
          </p:cNvSpPr>
          <p:nvPr>
            <p:ph type="ftr" sz="quarter" idx="11"/>
          </p:nvPr>
        </p:nvSpPr>
        <p:spPr/>
        <p:txBody>
          <a:bodyPr/>
          <a:lstStyle/>
          <a:p>
            <a:endParaRPr lang="da-DK">
              <a:solidFill>
                <a:prstClr val="black">
                  <a:tint val="75000"/>
                </a:prstClr>
              </a:solidFill>
            </a:endParaRPr>
          </a:p>
        </p:txBody>
      </p:sp>
      <p:sp>
        <p:nvSpPr>
          <p:cNvPr id="7" name="Slide Number Placeholder 6"/>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90227531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xxx_Demo, Video etc. &quot;special&quot; slides">
    <p:spTree>
      <p:nvGrpSpPr>
        <p:cNvPr id="1" name=""/>
        <p:cNvGrpSpPr/>
        <p:nvPr/>
      </p:nvGrpSpPr>
      <p:grpSpPr>
        <a:xfrm>
          <a:off x="0" y="0"/>
          <a:ext cx="0" cy="0"/>
          <a:chOff x="0" y="0"/>
          <a:chExt cx="0" cy="0"/>
        </a:xfrm>
      </p:grpSpPr>
      <p:sp>
        <p:nvSpPr>
          <p:cNvPr id="13" name="Rectangle 12"/>
          <p:cNvSpPr/>
          <p:nvPr userDrawn="1"/>
        </p:nvSpPr>
        <p:spPr bwMode="auto">
          <a:xfrm>
            <a:off x="1" y="0"/>
            <a:ext cx="12192000" cy="44196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Picture Placeholder 11"/>
          <p:cNvSpPr>
            <a:spLocks noGrp="1"/>
          </p:cNvSpPr>
          <p:nvPr>
            <p:ph type="pic" sz="quarter" idx="11" hasCustomPrompt="1"/>
          </p:nvPr>
        </p:nvSpPr>
        <p:spPr>
          <a:xfrm>
            <a:off x="1" y="3976402"/>
            <a:ext cx="12192000" cy="443198"/>
          </a:xfrm>
        </p:spPr>
        <p:txBody>
          <a:bodyPr anchor="b"/>
          <a:lstStyle>
            <a:lvl1pPr marL="0" indent="0" algn="ctr">
              <a:buNone/>
              <a:defRPr baseline="0">
                <a:gradFill>
                  <a:gsLst>
                    <a:gs pos="0">
                      <a:schemeClr val="tx2"/>
                    </a:gs>
                    <a:gs pos="86000">
                      <a:schemeClr val="tx2"/>
                    </a:gs>
                  </a:gsLst>
                  <a:lin ang="5400000" scaled="0"/>
                </a:gradFill>
              </a:defRPr>
            </a:lvl1pPr>
          </a:lstStyle>
          <a:p>
            <a:r>
              <a:rPr lang="en-US" dirty="0"/>
              <a:t>Click on icon to change picture</a:t>
            </a:r>
          </a:p>
        </p:txBody>
      </p:sp>
      <p:sp>
        <p:nvSpPr>
          <p:cNvPr id="10" name="Title 1"/>
          <p:cNvSpPr>
            <a:spLocks noGrp="1"/>
          </p:cNvSpPr>
          <p:nvPr>
            <p:ph type="ctrTitle"/>
          </p:nvPr>
        </p:nvSpPr>
        <p:spPr>
          <a:xfrm>
            <a:off x="516073" y="5959291"/>
            <a:ext cx="9237846" cy="664797"/>
          </a:xfrm>
        </p:spPr>
        <p:txBody>
          <a:bodyPr anchor="ctr" anchorCtr="0">
            <a:noAutofit/>
          </a:bodyPr>
          <a:lstStyle>
            <a:lvl1pPr>
              <a:lnSpc>
                <a:spcPct val="90000"/>
              </a:lnSpc>
              <a:defRPr sz="4800">
                <a:gradFill>
                  <a:gsLst>
                    <a:gs pos="0">
                      <a:schemeClr val="bg1"/>
                    </a:gs>
                    <a:gs pos="88000">
                      <a:schemeClr val="bg1"/>
                    </a:gs>
                  </a:gsLst>
                  <a:lin ang="5400000" scaled="0"/>
                </a:gradFill>
              </a:defRPr>
            </a:lvl1pPr>
          </a:lstStyle>
          <a:p>
            <a:r>
              <a:rPr lang="en-US"/>
              <a:t>Click to edit Master title style</a:t>
            </a:r>
            <a:endParaRPr lang="en-US" dirty="0"/>
          </a:p>
        </p:txBody>
      </p:sp>
      <p:sp>
        <p:nvSpPr>
          <p:cNvPr id="11" name="Text Placeholder 6"/>
          <p:cNvSpPr>
            <a:spLocks noGrp="1"/>
          </p:cNvSpPr>
          <p:nvPr>
            <p:ph type="body" sz="quarter" idx="10" hasCustomPrompt="1"/>
          </p:nvPr>
        </p:nvSpPr>
        <p:spPr>
          <a:xfrm>
            <a:off x="516073" y="4604658"/>
            <a:ext cx="92384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0">
                      <a:schemeClr val="bg1"/>
                    </a:gs>
                    <a:gs pos="88000">
                      <a:schemeClr val="bg1"/>
                    </a:gs>
                  </a:gsLst>
                  <a:lin ang="5400000"/>
                </a:gradFill>
                <a:effectLst/>
                <a:uLnTx/>
                <a:uFillTx/>
                <a:latin typeface="+mj-lt"/>
                <a:ea typeface="+mn-ea"/>
                <a:cs typeface="+mn-cs"/>
              </a:defRPr>
            </a:lvl1pPr>
          </a:lstStyle>
          <a:p>
            <a:pPr lvl="0"/>
            <a:r>
              <a:rPr lang="en-US" dirty="0"/>
              <a:t>click to…</a:t>
            </a:r>
          </a:p>
        </p:txBody>
      </p:sp>
      <p:pic>
        <p:nvPicPr>
          <p:cNvPr id="4" name="Picture 2" descr="\\SERVER3\InternalBin\Resource DVD\DVD_ART36\DVD_Art_08-10-2010\Logos\Microsoft Dynamics\Dynamics - overall brand\dynamics brand rev h.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55034" y="6198150"/>
            <a:ext cx="203714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4391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242366842"/>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5" name="Footer Placeholder 4"/>
          <p:cNvSpPr>
            <a:spLocks noGrp="1"/>
          </p:cNvSpPr>
          <p:nvPr>
            <p:ph type="ftr" sz="quarter" idx="11"/>
          </p:nvPr>
        </p:nvSpPr>
        <p:spPr/>
        <p:txBody>
          <a:bodyPr/>
          <a:lstStyle/>
          <a:p>
            <a:endParaRPr lang="da-DK">
              <a:solidFill>
                <a:prstClr val="black">
                  <a:tint val="75000"/>
                </a:prstClr>
              </a:solidFill>
            </a:endParaRPr>
          </a:p>
        </p:txBody>
      </p:sp>
      <p:sp>
        <p:nvSpPr>
          <p:cNvPr id="6" name="Slide Number Placeholder 5"/>
          <p:cNvSpPr>
            <a:spLocks noGrp="1"/>
          </p:cNvSpPr>
          <p:nvPr>
            <p:ph type="sldNum" sz="quarter" idx="12"/>
          </p:nvPr>
        </p:nvSpPr>
        <p:spPr/>
        <p:txBody>
          <a:body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894186898"/>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5_Demo slide">
    <p:spTree>
      <p:nvGrpSpPr>
        <p:cNvPr id="1" name=""/>
        <p:cNvGrpSpPr/>
        <p:nvPr/>
      </p:nvGrpSpPr>
      <p:grpSpPr>
        <a:xfrm>
          <a:off x="0" y="0"/>
          <a:ext cx="0" cy="0"/>
          <a:chOff x="0" y="0"/>
          <a:chExt cx="0" cy="0"/>
        </a:xfrm>
      </p:grpSpPr>
      <p:pic>
        <p:nvPicPr>
          <p:cNvPr id="10" name="Picture 2" descr="C:\Users\v-damima\Desktop\Assets\images\iStock_000020286696Medium.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auto">
          <a:xfrm rot="5400000">
            <a:off x="4940293" y="-4940300"/>
            <a:ext cx="2311399" cy="12192004"/>
          </a:xfrm>
          <a:prstGeom prst="rect">
            <a:avLst/>
          </a:prstGeom>
          <a:gradFill flip="none" rotWithShape="1">
            <a:gsLst>
              <a:gs pos="0">
                <a:schemeClr val="accent1">
                  <a:lumMod val="50000"/>
                  <a:alpha val="58000"/>
                </a:schemeClr>
              </a:gs>
              <a:gs pos="55000">
                <a:schemeClr val="accent1">
                  <a:alpha val="22000"/>
                </a:schemeClr>
              </a:gs>
              <a:gs pos="100000">
                <a:schemeClr val="accent1">
                  <a:alpha val="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66" rIns="0" bIns="62166" numCol="1" rtlCol="0" anchor="ctr" anchorCtr="0" compatLnSpc="1">
            <a:prstTxWarp prst="textNoShape">
              <a:avLst/>
            </a:prstTxWarp>
          </a:bodyPr>
          <a:lstStyle/>
          <a:p>
            <a:pPr algn="ctr" defTabSz="1242985"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8" name="Rectangle 7"/>
          <p:cNvSpPr/>
          <p:nvPr userDrawn="1"/>
        </p:nvSpPr>
        <p:spPr bwMode="auto">
          <a:xfrm>
            <a:off x="321115" y="990600"/>
            <a:ext cx="6628107" cy="2336800"/>
          </a:xfrm>
          <a:prstGeom prst="rect">
            <a:avLst/>
          </a:prstGeom>
          <a:solidFill>
            <a:srgbClr val="0071B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767" tIns="82884" rIns="165767" bIns="82884" rtlCol="0" anchor="ctr"/>
          <a:lstStyle/>
          <a:p>
            <a:pPr defTabSz="1657450" fontAlgn="base">
              <a:spcBef>
                <a:spcPct val="0"/>
              </a:spcBef>
              <a:spcAft>
                <a:spcPct val="0"/>
              </a:spcAft>
            </a:pPr>
            <a:endParaRPr lang="en-US" sz="4266" dirty="0">
              <a:solidFill>
                <a:srgbClr val="FFFFFF"/>
              </a:solidFill>
              <a:latin typeface="Segoe Light" pitchFamily="34" charset="0"/>
            </a:endParaRPr>
          </a:p>
        </p:txBody>
      </p:sp>
      <p:sp>
        <p:nvSpPr>
          <p:cNvPr id="2" name="Title 1"/>
          <p:cNvSpPr>
            <a:spLocks noGrp="1"/>
          </p:cNvSpPr>
          <p:nvPr>
            <p:ph type="title" hasCustomPrompt="1"/>
          </p:nvPr>
        </p:nvSpPr>
        <p:spPr>
          <a:xfrm>
            <a:off x="333815" y="990602"/>
            <a:ext cx="6615407" cy="2320567"/>
          </a:xfrm>
          <a:noFill/>
        </p:spPr>
        <p:txBody>
          <a:bodyPr tIns="91440" bIns="91440" anchor="t" anchorCtr="0"/>
          <a:lstStyle>
            <a:lvl1pPr algn="l" defTabSz="1243345" rtl="0" eaLnBrk="1" latinLnBrk="0" hangingPunct="1">
              <a:lnSpc>
                <a:spcPct val="90000"/>
              </a:lnSpc>
              <a:spcBef>
                <a:spcPct val="0"/>
              </a:spcBef>
              <a:buNone/>
              <a:defRPr lang="en-US" sz="7998"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5" y="2784162"/>
            <a:ext cx="6628107" cy="1434471"/>
          </a:xfrm>
          <a:noFill/>
        </p:spPr>
        <p:txBody>
          <a:bodyPr lIns="182880" tIns="146304" rIns="182880" bIns="146304" anchor="b">
            <a:noAutofit/>
          </a:bodyPr>
          <a:lstStyle>
            <a:lvl1pPr marL="0" indent="0">
              <a:spcBef>
                <a:spcPts val="0"/>
              </a:spcBef>
              <a:buNone/>
              <a:defRPr sz="3732" spc="0" baseline="0">
                <a:solidFill>
                  <a:schemeClr val="bg1"/>
                </a:solidFill>
                <a:latin typeface="+mj-lt"/>
              </a:defRPr>
            </a:lvl1pPr>
          </a:lstStyle>
          <a:p>
            <a:pPr lvl="0"/>
            <a:r>
              <a:rPr lang="en-US" dirty="0"/>
              <a:t>Click to edit text</a:t>
            </a:r>
          </a:p>
        </p:txBody>
      </p:sp>
    </p:spTree>
    <p:extLst>
      <p:ext uri="{BB962C8B-B14F-4D97-AF65-F5344CB8AC3E}">
        <p14:creationId xmlns:p14="http://schemas.microsoft.com/office/powerpoint/2010/main" val="4180748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DE5A1B5-0877-4856-97CB-378D989D2FF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1583406225"/>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5A1B5-0877-4856-97CB-378D989D2FF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1614428388"/>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E5A1B5-0877-4856-97CB-378D989D2FF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3121280115"/>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E5A1B5-0877-4856-97CB-378D989D2FF3}" type="datetimeFigureOut">
              <a:rPr lang="en-US" smtClean="0"/>
              <a:pPr/>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2335664269"/>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E5A1B5-0877-4856-97CB-378D989D2FF3}" type="datetimeFigureOut">
              <a:rPr lang="en-US" smtClean="0"/>
              <a:pPr/>
              <a:t>8/7/2018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222323523"/>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E5A1B5-0877-4856-97CB-378D989D2FF3}" type="datetimeFigureOut">
              <a:rPr lang="en-US" smtClean="0"/>
              <a:pPr/>
              <a:t>8/7/2018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1690582551"/>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5A1B5-0877-4856-97CB-378D989D2FF3}" type="datetimeFigureOut">
              <a:rPr lang="en-US" smtClean="0"/>
              <a:pPr/>
              <a:t>8/7/2018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188533778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6073" y="228600"/>
            <a:ext cx="1116144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6073" y="1447800"/>
            <a:ext cx="11161444"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7" name="Slide Number Placeholder 6"/>
          <p:cNvSpPr>
            <a:spLocks noGrp="1"/>
          </p:cNvSpPr>
          <p:nvPr>
            <p:ph type="sldNum" sz="quarter" idx="12"/>
          </p:nvPr>
        </p:nvSpPr>
        <p:spPr>
          <a:xfrm>
            <a:off x="11220197" y="6581259"/>
            <a:ext cx="820952" cy="184666"/>
          </a:xfrm>
          <a:prstGeom prst="rect">
            <a:avLst/>
          </a:prstGeom>
        </p:spPr>
        <p:txBody>
          <a:bodyPr/>
          <a:lstStyle/>
          <a:p>
            <a:fld id="{71F47D9D-8D60-4698-A495-89D102E182A2}" type="slidenum">
              <a:rPr lang="en-US">
                <a:solidFill>
                  <a:srgbClr val="292929"/>
                </a:solidFill>
              </a:rPr>
              <a:pPr/>
              <a:t>‹#›</a:t>
            </a:fld>
            <a:endParaRPr lang="en-US" dirty="0">
              <a:solidFill>
                <a:srgbClr val="292929"/>
              </a:solidFill>
            </a:endParaRPr>
          </a:p>
        </p:txBody>
      </p:sp>
    </p:spTree>
    <p:extLst>
      <p:ext uri="{BB962C8B-B14F-4D97-AF65-F5344CB8AC3E}">
        <p14:creationId xmlns:p14="http://schemas.microsoft.com/office/powerpoint/2010/main" val="97768681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E5A1B5-0877-4856-97CB-378D989D2FF3}" type="datetimeFigureOut">
              <a:rPr lang="en-US" smtClean="0"/>
              <a:pPr/>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548746103"/>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E5A1B5-0877-4856-97CB-378D989D2FF3}" type="datetimeFigureOut">
              <a:rPr lang="en-US" smtClean="0"/>
              <a:pPr/>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4049274252"/>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5A1B5-0877-4856-97CB-378D989D2FF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228996670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5A1B5-0877-4856-97CB-378D989D2FF3}" type="datetimeFigureOut">
              <a:rPr lang="en-US" smtClean="0"/>
              <a:pPr/>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1981364992"/>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E5A1B5-0877-4856-97CB-378D989D2FF3}" type="datetimeFigureOut">
              <a:rPr lang="en-US" smtClean="0"/>
              <a:pPr/>
              <a:t>8/7/2018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C4B5E-64F5-4A73-91C8-B9F7EF7D0680}" type="slidenum">
              <a:rPr lang="en-US" smtClean="0"/>
              <a:pPr/>
              <a:t>‹#›</a:t>
            </a:fld>
            <a:endParaRPr lang="en-US"/>
          </a:p>
        </p:txBody>
      </p:sp>
    </p:spTree>
    <p:extLst>
      <p:ext uri="{BB962C8B-B14F-4D97-AF65-F5344CB8AC3E}">
        <p14:creationId xmlns:p14="http://schemas.microsoft.com/office/powerpoint/2010/main" val="38332996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6073" y="228600"/>
            <a:ext cx="11161444" cy="609398"/>
          </a:xfrm>
        </p:spPr>
        <p:txBody>
          <a:bodyPr/>
          <a:lstStyle>
            <a:lvl1pPr>
              <a:defRPr/>
            </a:lvl1pPr>
          </a:lstStyle>
          <a:p>
            <a:r>
              <a:rPr lang="en-US"/>
              <a:t>Click to edit Master title style</a:t>
            </a:r>
            <a:endParaRPr lang="en-US" dirty="0"/>
          </a:p>
        </p:txBody>
      </p:sp>
      <p:sp>
        <p:nvSpPr>
          <p:cNvPr id="3" name="Footer Placeholder 2"/>
          <p:cNvSpPr>
            <a:spLocks noGrp="1"/>
          </p:cNvSpPr>
          <p:nvPr>
            <p:ph type="ftr" sz="quarter" idx="10"/>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4" name="Slide Number Placeholder 3"/>
          <p:cNvSpPr>
            <a:spLocks noGrp="1"/>
          </p:cNvSpPr>
          <p:nvPr>
            <p:ph type="sldNum" sz="quarter" idx="11"/>
          </p:nvPr>
        </p:nvSpPr>
        <p:spPr>
          <a:xfrm>
            <a:off x="11220197" y="6581259"/>
            <a:ext cx="820952" cy="184666"/>
          </a:xfrm>
          <a:prstGeom prst="rect">
            <a:avLst/>
          </a:prstGeom>
        </p:spPr>
        <p:txBody>
          <a:bodyPr/>
          <a:lstStyle/>
          <a:p>
            <a:fld id="{71F47D9D-8D60-4698-A495-89D102E182A2}" type="slidenum">
              <a:rPr lang="en-US">
                <a:solidFill>
                  <a:srgbClr val="292929"/>
                </a:solidFill>
              </a:rPr>
              <a:pPr/>
              <a:t>‹#›</a:t>
            </a:fld>
            <a:endParaRPr lang="en-US" dirty="0">
              <a:solidFill>
                <a:srgbClr val="292929"/>
              </a:solidFill>
            </a:endParaRPr>
          </a:p>
        </p:txBody>
      </p:sp>
    </p:spTree>
    <p:extLst>
      <p:ext uri="{BB962C8B-B14F-4D97-AF65-F5344CB8AC3E}">
        <p14:creationId xmlns:p14="http://schemas.microsoft.com/office/powerpoint/2010/main" val="17005533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3" name="Slide Number Placeholder 2"/>
          <p:cNvSpPr>
            <a:spLocks noGrp="1"/>
          </p:cNvSpPr>
          <p:nvPr>
            <p:ph type="sldNum" sz="quarter" idx="11"/>
          </p:nvPr>
        </p:nvSpPr>
        <p:spPr>
          <a:xfrm>
            <a:off x="11220197" y="6581259"/>
            <a:ext cx="820952" cy="184666"/>
          </a:xfrm>
          <a:prstGeom prst="rect">
            <a:avLst/>
          </a:prstGeom>
        </p:spPr>
        <p:txBody>
          <a:bodyPr/>
          <a:lstStyle/>
          <a:p>
            <a:fld id="{71F47D9D-8D60-4698-A495-89D102E182A2}" type="slidenum">
              <a:rPr lang="en-US">
                <a:solidFill>
                  <a:srgbClr val="292929"/>
                </a:solidFill>
              </a:rPr>
              <a:pPr/>
              <a:t>‹#›</a:t>
            </a:fld>
            <a:endParaRPr lang="en-US" dirty="0">
              <a:solidFill>
                <a:srgbClr val="292929"/>
              </a:solidFill>
            </a:endParaRPr>
          </a:p>
        </p:txBody>
      </p:sp>
    </p:spTree>
    <p:extLst>
      <p:ext uri="{BB962C8B-B14F-4D97-AF65-F5344CB8AC3E}">
        <p14:creationId xmlns:p14="http://schemas.microsoft.com/office/powerpoint/2010/main" val="10190908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4820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168569" y="6563130"/>
            <a:ext cx="3854868"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47" dirty="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346518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8394"/>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20645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404186670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168569" y="6563130"/>
            <a:ext cx="3854868"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47" dirty="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668513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04865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150852" y="6581259"/>
            <a:ext cx="3861806" cy="184666"/>
          </a:xfrm>
          <a:prstGeom prst="rect">
            <a:avLst/>
          </a:prstGeom>
        </p:spPr>
        <p:txBody>
          <a:bodyPr/>
          <a:lstStyle/>
          <a:p>
            <a:endParaRPr lang="en-US" dirty="0">
              <a:solidFill>
                <a:srgbClr val="292929"/>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a:solidFill>
                  <a:srgbClr val="292929"/>
                </a:solidFill>
              </a:rPr>
              <a:pPr/>
              <a:t>‹#›</a:t>
            </a:fld>
            <a:endParaRPr dirty="0">
              <a:solidFill>
                <a:srgbClr val="292929"/>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20154330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46038"/>
            <a:ext cx="10566400" cy="609398"/>
          </a:xfrm>
        </p:spPr>
        <p:txBody>
          <a:bodyPr/>
          <a:lstStyle/>
          <a:p>
            <a:r>
              <a:rPr lang="en-US"/>
              <a:t>Click to edit Master title style</a:t>
            </a:r>
          </a:p>
        </p:txBody>
      </p:sp>
      <p:sp>
        <p:nvSpPr>
          <p:cNvPr id="3" name="Text Placeholder 2"/>
          <p:cNvSpPr>
            <a:spLocks noGrp="1"/>
          </p:cNvSpPr>
          <p:nvPr>
            <p:ph type="body" sz="half" idx="1"/>
          </p:nvPr>
        </p:nvSpPr>
        <p:spPr>
          <a:xfrm>
            <a:off x="406401" y="960438"/>
            <a:ext cx="5181600" cy="2443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791201" y="960438"/>
            <a:ext cx="5181600" cy="2443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9347201" y="6626227"/>
            <a:ext cx="2844800" cy="231775"/>
          </a:xfrm>
          <a:prstGeom prst="rect">
            <a:avLst/>
          </a:prstGeom>
        </p:spPr>
        <p:txBody>
          <a:bodyPr/>
          <a:lstStyle>
            <a:lvl1pPr>
              <a:defRPr/>
            </a:lvl1pPr>
          </a:lstStyle>
          <a:p>
            <a:fld id="{9FFF004D-2A36-4641-A7D3-908A17961806}"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4261776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147" y="6566925"/>
            <a:ext cx="3703710"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660657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only1">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8198" y="114192"/>
            <a:ext cx="11252802" cy="855576"/>
          </a:xfrm>
          <a:noFill/>
        </p:spPr>
        <p:txBody>
          <a:bodyPr tIns="121899" bIns="121899" anchor="t" anchorCtr="0"/>
          <a:lst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dirty="0"/>
              <a:t>Section title</a:t>
            </a:r>
          </a:p>
        </p:txBody>
      </p:sp>
    </p:spTree>
    <p:extLst>
      <p:ext uri="{BB962C8B-B14F-4D97-AF65-F5344CB8AC3E}">
        <p14:creationId xmlns:p14="http://schemas.microsoft.com/office/powerpoint/2010/main" val="161282403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a:xfrm>
            <a:off x="269239" y="6430127"/>
            <a:ext cx="3859607" cy="364224"/>
          </a:xfrm>
          <a:prstGeom prst="rect">
            <a:avLst/>
          </a:prstGeom>
        </p:spPr>
        <p:txBody>
          <a:bodyPr/>
          <a:lstStyle/>
          <a:p>
            <a:r>
              <a:rPr lang="en-US" dirty="0">
                <a:solidFill>
                  <a:srgbClr val="292929"/>
                </a:solidFill>
              </a:rPr>
              <a:t>Microsoft Confidential</a:t>
            </a:r>
          </a:p>
        </p:txBody>
      </p:sp>
      <p:sp>
        <p:nvSpPr>
          <p:cNvPr id="4" name="Slide Number Placeholder 3"/>
          <p:cNvSpPr>
            <a:spLocks noGrp="1"/>
          </p:cNvSpPr>
          <p:nvPr>
            <p:ph type="sldNum" sz="quarter" idx="11"/>
          </p:nvPr>
        </p:nvSpPr>
        <p:spPr>
          <a:xfrm>
            <a:off x="9077859" y="6430127"/>
            <a:ext cx="2844904" cy="364224"/>
          </a:xfrm>
          <a:prstGeom prst="rect">
            <a:avLst/>
          </a:prstGeom>
        </p:spPr>
        <p:txBody>
          <a:bodyPr/>
          <a:lstStyle/>
          <a:p>
            <a:fld id="{25B1B22E-D3C8-4129-8E85-2E5037E3E69B}" type="slidenum">
              <a:rPr lang="en-US">
                <a:solidFill>
                  <a:srgbClr val="292929"/>
                </a:solidFill>
              </a:rPr>
              <a:pPr/>
              <a:t>‹#›</a:t>
            </a:fld>
            <a:endParaRPr lang="en-US" dirty="0">
              <a:solidFill>
                <a:srgbClr val="292929"/>
              </a:solidFill>
            </a:endParaRPr>
          </a:p>
        </p:txBody>
      </p:sp>
    </p:spTree>
    <p:extLst>
      <p:ext uri="{BB962C8B-B14F-4D97-AF65-F5344CB8AC3E}">
        <p14:creationId xmlns:p14="http://schemas.microsoft.com/office/powerpoint/2010/main" val="6504527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 SECTION | DEMO BLUE 5">
    <p:spTree>
      <p:nvGrpSpPr>
        <p:cNvPr id="1" name=""/>
        <p:cNvGrpSpPr/>
        <p:nvPr/>
      </p:nvGrpSpPr>
      <p:grpSpPr>
        <a:xfrm>
          <a:off x="0" y="0"/>
          <a:ext cx="0" cy="0"/>
          <a:chOff x="0" y="0"/>
          <a:chExt cx="0" cy="0"/>
        </a:xfrm>
      </p:grpSpPr>
      <p:sp>
        <p:nvSpPr>
          <p:cNvPr id="16" name="Rectangle 15"/>
          <p:cNvSpPr/>
          <p:nvPr userDrawn="1"/>
        </p:nvSpPr>
        <p:spPr bwMode="auto">
          <a:xfrm>
            <a:off x="2" y="4773828"/>
            <a:ext cx="3854939" cy="2084172"/>
          </a:xfrm>
          <a:prstGeom prst="rect">
            <a:avLst/>
          </a:prstGeom>
          <a:solidFill>
            <a:schemeClr val="accent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06" tIns="44804" rIns="89606" bIns="44804" numCol="1" rtlCol="0" anchor="ctr" anchorCtr="0" compatLnSpc="1">
            <a:prstTxWarp prst="textNoShape">
              <a:avLst/>
            </a:prstTxWarp>
          </a:bodyPr>
          <a:lstStyle/>
          <a:p>
            <a:pPr algn="ctr" defTabSz="895821"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 name="Rectangle 11"/>
          <p:cNvSpPr/>
          <p:nvPr userDrawn="1"/>
        </p:nvSpPr>
        <p:spPr bwMode="auto">
          <a:xfrm>
            <a:off x="1" y="2"/>
            <a:ext cx="3854938" cy="4773828"/>
          </a:xfrm>
          <a:prstGeom prst="rect">
            <a:avLst/>
          </a:prstGeom>
          <a:solidFill>
            <a:schemeClr val="accent2">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06" tIns="44804" rIns="89606" bIns="44804" numCol="1" rtlCol="0" anchor="ctr" anchorCtr="0" compatLnSpc="1">
            <a:prstTxWarp prst="textNoShape">
              <a:avLst/>
            </a:prstTxWarp>
          </a:bodyPr>
          <a:lstStyle/>
          <a:p>
            <a:pPr algn="ctr" defTabSz="895821"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119836" y="300934"/>
            <a:ext cx="3735104" cy="2380941"/>
          </a:xfrm>
        </p:spPr>
        <p:txBody>
          <a:bodyPr lIns="146289" tIns="91431" rIns="146289" bIns="91431" anchor="t" anchorCtr="0"/>
          <a:lstStyle>
            <a:lvl1pPr>
              <a:defRPr sz="5293" spc="-98" baseline="0">
                <a:gradFill>
                  <a:gsLst>
                    <a:gs pos="5833">
                      <a:srgbClr val="FFFFFF"/>
                    </a:gs>
                    <a:gs pos="18000">
                      <a:srgbClr val="FFFFFF"/>
                    </a:gs>
                  </a:gsLst>
                  <a:lin ang="5400000" scaled="0"/>
                </a:gradFill>
              </a:defRPr>
            </a:lvl1pPr>
          </a:lstStyle>
          <a:p>
            <a:pPr lvl="0"/>
            <a:r>
              <a:rPr lang="en-US" dirty="0"/>
              <a:t>Click to edit Master text styles</a:t>
            </a:r>
          </a:p>
        </p:txBody>
      </p:sp>
      <p:sp>
        <p:nvSpPr>
          <p:cNvPr id="3" name="Text Placeholder 2"/>
          <p:cNvSpPr>
            <a:spLocks noGrp="1"/>
          </p:cNvSpPr>
          <p:nvPr>
            <p:ph type="body" sz="quarter" idx="14"/>
          </p:nvPr>
        </p:nvSpPr>
        <p:spPr bwMode="ltGray">
          <a:xfrm>
            <a:off x="121143" y="4773830"/>
            <a:ext cx="3702401" cy="1352610"/>
          </a:xfrm>
          <a:noFill/>
        </p:spPr>
        <p:txBody>
          <a:bodyPr tIns="109717" bIns="109717">
            <a:noAutofit/>
          </a:bodyPr>
          <a:lstStyle>
            <a:lvl1pPr marL="0" indent="0">
              <a:spcBef>
                <a:spcPts val="0"/>
              </a:spcBef>
              <a:buNone/>
              <a:defRPr sz="1764" b="0">
                <a:solidFill>
                  <a:schemeClr val="bg1"/>
                </a:solidFill>
                <a:latin typeface="+mn-lt"/>
              </a:defRPr>
            </a:lvl1pPr>
          </a:lstStyle>
          <a:p>
            <a:pPr lvl="0"/>
            <a:r>
              <a:rPr lang="en-US"/>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69239" y="6246344"/>
            <a:ext cx="2036322" cy="282695"/>
          </a:xfrm>
          <a:prstGeom prst="rect">
            <a:avLst/>
          </a:prstGeom>
        </p:spPr>
      </p:pic>
    </p:spTree>
    <p:extLst>
      <p:ext uri="{BB962C8B-B14F-4D97-AF65-F5344CB8AC3E}">
        <p14:creationId xmlns:p14="http://schemas.microsoft.com/office/powerpoint/2010/main" val="922877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2692819"/>
            <a:ext cx="9144000" cy="817147"/>
          </a:xfrm>
        </p:spPr>
        <p:txBody>
          <a:bodyPr anchor="b"/>
          <a:lstStyle>
            <a:lvl1pPr algn="ctr">
              <a:defRPr sz="5897"/>
            </a:lvl1pPr>
          </a:lstStyle>
          <a:p>
            <a:r>
              <a:rPr lang="en-US"/>
              <a:t>Click to edit Master title style</a:t>
            </a:r>
            <a:endParaRPr lang="en-US" dirty="0"/>
          </a:p>
        </p:txBody>
      </p:sp>
      <p:sp>
        <p:nvSpPr>
          <p:cNvPr id="3" name="Subtitle 2"/>
          <p:cNvSpPr>
            <a:spLocks noGrp="1"/>
          </p:cNvSpPr>
          <p:nvPr>
            <p:ph type="subTitle" idx="1"/>
          </p:nvPr>
        </p:nvSpPr>
        <p:spPr>
          <a:xfrm>
            <a:off x="1524002" y="3602040"/>
            <a:ext cx="9144000" cy="318549"/>
          </a:xfrm>
        </p:spPr>
        <p:txBody>
          <a:bodyPr/>
          <a:lstStyle>
            <a:lvl1pPr marL="0" indent="0" algn="ctr">
              <a:buNone/>
              <a:defRPr sz="2299"/>
            </a:lvl1pPr>
            <a:lvl2pPr marL="446188" indent="0" algn="ctr">
              <a:buNone/>
              <a:defRPr sz="1999"/>
            </a:lvl2pPr>
            <a:lvl3pPr marL="892375" indent="0" algn="ctr">
              <a:buNone/>
              <a:defRPr sz="1799"/>
            </a:lvl3pPr>
            <a:lvl4pPr marL="1338563" indent="0" algn="ctr">
              <a:buNone/>
              <a:defRPr sz="1600"/>
            </a:lvl4pPr>
            <a:lvl5pPr marL="1784750" indent="0" algn="ctr">
              <a:buNone/>
              <a:defRPr sz="1600"/>
            </a:lvl5pPr>
            <a:lvl6pPr marL="2230938" indent="0" algn="ctr">
              <a:buNone/>
              <a:defRPr sz="1600"/>
            </a:lvl6pPr>
            <a:lvl7pPr marL="2677126" indent="0" algn="ctr">
              <a:buNone/>
              <a:defRPr sz="1600"/>
            </a:lvl7pPr>
            <a:lvl8pPr marL="3123314" indent="0" algn="ctr">
              <a:buNone/>
              <a:defRPr sz="1600"/>
            </a:lvl8pPr>
            <a:lvl9pPr marL="356950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4"/>
            <a:ext cx="2743200" cy="365125"/>
          </a:xfrm>
          <a:prstGeom prst="rect">
            <a:avLst/>
          </a:prstGeom>
        </p:spPr>
        <p:txBody>
          <a:bodyPr lIns="89273" tIns="44636" rIns="89273" bIns="44636"/>
          <a:lstStyle/>
          <a:p>
            <a:pPr defTabSz="914038"/>
            <a:fld id="{F8F50668-2DB5-4F3E-BCA8-B07B0F9444A3}" type="datetimeFigureOut">
              <a:rPr lang="en-US" smtClean="0">
                <a:solidFill>
                  <a:srgbClr val="292929"/>
                </a:solidFill>
              </a:rPr>
              <a:pPr defTabSz="914038"/>
              <a:t>8/7/2018</a:t>
            </a:fld>
            <a:endParaRPr lang="en-US" dirty="0">
              <a:solidFill>
                <a:srgbClr val="292929"/>
              </a:solidFill>
            </a:endParaRPr>
          </a:p>
        </p:txBody>
      </p:sp>
      <p:sp>
        <p:nvSpPr>
          <p:cNvPr id="5" name="Footer Placeholder 4"/>
          <p:cNvSpPr>
            <a:spLocks noGrp="1"/>
          </p:cNvSpPr>
          <p:nvPr>
            <p:ph type="ftr" sz="quarter" idx="11"/>
          </p:nvPr>
        </p:nvSpPr>
        <p:spPr>
          <a:xfrm>
            <a:off x="150852" y="6577542"/>
            <a:ext cx="3861806" cy="188385"/>
          </a:xfrm>
          <a:prstGeom prst="rect">
            <a:avLst/>
          </a:prstGeom>
        </p:spPr>
        <p:txBody>
          <a:bodyPr/>
          <a:lstStyle/>
          <a:p>
            <a:endParaRPr lang="en-US" dirty="0">
              <a:solidFill>
                <a:srgbClr val="282828"/>
              </a:solidFill>
            </a:endParaRPr>
          </a:p>
        </p:txBody>
      </p:sp>
      <p:sp>
        <p:nvSpPr>
          <p:cNvPr id="6" name="Slide Number Placeholder 5"/>
          <p:cNvSpPr>
            <a:spLocks noGrp="1"/>
          </p:cNvSpPr>
          <p:nvPr>
            <p:ph type="sldNum" sz="quarter" idx="12"/>
          </p:nvPr>
        </p:nvSpPr>
        <p:spPr>
          <a:xfrm>
            <a:off x="11220197" y="6577542"/>
            <a:ext cx="820952" cy="188385"/>
          </a:xfrm>
          <a:prstGeom prst="rect">
            <a:avLst/>
          </a:prstGeom>
        </p:spPr>
        <p:txBody>
          <a:bodyPr/>
          <a:lstStyle/>
          <a:p>
            <a:fld id="{03E00ECA-3C9D-4C0E-AC13-EB32D9B7E1CB}" type="slidenum">
              <a:rPr>
                <a:solidFill>
                  <a:srgbClr val="282828"/>
                </a:solidFill>
              </a:rPr>
              <a:pPr/>
              <a:t>‹#›</a:t>
            </a:fld>
            <a:endParaRPr dirty="0">
              <a:solidFill>
                <a:srgbClr val="282828"/>
              </a:solidFill>
            </a:endParaRPr>
          </a:p>
        </p:txBody>
      </p:sp>
    </p:spTree>
    <p:extLst>
      <p:ext uri="{BB962C8B-B14F-4D97-AF65-F5344CB8AC3E}">
        <p14:creationId xmlns:p14="http://schemas.microsoft.com/office/powerpoint/2010/main" val="302815548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839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18591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304311847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WO 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45435" y="1411762"/>
            <a:ext cx="11577328" cy="1985641"/>
          </a:xfrm>
        </p:spPr>
        <p:txBody>
          <a:bodyPr/>
          <a:lstStyle>
            <a:lvl1pPr marL="0" indent="0">
              <a:buNone/>
              <a:defRPr lang="en-US" sz="3920" b="1" kern="1200" spc="0" baseline="0" dirty="0" smtClean="0">
                <a:gradFill>
                  <a:gsLst>
                    <a:gs pos="1250">
                      <a:schemeClr val="accent1"/>
                    </a:gs>
                    <a:gs pos="100000">
                      <a:schemeClr val="accent1"/>
                    </a:gs>
                  </a:gsLst>
                  <a:lin ang="5400000" scaled="0"/>
                </a:gradFill>
                <a:latin typeface="+mj-lt"/>
                <a:ea typeface="+mn-ea"/>
                <a:cs typeface="+mn-cs"/>
              </a:defRPr>
            </a:lvl1pPr>
            <a:lvl2pPr marL="0" indent="0">
              <a:buFontTx/>
              <a:buNone/>
              <a:defRPr sz="1960"/>
            </a:lvl2pPr>
            <a:lvl3pPr marL="331413" indent="-164928">
              <a:buFont typeface="Arial" pitchFamily="34" charset="0"/>
              <a:buChar char="•"/>
              <a:tabLst>
                <a:tab pos="331413" algn="l"/>
              </a:tabLst>
              <a:defRPr/>
            </a:lvl3pPr>
            <a:lvl4pPr marL="508790" indent="-177377">
              <a:buFont typeface="Arial" pitchFamily="34" charset="0"/>
              <a:buChar char="•"/>
              <a:defRPr/>
            </a:lvl4pPr>
            <a:lvl5pPr marL="619260" indent="-110471">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269240" y="6566935"/>
            <a:ext cx="3859606" cy="364224"/>
          </a:xfrm>
          <a:prstGeom prst="rect">
            <a:avLst/>
          </a:prstGeom>
        </p:spPr>
        <p:txBody>
          <a:bodyPr lIns="93269" tIns="46634" rIns="93269" bIns="46634"/>
          <a:lstStyle/>
          <a:p>
            <a:r>
              <a:rPr lang="en-US" dirty="0">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2"/>
          </p:nvPr>
        </p:nvSpPr>
        <p:spPr>
          <a:xfrm>
            <a:off x="9077860" y="6564687"/>
            <a:ext cx="2844904" cy="364224"/>
          </a:xfrm>
          <a:prstGeom prst="rect">
            <a:avLst/>
          </a:prstGeom>
        </p:spPr>
        <p:txBody>
          <a:bodyPr lIns="93269" tIns="46634" rIns="93269" bIns="46634"/>
          <a:lstStyle/>
          <a:p>
            <a:fld id="{25B1B22E-D3C8-4129-8E85-2E5037E3E69B}" type="slidenum">
              <a:rPr lang="en-US">
                <a:gradFill>
                  <a:gsLst>
                    <a:gs pos="0">
                      <a:srgbClr val="DDDDDD">
                        <a:lumMod val="75000"/>
                      </a:srgbClr>
                    </a:gs>
                    <a:gs pos="100000">
                      <a:srgbClr val="DDDDDD">
                        <a:lumMod val="75000"/>
                      </a:srgbClr>
                    </a:gs>
                  </a:gsLst>
                  <a:lin ang="5400000" scaled="0"/>
                </a:gradFill>
              </a:rPr>
              <a:pPr/>
              <a:t>‹#›</a:t>
            </a:fld>
            <a:endParaRPr lang="en-US" dirty="0">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5254021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79545"/>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100000">
                      <a:schemeClr val="tx1">
                        <a:lumMod val="50000"/>
                      </a:schemeClr>
                    </a:gs>
                    <a:gs pos="0">
                      <a:schemeClr val="tx1">
                        <a:lumMod val="50000"/>
                      </a:schemeClr>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781603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xxx_Demo, Video etc. &quot;special&quot; slides">
    <p:spTree>
      <p:nvGrpSpPr>
        <p:cNvPr id="1" name=""/>
        <p:cNvGrpSpPr/>
        <p:nvPr/>
      </p:nvGrpSpPr>
      <p:grpSpPr>
        <a:xfrm>
          <a:off x="0" y="0"/>
          <a:ext cx="0" cy="0"/>
          <a:chOff x="0" y="0"/>
          <a:chExt cx="0" cy="0"/>
        </a:xfrm>
      </p:grpSpPr>
      <p:sp>
        <p:nvSpPr>
          <p:cNvPr id="13" name="Rectangle 12"/>
          <p:cNvSpPr/>
          <p:nvPr userDrawn="1"/>
        </p:nvSpPr>
        <p:spPr bwMode="auto">
          <a:xfrm>
            <a:off x="1" y="0"/>
            <a:ext cx="12192000" cy="44196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Picture Placeholder 11"/>
          <p:cNvSpPr>
            <a:spLocks noGrp="1"/>
          </p:cNvSpPr>
          <p:nvPr>
            <p:ph type="pic" sz="quarter" idx="11" hasCustomPrompt="1"/>
          </p:nvPr>
        </p:nvSpPr>
        <p:spPr>
          <a:xfrm>
            <a:off x="1" y="3976402"/>
            <a:ext cx="12192000" cy="443198"/>
          </a:xfrm>
        </p:spPr>
        <p:txBody>
          <a:bodyPr anchor="b"/>
          <a:lstStyle>
            <a:lvl1pPr marL="0" indent="0" algn="ctr">
              <a:buNone/>
              <a:defRPr baseline="0">
                <a:gradFill>
                  <a:gsLst>
                    <a:gs pos="0">
                      <a:schemeClr val="tx2"/>
                    </a:gs>
                    <a:gs pos="86000">
                      <a:schemeClr val="tx2"/>
                    </a:gs>
                  </a:gsLst>
                  <a:lin ang="5400000" scaled="0"/>
                </a:gradFill>
              </a:defRPr>
            </a:lvl1pPr>
          </a:lstStyle>
          <a:p>
            <a:r>
              <a:rPr lang="en-US" dirty="0"/>
              <a:t>Click on icon to change picture</a:t>
            </a:r>
          </a:p>
        </p:txBody>
      </p:sp>
      <p:sp>
        <p:nvSpPr>
          <p:cNvPr id="10" name="Title 1"/>
          <p:cNvSpPr>
            <a:spLocks noGrp="1"/>
          </p:cNvSpPr>
          <p:nvPr>
            <p:ph type="ctrTitle"/>
          </p:nvPr>
        </p:nvSpPr>
        <p:spPr>
          <a:xfrm>
            <a:off x="516073" y="5959291"/>
            <a:ext cx="9237846" cy="664797"/>
          </a:xfrm>
        </p:spPr>
        <p:txBody>
          <a:bodyPr anchor="ctr" anchorCtr="0">
            <a:noAutofit/>
          </a:bodyPr>
          <a:lstStyle>
            <a:lvl1pPr>
              <a:lnSpc>
                <a:spcPct val="90000"/>
              </a:lnSpc>
              <a:defRPr sz="4800">
                <a:gradFill>
                  <a:gsLst>
                    <a:gs pos="0">
                      <a:schemeClr val="bg1"/>
                    </a:gs>
                    <a:gs pos="88000">
                      <a:schemeClr val="bg1"/>
                    </a:gs>
                  </a:gsLst>
                  <a:lin ang="5400000" scaled="0"/>
                </a:gradFill>
              </a:defRPr>
            </a:lvl1pPr>
          </a:lstStyle>
          <a:p>
            <a:r>
              <a:rPr lang="en-US"/>
              <a:t>Click to edit Master title style</a:t>
            </a:r>
            <a:endParaRPr lang="en-US" dirty="0"/>
          </a:p>
        </p:txBody>
      </p:sp>
      <p:sp>
        <p:nvSpPr>
          <p:cNvPr id="11" name="Text Placeholder 6"/>
          <p:cNvSpPr>
            <a:spLocks noGrp="1"/>
          </p:cNvSpPr>
          <p:nvPr>
            <p:ph type="body" sz="quarter" idx="10" hasCustomPrompt="1"/>
          </p:nvPr>
        </p:nvSpPr>
        <p:spPr>
          <a:xfrm>
            <a:off x="516073" y="4604658"/>
            <a:ext cx="92384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0">
                      <a:schemeClr val="bg1"/>
                    </a:gs>
                    <a:gs pos="88000">
                      <a:schemeClr val="bg1"/>
                    </a:gs>
                  </a:gsLst>
                  <a:lin ang="5400000"/>
                </a:gradFill>
                <a:effectLst/>
                <a:uLnTx/>
                <a:uFillTx/>
                <a:latin typeface="+mj-lt"/>
                <a:ea typeface="+mn-ea"/>
                <a:cs typeface="+mn-cs"/>
              </a:defRPr>
            </a:lvl1pPr>
          </a:lstStyle>
          <a:p>
            <a:pPr lvl="0"/>
            <a:r>
              <a:rPr lang="en-US" dirty="0"/>
              <a:t>click to…</a:t>
            </a:r>
          </a:p>
        </p:txBody>
      </p:sp>
      <p:pic>
        <p:nvPicPr>
          <p:cNvPr id="4" name="Picture 2" descr="\\SERVER3\InternalBin\Resource DVD\DVD_ART36\DVD_Art_08-10-2010\Logos\Microsoft Dynamics\Dynamics - overall brand\dynamics brand rev h.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55034" y="6198150"/>
            <a:ext cx="203714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16031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6073" y="228600"/>
            <a:ext cx="1116144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6073" y="1447800"/>
            <a:ext cx="11161444"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7" name="Slide Number Placeholder 6"/>
          <p:cNvSpPr>
            <a:spLocks noGrp="1"/>
          </p:cNvSpPr>
          <p:nvPr>
            <p:ph type="sldNum" sz="quarter" idx="12"/>
          </p:nvPr>
        </p:nvSpPr>
        <p:spPr>
          <a:xfrm>
            <a:off x="11220197" y="6581259"/>
            <a:ext cx="820952" cy="184666"/>
          </a:xfrm>
          <a:prstGeom prst="rect">
            <a:avLst/>
          </a:prstGeom>
        </p:spPr>
        <p:txBody>
          <a:bodyPr/>
          <a:lstStyle/>
          <a:p>
            <a:fld id="{71F47D9D-8D60-4698-A495-89D102E182A2}" type="slidenum">
              <a:rPr lang="en-US">
                <a:solidFill>
                  <a:srgbClr val="292929"/>
                </a:solidFill>
              </a:rPr>
              <a:pPr/>
              <a:t>‹#›</a:t>
            </a:fld>
            <a:endParaRPr lang="en-US" dirty="0">
              <a:solidFill>
                <a:srgbClr val="292929"/>
              </a:solidFill>
            </a:endParaRPr>
          </a:p>
        </p:txBody>
      </p:sp>
    </p:spTree>
    <p:extLst>
      <p:ext uri="{BB962C8B-B14F-4D97-AF65-F5344CB8AC3E}">
        <p14:creationId xmlns:p14="http://schemas.microsoft.com/office/powerpoint/2010/main" val="12856601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6073" y="228600"/>
            <a:ext cx="11161444" cy="609398"/>
          </a:xfrm>
        </p:spPr>
        <p:txBody>
          <a:bodyPr/>
          <a:lstStyle>
            <a:lvl1pPr>
              <a:defRPr/>
            </a:lvl1pPr>
          </a:lstStyle>
          <a:p>
            <a:r>
              <a:rPr lang="en-US"/>
              <a:t>Click to edit Master title style</a:t>
            </a:r>
            <a:endParaRPr lang="en-US" dirty="0"/>
          </a:p>
        </p:txBody>
      </p:sp>
      <p:sp>
        <p:nvSpPr>
          <p:cNvPr id="3" name="Footer Placeholder 2"/>
          <p:cNvSpPr>
            <a:spLocks noGrp="1"/>
          </p:cNvSpPr>
          <p:nvPr>
            <p:ph type="ftr" sz="quarter" idx="10"/>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4" name="Slide Number Placeholder 3"/>
          <p:cNvSpPr>
            <a:spLocks noGrp="1"/>
          </p:cNvSpPr>
          <p:nvPr>
            <p:ph type="sldNum" sz="quarter" idx="11"/>
          </p:nvPr>
        </p:nvSpPr>
        <p:spPr>
          <a:xfrm>
            <a:off x="11220197" y="6581259"/>
            <a:ext cx="820952" cy="184666"/>
          </a:xfrm>
          <a:prstGeom prst="rect">
            <a:avLst/>
          </a:prstGeom>
        </p:spPr>
        <p:txBody>
          <a:bodyPr/>
          <a:lstStyle/>
          <a:p>
            <a:fld id="{71F47D9D-8D60-4698-A495-89D102E182A2}" type="slidenum">
              <a:rPr lang="en-US">
                <a:solidFill>
                  <a:srgbClr val="292929"/>
                </a:solidFill>
              </a:rPr>
              <a:pPr/>
              <a:t>‹#›</a:t>
            </a:fld>
            <a:endParaRPr lang="en-US" dirty="0">
              <a:solidFill>
                <a:srgbClr val="292929"/>
              </a:solidFill>
            </a:endParaRPr>
          </a:p>
        </p:txBody>
      </p:sp>
    </p:spTree>
    <p:extLst>
      <p:ext uri="{BB962C8B-B14F-4D97-AF65-F5344CB8AC3E}">
        <p14:creationId xmlns:p14="http://schemas.microsoft.com/office/powerpoint/2010/main" val="39814730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3" name="Slide Number Placeholder 2"/>
          <p:cNvSpPr>
            <a:spLocks noGrp="1"/>
          </p:cNvSpPr>
          <p:nvPr>
            <p:ph type="sldNum" sz="quarter" idx="11"/>
          </p:nvPr>
        </p:nvSpPr>
        <p:spPr>
          <a:xfrm>
            <a:off x="11220197" y="6581259"/>
            <a:ext cx="820952" cy="184666"/>
          </a:xfrm>
          <a:prstGeom prst="rect">
            <a:avLst/>
          </a:prstGeom>
        </p:spPr>
        <p:txBody>
          <a:bodyPr/>
          <a:lstStyle/>
          <a:p>
            <a:fld id="{71F47D9D-8D60-4698-A495-89D102E182A2}" type="slidenum">
              <a:rPr lang="en-US">
                <a:solidFill>
                  <a:srgbClr val="292929"/>
                </a:solidFill>
              </a:rPr>
              <a:pPr/>
              <a:t>‹#›</a:t>
            </a:fld>
            <a:endParaRPr lang="en-US" dirty="0">
              <a:solidFill>
                <a:srgbClr val="292929"/>
              </a:solidFill>
            </a:endParaRPr>
          </a:p>
        </p:txBody>
      </p:sp>
    </p:spTree>
    <p:extLst>
      <p:ext uri="{BB962C8B-B14F-4D97-AF65-F5344CB8AC3E}">
        <p14:creationId xmlns:p14="http://schemas.microsoft.com/office/powerpoint/2010/main" val="25339770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4820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168569" y="6563130"/>
            <a:ext cx="3854868"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47" dirty="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075851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8394"/>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6644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168569" y="6563130"/>
            <a:ext cx="3854868"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47" dirty="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218116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382767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238652370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150852" y="6581259"/>
            <a:ext cx="3861806" cy="184666"/>
          </a:xfrm>
          <a:prstGeom prst="rect">
            <a:avLst/>
          </a:prstGeom>
        </p:spPr>
        <p:txBody>
          <a:bodyPr/>
          <a:lstStyle/>
          <a:p>
            <a:endParaRPr lang="en-US" dirty="0">
              <a:solidFill>
                <a:srgbClr val="292929"/>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a:solidFill>
                  <a:srgbClr val="292929"/>
                </a:solidFill>
              </a:rPr>
              <a:pPr/>
              <a:t>‹#›</a:t>
            </a:fld>
            <a:endParaRPr dirty="0">
              <a:solidFill>
                <a:srgbClr val="292929"/>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22193716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46038"/>
            <a:ext cx="10566400" cy="609398"/>
          </a:xfrm>
        </p:spPr>
        <p:txBody>
          <a:bodyPr/>
          <a:lstStyle/>
          <a:p>
            <a:r>
              <a:rPr lang="en-US"/>
              <a:t>Click to edit Master title style</a:t>
            </a:r>
          </a:p>
        </p:txBody>
      </p:sp>
      <p:sp>
        <p:nvSpPr>
          <p:cNvPr id="3" name="Text Placeholder 2"/>
          <p:cNvSpPr>
            <a:spLocks noGrp="1"/>
          </p:cNvSpPr>
          <p:nvPr>
            <p:ph type="body" sz="half" idx="1"/>
          </p:nvPr>
        </p:nvSpPr>
        <p:spPr>
          <a:xfrm>
            <a:off x="406401" y="960438"/>
            <a:ext cx="5181600" cy="2443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791201" y="960438"/>
            <a:ext cx="5181600" cy="2443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9347201" y="6626227"/>
            <a:ext cx="2844800" cy="231775"/>
          </a:xfrm>
          <a:prstGeom prst="rect">
            <a:avLst/>
          </a:prstGeom>
        </p:spPr>
        <p:txBody>
          <a:bodyPr/>
          <a:lstStyle>
            <a:lvl1pPr>
              <a:defRPr/>
            </a:lvl1pPr>
          </a:lstStyle>
          <a:p>
            <a:fld id="{9FFF004D-2A36-4641-A7D3-908A17961806}"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01992244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147" y="6566925"/>
            <a:ext cx="3703710"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678726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itle only1">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8198" y="114192"/>
            <a:ext cx="11252802" cy="855576"/>
          </a:xfrm>
          <a:noFill/>
        </p:spPr>
        <p:txBody>
          <a:bodyPr tIns="121899" bIns="121899" anchor="t" anchorCtr="0"/>
          <a:lst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dirty="0"/>
              <a:t>Section title</a:t>
            </a:r>
          </a:p>
        </p:txBody>
      </p:sp>
    </p:spTree>
    <p:extLst>
      <p:ext uri="{BB962C8B-B14F-4D97-AF65-F5344CB8AC3E}">
        <p14:creationId xmlns:p14="http://schemas.microsoft.com/office/powerpoint/2010/main" val="286813852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a:xfrm>
            <a:off x="269239" y="6430127"/>
            <a:ext cx="3859607" cy="364224"/>
          </a:xfrm>
          <a:prstGeom prst="rect">
            <a:avLst/>
          </a:prstGeom>
        </p:spPr>
        <p:txBody>
          <a:bodyPr/>
          <a:lstStyle/>
          <a:p>
            <a:r>
              <a:rPr lang="en-US" dirty="0">
                <a:solidFill>
                  <a:srgbClr val="292929"/>
                </a:solidFill>
              </a:rPr>
              <a:t>Microsoft Confidential</a:t>
            </a:r>
          </a:p>
        </p:txBody>
      </p:sp>
      <p:sp>
        <p:nvSpPr>
          <p:cNvPr id="4" name="Slide Number Placeholder 3"/>
          <p:cNvSpPr>
            <a:spLocks noGrp="1"/>
          </p:cNvSpPr>
          <p:nvPr>
            <p:ph type="sldNum" sz="quarter" idx="11"/>
          </p:nvPr>
        </p:nvSpPr>
        <p:spPr>
          <a:xfrm>
            <a:off x="9077859" y="6430127"/>
            <a:ext cx="2844904" cy="364224"/>
          </a:xfrm>
          <a:prstGeom prst="rect">
            <a:avLst/>
          </a:prstGeom>
        </p:spPr>
        <p:txBody>
          <a:bodyPr/>
          <a:lstStyle/>
          <a:p>
            <a:fld id="{25B1B22E-D3C8-4129-8E85-2E5037E3E69B}" type="slidenum">
              <a:rPr lang="en-US">
                <a:solidFill>
                  <a:srgbClr val="292929"/>
                </a:solidFill>
              </a:rPr>
              <a:pPr/>
              <a:t>‹#›</a:t>
            </a:fld>
            <a:endParaRPr lang="en-US" dirty="0">
              <a:solidFill>
                <a:srgbClr val="292929"/>
              </a:solidFill>
            </a:endParaRPr>
          </a:p>
        </p:txBody>
      </p:sp>
    </p:spTree>
    <p:extLst>
      <p:ext uri="{BB962C8B-B14F-4D97-AF65-F5344CB8AC3E}">
        <p14:creationId xmlns:p14="http://schemas.microsoft.com/office/powerpoint/2010/main" val="39871639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 SECTION | DEMO BLUE 5">
    <p:spTree>
      <p:nvGrpSpPr>
        <p:cNvPr id="1" name=""/>
        <p:cNvGrpSpPr/>
        <p:nvPr/>
      </p:nvGrpSpPr>
      <p:grpSpPr>
        <a:xfrm>
          <a:off x="0" y="0"/>
          <a:ext cx="0" cy="0"/>
          <a:chOff x="0" y="0"/>
          <a:chExt cx="0" cy="0"/>
        </a:xfrm>
      </p:grpSpPr>
      <p:sp>
        <p:nvSpPr>
          <p:cNvPr id="16" name="Rectangle 15"/>
          <p:cNvSpPr/>
          <p:nvPr userDrawn="1"/>
        </p:nvSpPr>
        <p:spPr bwMode="auto">
          <a:xfrm>
            <a:off x="2" y="4773828"/>
            <a:ext cx="3854939" cy="2084172"/>
          </a:xfrm>
          <a:prstGeom prst="rect">
            <a:avLst/>
          </a:prstGeom>
          <a:solidFill>
            <a:schemeClr val="accent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06" tIns="44804" rIns="89606" bIns="44804" numCol="1" rtlCol="0" anchor="ctr" anchorCtr="0" compatLnSpc="1">
            <a:prstTxWarp prst="textNoShape">
              <a:avLst/>
            </a:prstTxWarp>
          </a:bodyPr>
          <a:lstStyle/>
          <a:p>
            <a:pPr algn="ctr" defTabSz="895821"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 name="Rectangle 11"/>
          <p:cNvSpPr/>
          <p:nvPr userDrawn="1"/>
        </p:nvSpPr>
        <p:spPr bwMode="auto">
          <a:xfrm>
            <a:off x="1" y="2"/>
            <a:ext cx="3854938" cy="4773828"/>
          </a:xfrm>
          <a:prstGeom prst="rect">
            <a:avLst/>
          </a:prstGeom>
          <a:solidFill>
            <a:schemeClr val="accent2">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06" tIns="44804" rIns="89606" bIns="44804" numCol="1" rtlCol="0" anchor="ctr" anchorCtr="0" compatLnSpc="1">
            <a:prstTxWarp prst="textNoShape">
              <a:avLst/>
            </a:prstTxWarp>
          </a:bodyPr>
          <a:lstStyle/>
          <a:p>
            <a:pPr algn="ctr" defTabSz="895821"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119836" y="300934"/>
            <a:ext cx="3735104" cy="2380941"/>
          </a:xfrm>
        </p:spPr>
        <p:txBody>
          <a:bodyPr lIns="146289" tIns="91431" rIns="146289" bIns="91431" anchor="t" anchorCtr="0"/>
          <a:lstStyle>
            <a:lvl1pPr>
              <a:defRPr sz="5293" spc="-98" baseline="0">
                <a:gradFill>
                  <a:gsLst>
                    <a:gs pos="5833">
                      <a:srgbClr val="FFFFFF"/>
                    </a:gs>
                    <a:gs pos="18000">
                      <a:srgbClr val="FFFFFF"/>
                    </a:gs>
                  </a:gsLst>
                  <a:lin ang="5400000" scaled="0"/>
                </a:gradFill>
              </a:defRPr>
            </a:lvl1pPr>
          </a:lstStyle>
          <a:p>
            <a:pPr lvl="0"/>
            <a:r>
              <a:rPr lang="en-US" dirty="0"/>
              <a:t>Click to edit Master text styles</a:t>
            </a:r>
          </a:p>
        </p:txBody>
      </p:sp>
      <p:sp>
        <p:nvSpPr>
          <p:cNvPr id="3" name="Text Placeholder 2"/>
          <p:cNvSpPr>
            <a:spLocks noGrp="1"/>
          </p:cNvSpPr>
          <p:nvPr>
            <p:ph type="body" sz="quarter" idx="14"/>
          </p:nvPr>
        </p:nvSpPr>
        <p:spPr bwMode="ltGray">
          <a:xfrm>
            <a:off x="121143" y="4773830"/>
            <a:ext cx="3702401" cy="1352610"/>
          </a:xfrm>
          <a:noFill/>
        </p:spPr>
        <p:txBody>
          <a:bodyPr tIns="109717" bIns="109717">
            <a:noAutofit/>
          </a:bodyPr>
          <a:lstStyle>
            <a:lvl1pPr marL="0" indent="0">
              <a:spcBef>
                <a:spcPts val="0"/>
              </a:spcBef>
              <a:buNone/>
              <a:defRPr sz="1764" b="0">
                <a:solidFill>
                  <a:schemeClr val="bg1"/>
                </a:solidFill>
                <a:latin typeface="+mn-lt"/>
              </a:defRPr>
            </a:lvl1pPr>
          </a:lstStyle>
          <a:p>
            <a:pPr lvl="0"/>
            <a:r>
              <a:rPr lang="en-US"/>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69239" y="6246344"/>
            <a:ext cx="2036322" cy="282695"/>
          </a:xfrm>
          <a:prstGeom prst="rect">
            <a:avLst/>
          </a:prstGeom>
        </p:spPr>
      </p:pic>
    </p:spTree>
    <p:extLst>
      <p:ext uri="{BB962C8B-B14F-4D97-AF65-F5344CB8AC3E}">
        <p14:creationId xmlns:p14="http://schemas.microsoft.com/office/powerpoint/2010/main" val="4293818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2692819"/>
            <a:ext cx="9144000" cy="817147"/>
          </a:xfrm>
        </p:spPr>
        <p:txBody>
          <a:bodyPr anchor="b"/>
          <a:lstStyle>
            <a:lvl1pPr algn="ctr">
              <a:defRPr sz="5897"/>
            </a:lvl1pPr>
          </a:lstStyle>
          <a:p>
            <a:r>
              <a:rPr lang="en-US"/>
              <a:t>Click to edit Master title style</a:t>
            </a:r>
            <a:endParaRPr lang="en-US" dirty="0"/>
          </a:p>
        </p:txBody>
      </p:sp>
      <p:sp>
        <p:nvSpPr>
          <p:cNvPr id="3" name="Subtitle 2"/>
          <p:cNvSpPr>
            <a:spLocks noGrp="1"/>
          </p:cNvSpPr>
          <p:nvPr>
            <p:ph type="subTitle" idx="1"/>
          </p:nvPr>
        </p:nvSpPr>
        <p:spPr>
          <a:xfrm>
            <a:off x="1524002" y="3602040"/>
            <a:ext cx="9144000" cy="318549"/>
          </a:xfrm>
        </p:spPr>
        <p:txBody>
          <a:bodyPr/>
          <a:lstStyle>
            <a:lvl1pPr marL="0" indent="0" algn="ctr">
              <a:buNone/>
              <a:defRPr sz="2299"/>
            </a:lvl1pPr>
            <a:lvl2pPr marL="446188" indent="0" algn="ctr">
              <a:buNone/>
              <a:defRPr sz="1999"/>
            </a:lvl2pPr>
            <a:lvl3pPr marL="892375" indent="0" algn="ctr">
              <a:buNone/>
              <a:defRPr sz="1799"/>
            </a:lvl3pPr>
            <a:lvl4pPr marL="1338563" indent="0" algn="ctr">
              <a:buNone/>
              <a:defRPr sz="1600"/>
            </a:lvl4pPr>
            <a:lvl5pPr marL="1784750" indent="0" algn="ctr">
              <a:buNone/>
              <a:defRPr sz="1600"/>
            </a:lvl5pPr>
            <a:lvl6pPr marL="2230938" indent="0" algn="ctr">
              <a:buNone/>
              <a:defRPr sz="1600"/>
            </a:lvl6pPr>
            <a:lvl7pPr marL="2677126" indent="0" algn="ctr">
              <a:buNone/>
              <a:defRPr sz="1600"/>
            </a:lvl7pPr>
            <a:lvl8pPr marL="3123314" indent="0" algn="ctr">
              <a:buNone/>
              <a:defRPr sz="1600"/>
            </a:lvl8pPr>
            <a:lvl9pPr marL="356950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4"/>
            <a:ext cx="2743200" cy="365125"/>
          </a:xfrm>
          <a:prstGeom prst="rect">
            <a:avLst/>
          </a:prstGeom>
        </p:spPr>
        <p:txBody>
          <a:bodyPr lIns="89273" tIns="44636" rIns="89273" bIns="44636"/>
          <a:lstStyle/>
          <a:p>
            <a:pPr defTabSz="914038"/>
            <a:fld id="{F8F50668-2DB5-4F3E-BCA8-B07B0F9444A3}" type="datetimeFigureOut">
              <a:rPr lang="en-US" smtClean="0">
                <a:solidFill>
                  <a:srgbClr val="292929"/>
                </a:solidFill>
              </a:rPr>
              <a:pPr defTabSz="914038"/>
              <a:t>8/7/2018</a:t>
            </a:fld>
            <a:endParaRPr lang="en-US" dirty="0">
              <a:solidFill>
                <a:srgbClr val="292929"/>
              </a:solidFill>
            </a:endParaRPr>
          </a:p>
        </p:txBody>
      </p:sp>
      <p:sp>
        <p:nvSpPr>
          <p:cNvPr id="5" name="Footer Placeholder 4"/>
          <p:cNvSpPr>
            <a:spLocks noGrp="1"/>
          </p:cNvSpPr>
          <p:nvPr>
            <p:ph type="ftr" sz="quarter" idx="11"/>
          </p:nvPr>
        </p:nvSpPr>
        <p:spPr>
          <a:xfrm>
            <a:off x="150852" y="6577542"/>
            <a:ext cx="3861806" cy="188385"/>
          </a:xfrm>
          <a:prstGeom prst="rect">
            <a:avLst/>
          </a:prstGeom>
        </p:spPr>
        <p:txBody>
          <a:bodyPr/>
          <a:lstStyle/>
          <a:p>
            <a:endParaRPr lang="en-US" dirty="0">
              <a:solidFill>
                <a:srgbClr val="282828"/>
              </a:solidFill>
            </a:endParaRPr>
          </a:p>
        </p:txBody>
      </p:sp>
      <p:sp>
        <p:nvSpPr>
          <p:cNvPr id="6" name="Slide Number Placeholder 5"/>
          <p:cNvSpPr>
            <a:spLocks noGrp="1"/>
          </p:cNvSpPr>
          <p:nvPr>
            <p:ph type="sldNum" sz="quarter" idx="12"/>
          </p:nvPr>
        </p:nvSpPr>
        <p:spPr>
          <a:xfrm>
            <a:off x="11220197" y="6577542"/>
            <a:ext cx="820952" cy="188385"/>
          </a:xfrm>
          <a:prstGeom prst="rect">
            <a:avLst/>
          </a:prstGeom>
        </p:spPr>
        <p:txBody>
          <a:bodyPr/>
          <a:lstStyle/>
          <a:p>
            <a:fld id="{03E00ECA-3C9D-4C0E-AC13-EB32D9B7E1CB}" type="slidenum">
              <a:rPr>
                <a:solidFill>
                  <a:srgbClr val="282828"/>
                </a:solidFill>
              </a:rPr>
              <a:pPr/>
              <a:t>‹#›</a:t>
            </a:fld>
            <a:endParaRPr dirty="0">
              <a:solidFill>
                <a:srgbClr val="282828"/>
              </a:solidFill>
            </a:endParaRPr>
          </a:p>
        </p:txBody>
      </p:sp>
    </p:spTree>
    <p:extLst>
      <p:ext uri="{BB962C8B-B14F-4D97-AF65-F5344CB8AC3E}">
        <p14:creationId xmlns:p14="http://schemas.microsoft.com/office/powerpoint/2010/main" val="275038034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839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311742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WO 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45435" y="1411762"/>
            <a:ext cx="11577328" cy="1985641"/>
          </a:xfrm>
        </p:spPr>
        <p:txBody>
          <a:bodyPr/>
          <a:lstStyle>
            <a:lvl1pPr marL="0" indent="0">
              <a:buNone/>
              <a:defRPr lang="en-US" sz="3920" b="1" kern="1200" spc="0" baseline="0" dirty="0" smtClean="0">
                <a:gradFill>
                  <a:gsLst>
                    <a:gs pos="1250">
                      <a:schemeClr val="accent1"/>
                    </a:gs>
                    <a:gs pos="100000">
                      <a:schemeClr val="accent1"/>
                    </a:gs>
                  </a:gsLst>
                  <a:lin ang="5400000" scaled="0"/>
                </a:gradFill>
                <a:latin typeface="+mj-lt"/>
                <a:ea typeface="+mn-ea"/>
                <a:cs typeface="+mn-cs"/>
              </a:defRPr>
            </a:lvl1pPr>
            <a:lvl2pPr marL="0" indent="0">
              <a:buFontTx/>
              <a:buNone/>
              <a:defRPr sz="1960"/>
            </a:lvl2pPr>
            <a:lvl3pPr marL="331413" indent="-164928">
              <a:buFont typeface="Arial" pitchFamily="34" charset="0"/>
              <a:buChar char="•"/>
              <a:tabLst>
                <a:tab pos="331413" algn="l"/>
              </a:tabLst>
              <a:defRPr/>
            </a:lvl3pPr>
            <a:lvl4pPr marL="508790" indent="-177377">
              <a:buFont typeface="Arial" pitchFamily="34" charset="0"/>
              <a:buChar char="•"/>
              <a:defRPr/>
            </a:lvl4pPr>
            <a:lvl5pPr marL="619260" indent="-110471">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269240" y="6566935"/>
            <a:ext cx="3859606" cy="364224"/>
          </a:xfrm>
          <a:prstGeom prst="rect">
            <a:avLst/>
          </a:prstGeom>
        </p:spPr>
        <p:txBody>
          <a:bodyPr lIns="93269" tIns="46634" rIns="93269" bIns="46634"/>
          <a:lstStyle/>
          <a:p>
            <a:r>
              <a:rPr lang="en-US" dirty="0">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2"/>
          </p:nvPr>
        </p:nvSpPr>
        <p:spPr>
          <a:xfrm>
            <a:off x="9077860" y="6564687"/>
            <a:ext cx="2844904" cy="364224"/>
          </a:xfrm>
          <a:prstGeom prst="rect">
            <a:avLst/>
          </a:prstGeom>
        </p:spPr>
        <p:txBody>
          <a:bodyPr lIns="93269" tIns="46634" rIns="93269" bIns="46634"/>
          <a:lstStyle/>
          <a:p>
            <a:fld id="{25B1B22E-D3C8-4129-8E85-2E5037E3E69B}" type="slidenum">
              <a:rPr lang="en-US">
                <a:gradFill>
                  <a:gsLst>
                    <a:gs pos="0">
                      <a:srgbClr val="DDDDDD">
                        <a:lumMod val="75000"/>
                      </a:srgbClr>
                    </a:gs>
                    <a:gs pos="100000">
                      <a:srgbClr val="DDDDDD">
                        <a:lumMod val="75000"/>
                      </a:srgbClr>
                    </a:gs>
                  </a:gsLst>
                  <a:lin ang="5400000" scaled="0"/>
                </a:gradFill>
              </a:rPr>
              <a:pPr/>
              <a:t>‹#›</a:t>
            </a:fld>
            <a:endParaRPr lang="en-US" dirty="0">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5165238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79545"/>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100000">
                      <a:schemeClr val="tx1">
                        <a:lumMod val="50000"/>
                      </a:schemeClr>
                    </a:gs>
                    <a:gs pos="0">
                      <a:schemeClr val="tx1">
                        <a:lumMod val="50000"/>
                      </a:schemeClr>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80160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3420572121"/>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461090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5_Demo slide">
    <p:spTree>
      <p:nvGrpSpPr>
        <p:cNvPr id="1" name=""/>
        <p:cNvGrpSpPr/>
        <p:nvPr/>
      </p:nvGrpSpPr>
      <p:grpSpPr>
        <a:xfrm>
          <a:off x="0" y="0"/>
          <a:ext cx="0" cy="0"/>
          <a:chOff x="0" y="0"/>
          <a:chExt cx="0" cy="0"/>
        </a:xfrm>
      </p:grpSpPr>
      <p:pic>
        <p:nvPicPr>
          <p:cNvPr id="10" name="Picture 2" descr="C:\Users\v-damima\Desktop\Assets\images\iStock_000020286696Medium.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auto">
          <a:xfrm rot="5400000">
            <a:off x="4940293" y="-4940300"/>
            <a:ext cx="2311399" cy="12192004"/>
          </a:xfrm>
          <a:prstGeom prst="rect">
            <a:avLst/>
          </a:prstGeom>
          <a:gradFill flip="none" rotWithShape="1">
            <a:gsLst>
              <a:gs pos="0">
                <a:schemeClr val="accent1">
                  <a:lumMod val="50000"/>
                  <a:alpha val="58000"/>
                </a:schemeClr>
              </a:gs>
              <a:gs pos="55000">
                <a:schemeClr val="accent1">
                  <a:alpha val="22000"/>
                </a:schemeClr>
              </a:gs>
              <a:gs pos="100000">
                <a:schemeClr val="accent1">
                  <a:alpha val="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66" rIns="0" bIns="62166" numCol="1" rtlCol="0" anchor="ctr" anchorCtr="0" compatLnSpc="1">
            <a:prstTxWarp prst="textNoShape">
              <a:avLst/>
            </a:prstTxWarp>
          </a:bodyPr>
          <a:lstStyle/>
          <a:p>
            <a:pPr algn="ctr" defTabSz="1242985"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8" name="Rectangle 7"/>
          <p:cNvSpPr/>
          <p:nvPr userDrawn="1"/>
        </p:nvSpPr>
        <p:spPr bwMode="auto">
          <a:xfrm>
            <a:off x="321115" y="990600"/>
            <a:ext cx="6628107" cy="2336800"/>
          </a:xfrm>
          <a:prstGeom prst="rect">
            <a:avLst/>
          </a:prstGeom>
          <a:solidFill>
            <a:srgbClr val="0071B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767" tIns="82884" rIns="165767" bIns="82884" rtlCol="0" anchor="ctr"/>
          <a:lstStyle/>
          <a:p>
            <a:pPr defTabSz="1657450" fontAlgn="base">
              <a:spcBef>
                <a:spcPct val="0"/>
              </a:spcBef>
              <a:spcAft>
                <a:spcPct val="0"/>
              </a:spcAft>
            </a:pPr>
            <a:endParaRPr lang="en-US" sz="4266" dirty="0">
              <a:solidFill>
                <a:srgbClr val="FFFFFF"/>
              </a:solidFill>
              <a:latin typeface="Segoe Light" pitchFamily="34" charset="0"/>
            </a:endParaRPr>
          </a:p>
        </p:txBody>
      </p:sp>
      <p:sp>
        <p:nvSpPr>
          <p:cNvPr id="2" name="Title 1"/>
          <p:cNvSpPr>
            <a:spLocks noGrp="1"/>
          </p:cNvSpPr>
          <p:nvPr>
            <p:ph type="title" hasCustomPrompt="1"/>
          </p:nvPr>
        </p:nvSpPr>
        <p:spPr>
          <a:xfrm>
            <a:off x="333815" y="990602"/>
            <a:ext cx="6615407" cy="2320567"/>
          </a:xfrm>
          <a:noFill/>
        </p:spPr>
        <p:txBody>
          <a:bodyPr tIns="91440" bIns="91440" anchor="t" anchorCtr="0"/>
          <a:lstStyle>
            <a:lvl1pPr algn="l" defTabSz="1243345" rtl="0" eaLnBrk="1" latinLnBrk="0" hangingPunct="1">
              <a:lnSpc>
                <a:spcPct val="90000"/>
              </a:lnSpc>
              <a:spcBef>
                <a:spcPct val="0"/>
              </a:spcBef>
              <a:buNone/>
              <a:defRPr lang="en-US" sz="7998"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5" y="2784162"/>
            <a:ext cx="6628107" cy="1434471"/>
          </a:xfrm>
          <a:noFill/>
        </p:spPr>
        <p:txBody>
          <a:bodyPr lIns="182880" tIns="146304" rIns="182880" bIns="146304" anchor="b">
            <a:noAutofit/>
          </a:bodyPr>
          <a:lstStyle>
            <a:lvl1pPr marL="0" indent="0">
              <a:spcBef>
                <a:spcPts val="0"/>
              </a:spcBef>
              <a:buNone/>
              <a:defRPr sz="3732" spc="0" baseline="0">
                <a:solidFill>
                  <a:schemeClr val="bg1"/>
                </a:solidFill>
                <a:latin typeface="+mj-lt"/>
              </a:defRPr>
            </a:lvl1pPr>
          </a:lstStyle>
          <a:p>
            <a:pPr lvl="0"/>
            <a:r>
              <a:rPr lang="en-US" dirty="0"/>
              <a:t>Click to edit text</a:t>
            </a:r>
          </a:p>
        </p:txBody>
      </p:sp>
    </p:spTree>
    <p:extLst>
      <p:ext uri="{BB962C8B-B14F-4D97-AF65-F5344CB8AC3E}">
        <p14:creationId xmlns:p14="http://schemas.microsoft.com/office/powerpoint/2010/main" val="3975040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3775" y="101600"/>
            <a:ext cx="933450" cy="1066800"/>
          </a:xfrm>
          <a:prstGeom prst="rect">
            <a:avLst/>
          </a:prstGeom>
        </p:spPr>
      </p:pic>
    </p:spTree>
    <p:extLst>
      <p:ext uri="{BB962C8B-B14F-4D97-AF65-F5344CB8AC3E}">
        <p14:creationId xmlns:p14="http://schemas.microsoft.com/office/powerpoint/2010/main" val="34708811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3" name="Slide Number Placeholder 2"/>
          <p:cNvSpPr>
            <a:spLocks noGrp="1"/>
          </p:cNvSpPr>
          <p:nvPr>
            <p:ph type="sldNum" sz="quarter" idx="11"/>
          </p:nvPr>
        </p:nvSpPr>
        <p:spPr>
          <a:xfrm>
            <a:off x="11220197" y="6581259"/>
            <a:ext cx="820952" cy="184666"/>
          </a:xfrm>
          <a:prstGeom prst="rect">
            <a:avLst/>
          </a:prstGeom>
        </p:spPr>
        <p:txBody>
          <a:bodyPr/>
          <a:lstStyle/>
          <a:p>
            <a:fld id="{71F47D9D-8D60-4698-A495-89D102E182A2}" type="slidenum">
              <a:rPr/>
              <a:pPr/>
              <a:t>‹#›</a:t>
            </a:fld>
            <a:endParaRPr dirty="0"/>
          </a:p>
        </p:txBody>
      </p:sp>
    </p:spTree>
    <p:extLst>
      <p:ext uri="{BB962C8B-B14F-4D97-AF65-F5344CB8AC3E}">
        <p14:creationId xmlns:p14="http://schemas.microsoft.com/office/powerpoint/2010/main" val="321874196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5_Demo slide">
    <p:spTree>
      <p:nvGrpSpPr>
        <p:cNvPr id="1" name=""/>
        <p:cNvGrpSpPr/>
        <p:nvPr/>
      </p:nvGrpSpPr>
      <p:grpSpPr>
        <a:xfrm>
          <a:off x="0" y="0"/>
          <a:ext cx="0" cy="0"/>
          <a:chOff x="0" y="0"/>
          <a:chExt cx="0" cy="0"/>
        </a:xfrm>
      </p:grpSpPr>
      <p:pic>
        <p:nvPicPr>
          <p:cNvPr id="10" name="Picture 2" descr="C:\Users\v-damima\Desktop\Assets\images\iStock_000020286696Medium.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auto">
          <a:xfrm rot="5400000">
            <a:off x="4940293" y="-4940300"/>
            <a:ext cx="2311399" cy="12192004"/>
          </a:xfrm>
          <a:prstGeom prst="rect">
            <a:avLst/>
          </a:prstGeom>
          <a:gradFill flip="none" rotWithShape="1">
            <a:gsLst>
              <a:gs pos="0">
                <a:schemeClr val="accent1">
                  <a:lumMod val="50000"/>
                  <a:alpha val="58000"/>
                </a:schemeClr>
              </a:gs>
              <a:gs pos="55000">
                <a:schemeClr val="accent1">
                  <a:alpha val="22000"/>
                </a:schemeClr>
              </a:gs>
              <a:gs pos="100000">
                <a:schemeClr val="accent1">
                  <a:alpha val="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66" rIns="0" bIns="62166" numCol="1" rtlCol="0" anchor="ctr" anchorCtr="0" compatLnSpc="1">
            <a:prstTxWarp prst="textNoShape">
              <a:avLst/>
            </a:prstTxWarp>
          </a:bodyPr>
          <a:lstStyle/>
          <a:p>
            <a:pPr algn="ctr" defTabSz="1242985"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8" name="Rectangle 7"/>
          <p:cNvSpPr/>
          <p:nvPr userDrawn="1"/>
        </p:nvSpPr>
        <p:spPr bwMode="auto">
          <a:xfrm>
            <a:off x="321115" y="990600"/>
            <a:ext cx="6628107" cy="2336800"/>
          </a:xfrm>
          <a:prstGeom prst="rect">
            <a:avLst/>
          </a:prstGeom>
          <a:solidFill>
            <a:srgbClr val="0071B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767" tIns="82884" rIns="165767" bIns="82884" rtlCol="0" anchor="ctr"/>
          <a:lstStyle/>
          <a:p>
            <a:pPr defTabSz="1657450" fontAlgn="base">
              <a:spcBef>
                <a:spcPct val="0"/>
              </a:spcBef>
              <a:spcAft>
                <a:spcPct val="0"/>
              </a:spcAft>
            </a:pPr>
            <a:endParaRPr lang="en-US" sz="4266" dirty="0">
              <a:solidFill>
                <a:srgbClr val="FFFFFF"/>
              </a:solidFill>
              <a:latin typeface="Segoe Light" pitchFamily="34" charset="0"/>
            </a:endParaRPr>
          </a:p>
        </p:txBody>
      </p:sp>
      <p:sp>
        <p:nvSpPr>
          <p:cNvPr id="2" name="Title 1"/>
          <p:cNvSpPr>
            <a:spLocks noGrp="1"/>
          </p:cNvSpPr>
          <p:nvPr>
            <p:ph type="title" hasCustomPrompt="1"/>
          </p:nvPr>
        </p:nvSpPr>
        <p:spPr>
          <a:xfrm>
            <a:off x="333815" y="990602"/>
            <a:ext cx="6615407" cy="2320567"/>
          </a:xfrm>
          <a:noFill/>
        </p:spPr>
        <p:txBody>
          <a:bodyPr tIns="91440" bIns="91440" anchor="t" anchorCtr="0"/>
          <a:lstStyle>
            <a:lvl1pPr algn="l" defTabSz="1243345" rtl="0" eaLnBrk="1" latinLnBrk="0" hangingPunct="1">
              <a:lnSpc>
                <a:spcPct val="90000"/>
              </a:lnSpc>
              <a:spcBef>
                <a:spcPct val="0"/>
              </a:spcBef>
              <a:buNone/>
              <a:defRPr lang="en-US" sz="7998"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5" y="2784162"/>
            <a:ext cx="6628107" cy="1434471"/>
          </a:xfrm>
          <a:noFill/>
        </p:spPr>
        <p:txBody>
          <a:bodyPr lIns="182880" tIns="146304" rIns="182880" bIns="146304" anchor="b">
            <a:noAutofit/>
          </a:bodyPr>
          <a:lstStyle>
            <a:lvl1pPr marL="0" indent="0">
              <a:spcBef>
                <a:spcPts val="0"/>
              </a:spcBef>
              <a:buNone/>
              <a:defRPr sz="3732" spc="0" baseline="0">
                <a:solidFill>
                  <a:schemeClr val="bg1"/>
                </a:solidFill>
                <a:latin typeface="+mj-lt"/>
              </a:defRPr>
            </a:lvl1pPr>
          </a:lstStyle>
          <a:p>
            <a:pPr lvl="0"/>
            <a:r>
              <a:rPr lang="en-US" dirty="0"/>
              <a:t>Click to edit text</a:t>
            </a:r>
          </a:p>
        </p:txBody>
      </p:sp>
    </p:spTree>
    <p:extLst>
      <p:ext uri="{BB962C8B-B14F-4D97-AF65-F5344CB8AC3E}">
        <p14:creationId xmlns:p14="http://schemas.microsoft.com/office/powerpoint/2010/main" val="1499026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3_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7000" y="114192"/>
            <a:ext cx="11684000" cy="990600"/>
          </a:xfrm>
          <a:noFill/>
        </p:spPr>
        <p:txBody>
          <a:bodyPr tIns="91440" bIns="91440" anchor="t" anchorCtr="0"/>
          <a:lstStyle>
            <a:lvl1pPr>
              <a:defRPr sz="6400" spc="-133" baseline="0">
                <a:solidFill>
                  <a:schemeClr val="tx1"/>
                </a:solidFill>
              </a:defRPr>
            </a:lvl1pPr>
          </a:lstStyle>
          <a:p>
            <a:r>
              <a:rPr lang="en-US" dirty="0"/>
              <a:t>Section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6950" y="37992"/>
            <a:ext cx="933450" cy="1066800"/>
          </a:xfrm>
          <a:prstGeom prst="rect">
            <a:avLst/>
          </a:prstGeom>
        </p:spPr>
      </p:pic>
    </p:spTree>
    <p:extLst>
      <p:ext uri="{BB962C8B-B14F-4D97-AF65-F5344CB8AC3E}">
        <p14:creationId xmlns:p14="http://schemas.microsoft.com/office/powerpoint/2010/main" val="141361476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xxx_Demo, Video etc. &quot;special&quot; slides">
    <p:spTree>
      <p:nvGrpSpPr>
        <p:cNvPr id="1" name=""/>
        <p:cNvGrpSpPr/>
        <p:nvPr/>
      </p:nvGrpSpPr>
      <p:grpSpPr>
        <a:xfrm>
          <a:off x="0" y="0"/>
          <a:ext cx="0" cy="0"/>
          <a:chOff x="0" y="0"/>
          <a:chExt cx="0" cy="0"/>
        </a:xfrm>
      </p:grpSpPr>
      <p:sp>
        <p:nvSpPr>
          <p:cNvPr id="13" name="Rectangle 12"/>
          <p:cNvSpPr/>
          <p:nvPr userDrawn="1"/>
        </p:nvSpPr>
        <p:spPr bwMode="auto">
          <a:xfrm>
            <a:off x="1" y="0"/>
            <a:ext cx="12192000" cy="44196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Picture Placeholder 11"/>
          <p:cNvSpPr>
            <a:spLocks noGrp="1"/>
          </p:cNvSpPr>
          <p:nvPr>
            <p:ph type="pic" sz="quarter" idx="11" hasCustomPrompt="1"/>
          </p:nvPr>
        </p:nvSpPr>
        <p:spPr>
          <a:xfrm>
            <a:off x="1" y="3976402"/>
            <a:ext cx="12192000" cy="443198"/>
          </a:xfrm>
        </p:spPr>
        <p:txBody>
          <a:bodyPr anchor="b"/>
          <a:lstStyle>
            <a:lvl1pPr marL="0" indent="0" algn="ctr">
              <a:buNone/>
              <a:defRPr baseline="0">
                <a:gradFill>
                  <a:gsLst>
                    <a:gs pos="0">
                      <a:schemeClr val="tx2"/>
                    </a:gs>
                    <a:gs pos="86000">
                      <a:schemeClr val="tx2"/>
                    </a:gs>
                  </a:gsLst>
                  <a:lin ang="5400000" scaled="0"/>
                </a:gradFill>
              </a:defRPr>
            </a:lvl1pPr>
          </a:lstStyle>
          <a:p>
            <a:r>
              <a:rPr lang="en-US" dirty="0"/>
              <a:t>Click on icon to change picture</a:t>
            </a:r>
          </a:p>
        </p:txBody>
      </p:sp>
      <p:sp>
        <p:nvSpPr>
          <p:cNvPr id="10" name="Title 1"/>
          <p:cNvSpPr>
            <a:spLocks noGrp="1"/>
          </p:cNvSpPr>
          <p:nvPr>
            <p:ph type="ctrTitle"/>
          </p:nvPr>
        </p:nvSpPr>
        <p:spPr>
          <a:xfrm>
            <a:off x="516073" y="5959291"/>
            <a:ext cx="9237846" cy="664797"/>
          </a:xfrm>
        </p:spPr>
        <p:txBody>
          <a:bodyPr anchor="ctr" anchorCtr="0">
            <a:noAutofit/>
          </a:bodyPr>
          <a:lstStyle>
            <a:lvl1pPr>
              <a:lnSpc>
                <a:spcPct val="90000"/>
              </a:lnSpc>
              <a:defRPr sz="4800">
                <a:gradFill>
                  <a:gsLst>
                    <a:gs pos="0">
                      <a:schemeClr val="bg1"/>
                    </a:gs>
                    <a:gs pos="88000">
                      <a:schemeClr val="bg1"/>
                    </a:gs>
                  </a:gsLst>
                  <a:lin ang="5400000" scaled="0"/>
                </a:gradFill>
              </a:defRPr>
            </a:lvl1pPr>
          </a:lstStyle>
          <a:p>
            <a:r>
              <a:rPr lang="en-US"/>
              <a:t>Click to edit Master title style</a:t>
            </a:r>
            <a:endParaRPr lang="en-US" dirty="0"/>
          </a:p>
        </p:txBody>
      </p:sp>
      <p:sp>
        <p:nvSpPr>
          <p:cNvPr id="11" name="Text Placeholder 6"/>
          <p:cNvSpPr>
            <a:spLocks noGrp="1"/>
          </p:cNvSpPr>
          <p:nvPr>
            <p:ph type="body" sz="quarter" idx="10" hasCustomPrompt="1"/>
          </p:nvPr>
        </p:nvSpPr>
        <p:spPr>
          <a:xfrm>
            <a:off x="516073" y="4604658"/>
            <a:ext cx="92384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0">
                      <a:schemeClr val="bg1"/>
                    </a:gs>
                    <a:gs pos="88000">
                      <a:schemeClr val="bg1"/>
                    </a:gs>
                  </a:gsLst>
                  <a:lin ang="5400000"/>
                </a:gradFill>
                <a:effectLst/>
                <a:uLnTx/>
                <a:uFillTx/>
                <a:latin typeface="+mj-lt"/>
                <a:ea typeface="+mn-ea"/>
                <a:cs typeface="+mn-cs"/>
              </a:defRPr>
            </a:lvl1pPr>
          </a:lstStyle>
          <a:p>
            <a:pPr lvl="0"/>
            <a:r>
              <a:rPr lang="en-US" dirty="0"/>
              <a:t>click to…</a:t>
            </a:r>
          </a:p>
        </p:txBody>
      </p:sp>
      <p:pic>
        <p:nvPicPr>
          <p:cNvPr id="4" name="Picture 2" descr="\\SERVER3\InternalBin\Resource DVD\DVD_ART36\DVD_Art_08-10-2010\Logos\Microsoft Dynamics\Dynamics - overall brand\dynamics brand rev h.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55034" y="6198150"/>
            <a:ext cx="203714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0333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6073" y="228600"/>
            <a:ext cx="1116144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6073" y="1447800"/>
            <a:ext cx="11161444"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7" name="Slide Number Placeholder 6"/>
          <p:cNvSpPr>
            <a:spLocks noGrp="1"/>
          </p:cNvSpPr>
          <p:nvPr>
            <p:ph type="sldNum" sz="quarter" idx="12"/>
          </p:nvPr>
        </p:nvSpPr>
        <p:spPr/>
        <p:txBody>
          <a:bodyPr/>
          <a:lstStyle/>
          <a:p>
            <a:fld id="{71F47D9D-8D60-4698-A495-89D102E182A2}" type="slidenum">
              <a:rPr/>
              <a:pPr/>
              <a:t>‹#›</a:t>
            </a:fld>
            <a:endParaRPr dirty="0"/>
          </a:p>
        </p:txBody>
      </p:sp>
    </p:spTree>
    <p:extLst>
      <p:ext uri="{BB962C8B-B14F-4D97-AF65-F5344CB8AC3E}">
        <p14:creationId xmlns:p14="http://schemas.microsoft.com/office/powerpoint/2010/main" val="33736174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6073" y="228600"/>
            <a:ext cx="11161444" cy="609398"/>
          </a:xfrm>
        </p:spPr>
        <p:txBody>
          <a:bodyPr/>
          <a:lstStyle>
            <a:lvl1pPr>
              <a:defRPr/>
            </a:lvl1pPr>
          </a:lstStyle>
          <a:p>
            <a:r>
              <a:rPr lang="en-US"/>
              <a:t>Click to edit Master title style</a:t>
            </a:r>
            <a:endParaRPr lang="en-US" dirty="0"/>
          </a:p>
        </p:txBody>
      </p:sp>
      <p:sp>
        <p:nvSpPr>
          <p:cNvPr id="3" name="Footer Placeholder 2"/>
          <p:cNvSpPr>
            <a:spLocks noGrp="1"/>
          </p:cNvSpPr>
          <p:nvPr>
            <p:ph type="ftr" sz="quarter" idx="10"/>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4" name="Slide Number Placeholder 3"/>
          <p:cNvSpPr>
            <a:spLocks noGrp="1"/>
          </p:cNvSpPr>
          <p:nvPr>
            <p:ph type="sldNum" sz="quarter" idx="11"/>
          </p:nvPr>
        </p:nvSpPr>
        <p:spPr/>
        <p:txBody>
          <a:bodyPr/>
          <a:lstStyle/>
          <a:p>
            <a:fld id="{71F47D9D-8D60-4698-A495-89D102E182A2}" type="slidenum">
              <a:rPr/>
              <a:pPr/>
              <a:t>‹#›</a:t>
            </a:fld>
            <a:endParaRPr dirty="0"/>
          </a:p>
        </p:txBody>
      </p:sp>
    </p:spTree>
    <p:extLst>
      <p:ext uri="{BB962C8B-B14F-4D97-AF65-F5344CB8AC3E}">
        <p14:creationId xmlns:p14="http://schemas.microsoft.com/office/powerpoint/2010/main" val="8250233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50852" y="6581259"/>
            <a:ext cx="3861806" cy="184666"/>
          </a:xfrm>
          <a:prstGeom prst="rect">
            <a:avLst/>
          </a:prstGeom>
        </p:spPr>
        <p:txBody>
          <a:bodyPr/>
          <a:lstStyle/>
          <a:p>
            <a:r>
              <a:rPr lang="en-US" dirty="0">
                <a:solidFill>
                  <a:srgbClr val="292929"/>
                </a:solidFill>
              </a:rPr>
              <a:t>Microsoft Confidential</a:t>
            </a:r>
          </a:p>
        </p:txBody>
      </p:sp>
      <p:sp>
        <p:nvSpPr>
          <p:cNvPr id="3" name="Slide Number Placeholder 2"/>
          <p:cNvSpPr>
            <a:spLocks noGrp="1"/>
          </p:cNvSpPr>
          <p:nvPr>
            <p:ph type="sldNum" sz="quarter" idx="11"/>
          </p:nvPr>
        </p:nvSpPr>
        <p:spPr/>
        <p:txBody>
          <a:bodyPr/>
          <a:lstStyle/>
          <a:p>
            <a:fld id="{71F47D9D-8D60-4698-A495-89D102E182A2}" type="slidenum">
              <a:rPr/>
              <a:pPr/>
              <a:t>‹#›</a:t>
            </a:fld>
            <a:endParaRPr dirty="0"/>
          </a:p>
        </p:txBody>
      </p:sp>
    </p:spTree>
    <p:extLst>
      <p:ext uri="{BB962C8B-B14F-4D97-AF65-F5344CB8AC3E}">
        <p14:creationId xmlns:p14="http://schemas.microsoft.com/office/powerpoint/2010/main" val="27908699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Date Placeholder 2"/>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3743330575"/>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Title with photo">
    <p:spTree>
      <p:nvGrpSpPr>
        <p:cNvPr id="1" name=""/>
        <p:cNvGrpSpPr/>
        <p:nvPr/>
      </p:nvGrpSpPr>
      <p:grpSpPr>
        <a:xfrm>
          <a:off x="0" y="0"/>
          <a:ext cx="0" cy="0"/>
          <a:chOff x="0" y="0"/>
          <a:chExt cx="0" cy="0"/>
        </a:xfrm>
      </p:grpSpPr>
      <p:sp>
        <p:nvSpPr>
          <p:cNvPr id="20" name="Rectangle 19"/>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6179" tIns="38089" rIns="76179" bIns="38089" rtlCol="0" anchor="ctr">
            <a:noAutofit/>
          </a:bodyPr>
          <a:lstStyle/>
          <a:p>
            <a:pPr algn="ctr" defTabSz="914247"/>
            <a:endParaRPr lang="en-US" sz="1900" dirty="0">
              <a:solidFill>
                <a:prstClr val="white"/>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4" name="Rectangle 3"/>
          <p:cNvSpPr/>
          <p:nvPr/>
        </p:nvSpPr>
        <p:spPr>
          <a:xfrm>
            <a:off x="-11905" y="2286000"/>
            <a:ext cx="7631906" cy="304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6179" tIns="38089" rIns="76179" bIns="38089" rtlCol="0" anchor="ctr"/>
          <a:lstStyle/>
          <a:p>
            <a:pPr algn="ctr" defTabSz="914247"/>
            <a:endParaRPr lang="en-US" sz="1900" dirty="0">
              <a:solidFill>
                <a:prstClr val="white"/>
              </a:solidFill>
            </a:endParaRPr>
          </a:p>
        </p:txBody>
      </p:sp>
      <p:sp>
        <p:nvSpPr>
          <p:cNvPr id="5" name="Rectangle 4"/>
          <p:cNvSpPr/>
          <p:nvPr/>
        </p:nvSpPr>
        <p:spPr>
          <a:xfrm>
            <a:off x="-14235" y="0"/>
            <a:ext cx="228600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6179" tIns="38089" rIns="76179" bIns="38089" rtlCol="0" anchor="ctr"/>
          <a:lstStyle/>
          <a:p>
            <a:pPr algn="ctr" defTabSz="914247"/>
            <a:endParaRPr lang="en-US" sz="1900" dirty="0">
              <a:solidFill>
                <a:prstClr val="white"/>
              </a:solidFill>
            </a:endParaRPr>
          </a:p>
        </p:txBody>
      </p:sp>
      <p:sp>
        <p:nvSpPr>
          <p:cNvPr id="6" name="Rectangle 5"/>
          <p:cNvSpPr/>
          <p:nvPr/>
        </p:nvSpPr>
        <p:spPr>
          <a:xfrm>
            <a:off x="0" y="5322096"/>
            <a:ext cx="1524000" cy="1535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6179" tIns="38089" rIns="76179" bIns="38089" rtlCol="0" anchor="ctr"/>
          <a:lstStyle/>
          <a:p>
            <a:pPr algn="ctr" defTabSz="914247"/>
            <a:endParaRPr lang="en-US" sz="1900" dirty="0">
              <a:solidFill>
                <a:prstClr val="white"/>
              </a:solidFill>
            </a:endParaRPr>
          </a:p>
        </p:txBody>
      </p:sp>
      <p:sp>
        <p:nvSpPr>
          <p:cNvPr id="10" name="Rectangle 9"/>
          <p:cNvSpPr/>
          <p:nvPr/>
        </p:nvSpPr>
        <p:spPr>
          <a:xfrm>
            <a:off x="-11905" y="2286000"/>
            <a:ext cx="7631906" cy="304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6179" tIns="38089" rIns="76179" bIns="38089" rtlCol="0" anchor="ctr"/>
          <a:lstStyle/>
          <a:p>
            <a:pPr algn="ctr" defTabSz="914247"/>
            <a:endParaRPr lang="en-US" sz="1900" dirty="0">
              <a:solidFill>
                <a:prstClr val="white"/>
              </a:solidFill>
            </a:endParaRPr>
          </a:p>
        </p:txBody>
      </p:sp>
      <p:sp>
        <p:nvSpPr>
          <p:cNvPr id="11" name="Rectangle 10"/>
          <p:cNvSpPr/>
          <p:nvPr/>
        </p:nvSpPr>
        <p:spPr>
          <a:xfrm>
            <a:off x="-14236" y="0"/>
            <a:ext cx="2300236"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6179" tIns="38089" rIns="76179" bIns="38089" rtlCol="0" anchor="ctr"/>
          <a:lstStyle/>
          <a:p>
            <a:pPr algn="ctr" defTabSz="914247"/>
            <a:endParaRPr lang="en-US" sz="1900" dirty="0">
              <a:solidFill>
                <a:prstClr val="white"/>
              </a:solidFill>
            </a:endParaRPr>
          </a:p>
        </p:txBody>
      </p:sp>
      <p:sp>
        <p:nvSpPr>
          <p:cNvPr id="2" name="Title 1"/>
          <p:cNvSpPr>
            <a:spLocks noGrp="1"/>
          </p:cNvSpPr>
          <p:nvPr>
            <p:ph type="ctrTitle" hasCustomPrompt="1"/>
          </p:nvPr>
        </p:nvSpPr>
        <p:spPr>
          <a:xfrm>
            <a:off x="0" y="2286000"/>
            <a:ext cx="7234721" cy="2274626"/>
          </a:xfrm>
          <a:prstGeom prst="rect">
            <a:avLst/>
          </a:prstGeom>
        </p:spPr>
        <p:txBody>
          <a:bodyPr lIns="114268" tIns="152357" rIns="76171" bIns="76171" anchor="t">
            <a:noAutofit/>
          </a:bodyPr>
          <a:lstStyle>
            <a:lvl1pPr>
              <a:defRPr lang="en-US" sz="4400" dirty="0">
                <a:solidFill>
                  <a:srgbClr val="FFFFFF"/>
                </a:solidFill>
              </a:defRPr>
            </a:lvl1pPr>
          </a:lstStyle>
          <a:p>
            <a:pPr lvl="0">
              <a:lnSpc>
                <a:spcPct val="80000"/>
              </a:lnSpc>
            </a:pPr>
            <a:r>
              <a:rPr lang="en-US" dirty="0"/>
              <a:t>Click to add presentation title</a:t>
            </a:r>
          </a:p>
        </p:txBody>
      </p:sp>
      <p:sp>
        <p:nvSpPr>
          <p:cNvPr id="12" name="Subtitle 2"/>
          <p:cNvSpPr>
            <a:spLocks noGrp="1"/>
          </p:cNvSpPr>
          <p:nvPr>
            <p:ph type="subTitle" idx="1" hasCustomPrompt="1"/>
          </p:nvPr>
        </p:nvSpPr>
        <p:spPr>
          <a:xfrm>
            <a:off x="0" y="4560627"/>
            <a:ext cx="7234720" cy="761469"/>
          </a:xfrm>
          <a:prstGeom prst="rect">
            <a:avLst/>
          </a:prstGeom>
        </p:spPr>
        <p:txBody>
          <a:bodyPr lIns="114268" tIns="152357" rIns="76171" bIns="76171">
            <a:noAutofit/>
          </a:bodyPr>
          <a:lstStyle>
            <a:lvl1pPr marL="0" indent="0" algn="l">
              <a:lnSpc>
                <a:spcPct val="80000"/>
              </a:lnSpc>
              <a:buNone/>
              <a:defRPr sz="1800">
                <a:solidFill>
                  <a:srgbClr val="FFFFFF"/>
                </a:solidFill>
                <a:latin typeface="Segoe UI" pitchFamily="34" charset="0"/>
                <a:ea typeface="Segoe UI" pitchFamily="34" charset="0"/>
                <a:cs typeface="Segoe UI" pitchFamily="34" charset="0"/>
              </a:defRPr>
            </a:lvl1pPr>
            <a:lvl2pPr marL="544053" indent="0" algn="ctr">
              <a:buNone/>
              <a:defRPr>
                <a:solidFill>
                  <a:schemeClr val="tx1">
                    <a:tint val="75000"/>
                  </a:schemeClr>
                </a:solidFill>
              </a:defRPr>
            </a:lvl2pPr>
            <a:lvl3pPr marL="1088105" indent="0" algn="ctr">
              <a:buNone/>
              <a:defRPr>
                <a:solidFill>
                  <a:schemeClr val="tx1">
                    <a:tint val="75000"/>
                  </a:schemeClr>
                </a:solidFill>
              </a:defRPr>
            </a:lvl3pPr>
            <a:lvl4pPr marL="1632159" indent="0" algn="ctr">
              <a:buNone/>
              <a:defRPr>
                <a:solidFill>
                  <a:schemeClr val="tx1">
                    <a:tint val="75000"/>
                  </a:schemeClr>
                </a:solidFill>
              </a:defRPr>
            </a:lvl4pPr>
            <a:lvl5pPr marL="2176211" indent="0" algn="ctr">
              <a:buNone/>
              <a:defRPr>
                <a:solidFill>
                  <a:schemeClr val="tx1">
                    <a:tint val="75000"/>
                  </a:schemeClr>
                </a:solidFill>
              </a:defRPr>
            </a:lvl5pPr>
            <a:lvl6pPr marL="2720264" indent="0" algn="ctr">
              <a:buNone/>
              <a:defRPr>
                <a:solidFill>
                  <a:schemeClr val="tx1">
                    <a:tint val="75000"/>
                  </a:schemeClr>
                </a:solidFill>
              </a:defRPr>
            </a:lvl6pPr>
            <a:lvl7pPr marL="3264316" indent="0" algn="ctr">
              <a:buNone/>
              <a:defRPr>
                <a:solidFill>
                  <a:schemeClr val="tx1">
                    <a:tint val="75000"/>
                  </a:schemeClr>
                </a:solidFill>
              </a:defRPr>
            </a:lvl7pPr>
            <a:lvl8pPr marL="3808369" indent="0" algn="ctr">
              <a:buNone/>
              <a:defRPr>
                <a:solidFill>
                  <a:schemeClr val="tx1">
                    <a:tint val="75000"/>
                  </a:schemeClr>
                </a:solidFill>
              </a:defRPr>
            </a:lvl8pPr>
            <a:lvl9pPr marL="4352422" indent="0" algn="ctr">
              <a:buNone/>
              <a:defRPr>
                <a:solidFill>
                  <a:schemeClr val="tx1">
                    <a:tint val="75000"/>
                  </a:schemeClr>
                </a:solidFill>
              </a:defRPr>
            </a:lvl9pPr>
          </a:lstStyle>
          <a:p>
            <a:r>
              <a:rPr lang="en-US" dirty="0"/>
              <a:t>Click to edit master subtitle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35" y="1"/>
            <a:ext cx="2286000" cy="840671"/>
          </a:xfrm>
          <a:prstGeom prst="rect">
            <a:avLst/>
          </a:prstGeom>
        </p:spPr>
      </p:pic>
    </p:spTree>
    <p:extLst>
      <p:ext uri="{BB962C8B-B14F-4D97-AF65-F5344CB8AC3E}">
        <p14:creationId xmlns:p14="http://schemas.microsoft.com/office/powerpoint/2010/main" val="326135622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4820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168569" y="6563130"/>
            <a:ext cx="3854868"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47" dirty="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867226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8394"/>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244147" y="6566925"/>
            <a:ext cx="3703710"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642972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168569" y="6563130"/>
            <a:ext cx="3854868"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47" dirty="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21885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2"/>
          <p:cNvSpPr txBox="1">
            <a:spLocks/>
          </p:cNvSpPr>
          <p:nvPr userDrawn="1"/>
        </p:nvSpPr>
        <p:spPr>
          <a:xfrm>
            <a:off x="269239" y="6495510"/>
            <a:ext cx="3859607" cy="364224"/>
          </a:xfrm>
          <a:prstGeom prst="rect">
            <a:avLst/>
          </a:prstGeom>
        </p:spPr>
        <p:txBody>
          <a:bodyPr vert="horz" lIns="0" tIns="44800" rIns="89599" bIns="44800" rtlCol="0" anchor="ctr"/>
          <a:lstStyle>
            <a:defPPr>
              <a:defRPr lang="en-US"/>
            </a:defPPr>
            <a:lvl1pPr marL="0" algn="l" defTabSz="932742" rtl="0" eaLnBrk="1" latinLnBrk="0" hangingPunct="1">
              <a:defRPr sz="1200" kern="1200">
                <a:gradFill>
                  <a:gsLst>
                    <a:gs pos="0">
                      <a:schemeClr val="bg2">
                        <a:lumMod val="75000"/>
                      </a:schemeClr>
                    </a:gs>
                    <a:gs pos="100000">
                      <a:schemeClr val="bg2">
                        <a:lumMod val="75000"/>
                      </a:schemeClr>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784" dirty="0">
                <a:gradFill>
                  <a:gsLst>
                    <a:gs pos="0">
                      <a:srgbClr val="DDDDDD">
                        <a:lumMod val="75000"/>
                      </a:srgbClr>
                    </a:gs>
                    <a:gs pos="100000">
                      <a:srgbClr val="DDDDDD">
                        <a:lumMod val="75000"/>
                      </a:srgbClr>
                    </a:gs>
                  </a:gsLst>
                  <a:lin ang="5400000" scaled="0"/>
                </a:gradFill>
              </a:rPr>
              <a:t>Microsoft Confidential</a:t>
            </a:r>
          </a:p>
        </p:txBody>
      </p:sp>
    </p:spTree>
    <p:extLst>
      <p:ext uri="{BB962C8B-B14F-4D97-AF65-F5344CB8AC3E}">
        <p14:creationId xmlns:p14="http://schemas.microsoft.com/office/powerpoint/2010/main" val="2619716133"/>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9092870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150852" y="6581259"/>
            <a:ext cx="3861806" cy="184666"/>
          </a:xfrm>
          <a:prstGeom prst="rect">
            <a:avLst/>
          </a:prstGeom>
        </p:spPr>
        <p:txBody>
          <a:bodyPr/>
          <a:lstStyle/>
          <a:p>
            <a:endParaRPr lang="en-US" dirty="0">
              <a:solidFill>
                <a:srgbClr val="292929"/>
              </a:solidFill>
            </a:endParaRPr>
          </a:p>
        </p:txBody>
      </p:sp>
      <p:sp>
        <p:nvSpPr>
          <p:cNvPr id="5" name="Slide Number Placeholder 4"/>
          <p:cNvSpPr>
            <a:spLocks noGrp="1"/>
          </p:cNvSpPr>
          <p:nvPr>
            <p:ph type="sldNum" sz="quarter" idx="12"/>
          </p:nvPr>
        </p:nvSpPr>
        <p:spPr>
          <a:xfrm>
            <a:off x="11430001" y="6673335"/>
            <a:ext cx="761998" cy="184666"/>
          </a:xfrm>
          <a:prstGeom prst="rect">
            <a:avLst/>
          </a:prstGeom>
        </p:spPr>
        <p:txBody>
          <a:bodyPr/>
          <a:lstStyle/>
          <a:p>
            <a:fld id="{6A4C1A4A-E5E6-4CC1-B72C-A20A4EB3E2D2}" type="slidenum">
              <a:rPr/>
              <a:pPr/>
              <a:t>‹#›</a:t>
            </a:fld>
            <a:endParaRPr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312227"/>
            <a:ext cx="2689274" cy="309651"/>
          </a:xfrm>
          <a:prstGeom prst="rect">
            <a:avLst/>
          </a:prstGeom>
        </p:spPr>
      </p:pic>
    </p:spTree>
    <p:extLst>
      <p:ext uri="{BB962C8B-B14F-4D97-AF65-F5344CB8AC3E}">
        <p14:creationId xmlns:p14="http://schemas.microsoft.com/office/powerpoint/2010/main" val="37179235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516074" y="1447800"/>
            <a:ext cx="6494565" cy="1524000"/>
          </a:xfrm>
        </p:spPr>
        <p:txBody>
          <a:bodyPr/>
          <a:lstStyle>
            <a:lvl1pPr marL="0" indent="0">
              <a:buNone/>
              <a:defRPr>
                <a:gradFill>
                  <a:gsLst>
                    <a:gs pos="0">
                      <a:schemeClr val="tx1"/>
                    </a:gs>
                    <a:gs pos="86000">
                      <a:schemeClr val="tx1"/>
                    </a:gs>
                  </a:gsLst>
                  <a:lin ang="5400000" scaled="0"/>
                </a:gradFill>
              </a:defRPr>
            </a:lvl1pPr>
          </a:lstStyle>
          <a:p>
            <a:r>
              <a:rPr lang="en-US" dirty="0"/>
              <a:t>Name</a:t>
            </a:r>
          </a:p>
          <a:p>
            <a:r>
              <a:rPr lang="en-US" dirty="0"/>
              <a:t>Title</a:t>
            </a:r>
          </a:p>
          <a:p>
            <a:r>
              <a:rPr lang="en-US" dirty="0"/>
              <a:t>Microsoft Corporation</a:t>
            </a:r>
          </a:p>
        </p:txBody>
      </p:sp>
      <p:sp>
        <p:nvSpPr>
          <p:cNvPr id="5" name="Text Placeholder 2"/>
          <p:cNvSpPr>
            <a:spLocks noGrp="1"/>
          </p:cNvSpPr>
          <p:nvPr>
            <p:ph type="body" sz="quarter" idx="10" hasCustomPrompt="1"/>
          </p:nvPr>
        </p:nvSpPr>
        <p:spPr>
          <a:xfrm>
            <a:off x="516075" y="4191001"/>
            <a:ext cx="11161444" cy="757131"/>
          </a:xfrm>
        </p:spPr>
        <p:txBody>
          <a:bodyPr/>
          <a:lstStyle>
            <a:lvl1pPr marL="0" indent="0" algn="l" defTabSz="914325" rtl="0" eaLnBrk="1" latinLnBrk="0" hangingPunct="1">
              <a:lnSpc>
                <a:spcPct val="90000"/>
              </a:lnSpc>
              <a:spcBef>
                <a:spcPct val="0"/>
              </a:spcBef>
              <a:buNone/>
              <a:defRPr lang="en-US" sz="5500" b="0" kern="1200" cap="none" spc="-100" baseline="0" dirty="0">
                <a:ln w="3175">
                  <a:noFill/>
                </a:ln>
                <a:gradFill flip="none" rotWithShape="1">
                  <a:gsLst>
                    <a:gs pos="0">
                      <a:schemeClr val="bg1"/>
                    </a:gs>
                    <a:gs pos="86000">
                      <a:schemeClr val="bg1"/>
                    </a:gs>
                  </a:gsLst>
                  <a:lin ang="5400000" scaled="0"/>
                  <a:tileRect/>
                </a:gradFill>
                <a:effectLst/>
                <a:latin typeface="Segoe UI Light" pitchFamily="34" charset="0"/>
                <a:ea typeface="Segoe UI" pitchFamily="34" charset="0"/>
                <a:cs typeface="Segoe UI" pitchFamily="34" charset="0"/>
              </a:defRPr>
            </a:lvl1pPr>
          </a:lstStyle>
          <a:p>
            <a:pPr lvl="0"/>
            <a:r>
              <a:rPr lang="en-US" dirty="0"/>
              <a:t>Title of Presentation</a:t>
            </a:r>
          </a:p>
        </p:txBody>
      </p:sp>
      <p:pic>
        <p:nvPicPr>
          <p:cNvPr id="6" name="Picture 2" descr="\\SERVER3\InternalBin\Resource DVD\DVD_ART36\DVD_Art_08-10-2010\Logos\Microsoft Dynamics\Dynamics - overall brand\dynamics brand rev h.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55036" y="6198151"/>
            <a:ext cx="2037148"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RVER3\InternalBin\Resource DVD\DVD_ART36\DVD_Art_08-10-2010\Logos\MICROSOFT (brand)\Microsoft corporate logo white.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04919" y="304800"/>
            <a:ext cx="1333848"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638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4492" y="228602"/>
            <a:ext cx="10646671" cy="609399"/>
          </a:xfrm>
        </p:spPr>
        <p:txBody>
          <a:bodyPr/>
          <a:lstStyle>
            <a:lvl1pPr>
              <a:defRPr/>
            </a:lvl1pPr>
          </a:lstStyle>
          <a:p>
            <a:r>
              <a:rPr lang="en-US" dirty="0"/>
              <a:t>Click to edit Master title style</a:t>
            </a:r>
          </a:p>
        </p:txBody>
      </p:sp>
      <p:sp>
        <p:nvSpPr>
          <p:cNvPr id="5" name="Freeform 15"/>
          <p:cNvSpPr>
            <a:spLocks noEditPoints="1"/>
          </p:cNvSpPr>
          <p:nvPr userDrawn="1"/>
        </p:nvSpPr>
        <p:spPr bwMode="black">
          <a:xfrm>
            <a:off x="582948" y="228601"/>
            <a:ext cx="559700" cy="56019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solidFill>
                <a:srgbClr val="292929"/>
              </a:solidFill>
            </a:endParaRPr>
          </a:p>
        </p:txBody>
      </p:sp>
      <p:sp>
        <p:nvSpPr>
          <p:cNvPr id="4" name="Text Placeholder 4"/>
          <p:cNvSpPr>
            <a:spLocks noGrp="1"/>
          </p:cNvSpPr>
          <p:nvPr>
            <p:ph type="body" sz="quarter" idx="10"/>
          </p:nvPr>
        </p:nvSpPr>
        <p:spPr>
          <a:xfrm>
            <a:off x="516075" y="1447801"/>
            <a:ext cx="11161444" cy="2000548"/>
          </a:xfrm>
        </p:spPr>
        <p:txBody>
          <a:bodyPr/>
          <a:lstStyle>
            <a:lvl1pPr marL="0" indent="0">
              <a:buClr>
                <a:schemeClr val="accent2"/>
              </a:buClr>
              <a:buNone/>
              <a:defRPr>
                <a:solidFill>
                  <a:schemeClr val="accent2"/>
                </a:solidFill>
              </a:defRPr>
            </a:lvl1pPr>
            <a:lvl2pPr marL="393700" indent="-393700" defTabSz="915988">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80945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4_Demo, Video etc. &quot;special&quot; slides">
    <p:spTree>
      <p:nvGrpSpPr>
        <p:cNvPr id="1" name=""/>
        <p:cNvGrpSpPr/>
        <p:nvPr/>
      </p:nvGrpSpPr>
      <p:grpSpPr>
        <a:xfrm>
          <a:off x="0" y="0"/>
          <a:ext cx="0" cy="0"/>
          <a:chOff x="0" y="0"/>
          <a:chExt cx="0" cy="0"/>
        </a:xfrm>
      </p:grpSpPr>
      <p:sp>
        <p:nvSpPr>
          <p:cNvPr id="10" name="Title 1"/>
          <p:cNvSpPr>
            <a:spLocks noGrp="1"/>
          </p:cNvSpPr>
          <p:nvPr>
            <p:ph type="ctrTitle"/>
          </p:nvPr>
        </p:nvSpPr>
        <p:spPr>
          <a:xfrm>
            <a:off x="516073" y="5959292"/>
            <a:ext cx="9237846" cy="664797"/>
          </a:xfrm>
        </p:spPr>
        <p:txBody>
          <a:bodyPr anchor="ctr" anchorCtr="0">
            <a:normAutofit/>
          </a:bodyPr>
          <a:lstStyle>
            <a:lvl1pPr>
              <a:lnSpc>
                <a:spcPct val="90000"/>
              </a:lnSpc>
              <a:defRPr sz="4800">
                <a:gradFill>
                  <a:gsLst>
                    <a:gs pos="0">
                      <a:schemeClr val="bg1"/>
                    </a:gs>
                    <a:gs pos="88000">
                      <a:schemeClr val="bg1"/>
                    </a:gs>
                  </a:gsLst>
                  <a:lin ang="5400000" scaled="0"/>
                </a:gradFill>
              </a:defRPr>
            </a:lvl1pPr>
          </a:lstStyle>
          <a:p>
            <a:r>
              <a:rPr lang="en-US"/>
              <a:t>Click to edit Master title style</a:t>
            </a:r>
            <a:endParaRPr lang="en-US" dirty="0"/>
          </a:p>
        </p:txBody>
      </p:sp>
      <p:sp>
        <p:nvSpPr>
          <p:cNvPr id="11" name="Text Placeholder 6"/>
          <p:cNvSpPr>
            <a:spLocks noGrp="1"/>
          </p:cNvSpPr>
          <p:nvPr>
            <p:ph type="body" sz="quarter" idx="10" hasCustomPrompt="1"/>
          </p:nvPr>
        </p:nvSpPr>
        <p:spPr>
          <a:xfrm>
            <a:off x="516075" y="4604659"/>
            <a:ext cx="92384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0" u="none" strike="noStrike" kern="1200" cap="none" spc="-643" normalizeH="0" baseline="0" noProof="0" dirty="0" smtClean="0">
                <a:ln w="11430"/>
                <a:gradFill>
                  <a:gsLst>
                    <a:gs pos="0">
                      <a:schemeClr val="bg1"/>
                    </a:gs>
                    <a:gs pos="88000">
                      <a:schemeClr val="bg1"/>
                    </a:gs>
                  </a:gsLst>
                  <a:lin ang="5400000"/>
                </a:gradFill>
                <a:effectLst/>
                <a:uLnTx/>
                <a:uFillTx/>
                <a:latin typeface="+mj-lt"/>
                <a:ea typeface="+mn-ea"/>
                <a:cs typeface="+mn-cs"/>
              </a:defRPr>
            </a:lvl1pPr>
          </a:lstStyle>
          <a:p>
            <a:pPr lvl="0"/>
            <a:r>
              <a:rPr lang="en-US" dirty="0"/>
              <a:t>click to…</a:t>
            </a:r>
          </a:p>
        </p:txBody>
      </p:sp>
      <p:pic>
        <p:nvPicPr>
          <p:cNvPr id="4" name="Picture 2" descr="\\SERVER3\InternalBin\Resource DVD\DVD_ART36\DVD_Art_08-10-2010\Logos\Microsoft Dynamics\Dynamics - overall brand\dynamics brand rev h.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55036" y="6198151"/>
            <a:ext cx="2037148"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145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1890953572"/>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5_Demo slide">
    <p:spTree>
      <p:nvGrpSpPr>
        <p:cNvPr id="1" name=""/>
        <p:cNvGrpSpPr/>
        <p:nvPr/>
      </p:nvGrpSpPr>
      <p:grpSpPr>
        <a:xfrm>
          <a:off x="0" y="0"/>
          <a:ext cx="0" cy="0"/>
          <a:chOff x="0" y="0"/>
          <a:chExt cx="0" cy="0"/>
        </a:xfrm>
      </p:grpSpPr>
      <p:pic>
        <p:nvPicPr>
          <p:cNvPr id="10" name="Picture 2" descr="C:\Users\v-damima\Desktop\Assets\images\iStock_000020286696Medium.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auto">
          <a:xfrm rot="5400000">
            <a:off x="4940293" y="-4940300"/>
            <a:ext cx="2311399" cy="12192004"/>
          </a:xfrm>
          <a:prstGeom prst="rect">
            <a:avLst/>
          </a:prstGeom>
          <a:gradFill flip="none" rotWithShape="1">
            <a:gsLst>
              <a:gs pos="0">
                <a:schemeClr val="accent1">
                  <a:lumMod val="50000"/>
                  <a:alpha val="58000"/>
                </a:schemeClr>
              </a:gs>
              <a:gs pos="55000">
                <a:schemeClr val="accent1">
                  <a:alpha val="22000"/>
                </a:schemeClr>
              </a:gs>
              <a:gs pos="100000">
                <a:schemeClr val="accent1">
                  <a:alpha val="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66" rIns="0" bIns="62166" numCol="1" rtlCol="0" anchor="ctr" anchorCtr="0" compatLnSpc="1">
            <a:prstTxWarp prst="textNoShape">
              <a:avLst/>
            </a:prstTxWarp>
          </a:bodyPr>
          <a:lstStyle/>
          <a:p>
            <a:pPr algn="ctr" defTabSz="1242985"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8" name="Rectangle 7"/>
          <p:cNvSpPr/>
          <p:nvPr userDrawn="1"/>
        </p:nvSpPr>
        <p:spPr bwMode="auto">
          <a:xfrm>
            <a:off x="321115" y="990600"/>
            <a:ext cx="6628107" cy="2336800"/>
          </a:xfrm>
          <a:prstGeom prst="rect">
            <a:avLst/>
          </a:prstGeom>
          <a:solidFill>
            <a:srgbClr val="0071B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767" tIns="82884" rIns="165767" bIns="82884" rtlCol="0" anchor="ctr"/>
          <a:lstStyle/>
          <a:p>
            <a:pPr defTabSz="1657450" fontAlgn="base">
              <a:spcBef>
                <a:spcPct val="0"/>
              </a:spcBef>
              <a:spcAft>
                <a:spcPct val="0"/>
              </a:spcAft>
            </a:pPr>
            <a:endParaRPr lang="en-US" sz="4266" dirty="0">
              <a:solidFill>
                <a:srgbClr val="FFFFFF"/>
              </a:solidFill>
              <a:latin typeface="Segoe Light" pitchFamily="34" charset="0"/>
            </a:endParaRPr>
          </a:p>
        </p:txBody>
      </p:sp>
      <p:sp>
        <p:nvSpPr>
          <p:cNvPr id="2" name="Title 1"/>
          <p:cNvSpPr>
            <a:spLocks noGrp="1"/>
          </p:cNvSpPr>
          <p:nvPr>
            <p:ph type="title" hasCustomPrompt="1"/>
          </p:nvPr>
        </p:nvSpPr>
        <p:spPr>
          <a:xfrm>
            <a:off x="333815" y="990602"/>
            <a:ext cx="6615407" cy="2320567"/>
          </a:xfrm>
          <a:noFill/>
        </p:spPr>
        <p:txBody>
          <a:bodyPr tIns="91440" bIns="91440" anchor="t" anchorCtr="0"/>
          <a:lstStyle>
            <a:lvl1pPr algn="l" defTabSz="1243345" rtl="0" eaLnBrk="1" latinLnBrk="0" hangingPunct="1">
              <a:lnSpc>
                <a:spcPct val="90000"/>
              </a:lnSpc>
              <a:spcBef>
                <a:spcPct val="0"/>
              </a:spcBef>
              <a:buNone/>
              <a:defRPr lang="en-US" sz="7998"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5" y="2784162"/>
            <a:ext cx="6628107" cy="1434471"/>
          </a:xfrm>
          <a:noFill/>
        </p:spPr>
        <p:txBody>
          <a:bodyPr lIns="182880" tIns="146304" rIns="182880" bIns="146304" anchor="b">
            <a:noAutofit/>
          </a:bodyPr>
          <a:lstStyle>
            <a:lvl1pPr marL="0" indent="0">
              <a:spcBef>
                <a:spcPts val="0"/>
              </a:spcBef>
              <a:buNone/>
              <a:defRPr sz="3732" spc="0" baseline="0">
                <a:solidFill>
                  <a:schemeClr val="bg1"/>
                </a:solidFill>
                <a:latin typeface="+mj-lt"/>
              </a:defRPr>
            </a:lvl1pPr>
          </a:lstStyle>
          <a:p>
            <a:pPr lvl="0"/>
            <a:r>
              <a:rPr lang="en-US" dirty="0"/>
              <a:t>Click to edit text</a:t>
            </a:r>
          </a:p>
        </p:txBody>
      </p:sp>
    </p:spTree>
    <p:extLst>
      <p:ext uri="{BB962C8B-B14F-4D97-AF65-F5344CB8AC3E}">
        <p14:creationId xmlns:p14="http://schemas.microsoft.com/office/powerpoint/2010/main" val="243701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79545"/>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100000">
                      <a:schemeClr val="tx1">
                        <a:lumMod val="50000"/>
                      </a:schemeClr>
                    </a:gs>
                    <a:gs pos="0">
                      <a:schemeClr val="tx1">
                        <a:lumMod val="50000"/>
                      </a:schemeClr>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35288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63225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1"/>
          <a:stretch/>
        </p:blipFill>
        <p:spPr bwMode="auto">
          <a:xfrm>
            <a:off x="0" y="0"/>
            <a:ext cx="12236191" cy="68838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auto">
          <a:xfrm>
            <a:off x="269239" y="2081838"/>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1"/>
          <a:stretch/>
        </p:blipFill>
        <p:spPr bwMode="auto">
          <a:xfrm>
            <a:off x="0" y="0"/>
            <a:ext cx="12236191" cy="68838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bwMode="white">
          <a:xfrm>
            <a:off x="2958513" y="4773828"/>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white">
          <a:xfrm>
            <a:off x="2958513" y="2980724"/>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white">
          <a:xfrm>
            <a:off x="4751363" y="4773828"/>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white">
          <a:xfrm>
            <a:off x="4751363" y="2980724"/>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white">
          <a:xfrm>
            <a:off x="6544213" y="4773828"/>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white">
          <a:xfrm>
            <a:off x="6544213" y="2980724"/>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white">
          <a:xfrm>
            <a:off x="8337062" y="4773828"/>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white">
          <a:xfrm>
            <a:off x="8337062" y="2980724"/>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userDrawn="1"/>
        </p:nvSpPr>
        <p:spPr bwMode="white">
          <a:xfrm>
            <a:off x="10129912" y="4773828"/>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white">
          <a:xfrm>
            <a:off x="10129912" y="2980724"/>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9331425" y="6109759"/>
            <a:ext cx="2411990" cy="339853"/>
          </a:xfrm>
          <a:prstGeom prst="rect">
            <a:avLst/>
          </a:prstGeom>
        </p:spPr>
      </p:pic>
      <p:sp>
        <p:nvSpPr>
          <p:cNvPr id="9" name="Title 1"/>
          <p:cNvSpPr>
            <a:spLocks noGrp="1"/>
          </p:cNvSpPr>
          <p:nvPr>
            <p:ph type="title" hasCustomPrompt="1"/>
          </p:nvPr>
        </p:nvSpPr>
        <p:spPr bwMode="auto">
          <a:xfrm>
            <a:off x="2958638" y="2980738"/>
            <a:ext cx="8964185" cy="1793090"/>
          </a:xfrm>
          <a:noFill/>
        </p:spPr>
        <p:txBody>
          <a:bodyPr lIns="146304" tIns="91440" rIns="146304" bIns="91440" anchor="t" anchorCtr="0"/>
          <a:lstStyle>
            <a:lvl1pPr>
              <a:defRPr sz="5882" spc="-98" baseline="0">
                <a:gradFill>
                  <a:gsLst>
                    <a:gs pos="5833">
                      <a:srgbClr val="282828"/>
                    </a:gs>
                    <a:gs pos="18000">
                      <a:srgbClr val="282828"/>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958638" y="4775125"/>
            <a:ext cx="8964186" cy="1792326"/>
          </a:xfrm>
          <a:noFill/>
        </p:spPr>
        <p:txBody>
          <a:bodyPr lIns="146304" tIns="109728" rIns="146304" bIns="109728">
            <a:noAutofit/>
          </a:bodyPr>
          <a:lstStyle>
            <a:lvl1pPr marL="0" indent="0">
              <a:spcBef>
                <a:spcPts val="0"/>
              </a:spcBef>
              <a:buNone/>
              <a:defRPr sz="3529" spc="0" baseline="0">
                <a:gradFill>
                  <a:gsLst>
                    <a:gs pos="2917">
                      <a:srgbClr val="282828"/>
                    </a:gs>
                    <a:gs pos="30000">
                      <a:srgbClr val="282828"/>
                    </a:gs>
                  </a:gsLst>
                  <a:lin ang="5400000" scaled="0"/>
                </a:gradFill>
                <a:latin typeface="+mj-lt"/>
              </a:defRPr>
            </a:lvl1pPr>
          </a:lstStyle>
          <a:p>
            <a:pPr lvl="0"/>
            <a:r>
              <a:rPr lang="en-US" dirty="0"/>
              <a:t>Speaker Name</a:t>
            </a:r>
          </a:p>
        </p:txBody>
      </p:sp>
      <p:pic>
        <p:nvPicPr>
          <p:cNvPr id="29" name="Picture 4"/>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11922697" y="0"/>
            <a:ext cx="313494" cy="688383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3" hasCustomPrompt="1"/>
          </p:nvPr>
        </p:nvSpPr>
        <p:spPr>
          <a:xfrm>
            <a:off x="269302" y="303867"/>
            <a:ext cx="3585410" cy="506972"/>
          </a:xfrm>
        </p:spPr>
        <p:txBody>
          <a:bodyPr/>
          <a:lstStyle>
            <a:lvl1pPr marL="0" indent="0">
              <a:buNone/>
              <a:defRPr sz="2353" baseline="0">
                <a:gradFill>
                  <a:gsLst>
                    <a:gs pos="1250">
                      <a:srgbClr val="282828"/>
                    </a:gs>
                    <a:gs pos="100000">
                      <a:srgbClr val="282828"/>
                    </a:gs>
                  </a:gsLst>
                  <a:lin ang="5400000" scaled="0"/>
                </a:gradFill>
              </a:defRPr>
            </a:lvl1pPr>
            <a:lvl2pPr>
              <a:defRPr sz="2353"/>
            </a:lvl2pPr>
            <a:lvl3pPr>
              <a:defRPr sz="2353"/>
            </a:lvl3pPr>
            <a:lvl4pPr>
              <a:defRPr sz="2353"/>
            </a:lvl4pPr>
            <a:lvl5pPr>
              <a:defRPr sz="2353"/>
            </a:lvl5pPr>
          </a:lstStyle>
          <a:p>
            <a:pPr lvl="0"/>
            <a:r>
              <a:rPr lang="en-US" dirty="0"/>
              <a:t>Concurrent Session Code</a:t>
            </a:r>
          </a:p>
        </p:txBody>
      </p:sp>
    </p:spTree>
    <p:extLst>
      <p:ext uri="{BB962C8B-B14F-4D97-AF65-F5344CB8AC3E}">
        <p14:creationId xmlns:p14="http://schemas.microsoft.com/office/powerpoint/2010/main" val="16291318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decel="90000" fill="hold" grpId="0" nodeType="withEffect">
                                  <p:stCondLst>
                                    <p:cond delay="0"/>
                                  </p:stCondLst>
                                  <p:childTnLst>
                                    <p:animMotion origin="layout" path="M 1.11565E-6 -4.5892E-6 L 0.2207 0.39242 " pathEditMode="relative" rAng="0" ptsTypes="AA">
                                      <p:cBhvr>
                                        <p:cTn id="6" dur="750" fill="hold"/>
                                        <p:tgtEl>
                                          <p:spTgt spid="10"/>
                                        </p:tgtEl>
                                        <p:attrNameLst>
                                          <p:attrName>ppt_x</p:attrName>
                                          <p:attrName>ppt_y</p:attrName>
                                        </p:attrNameLst>
                                      </p:cBhvr>
                                      <p:rCtr x="11029" y="19610"/>
                                    </p:animMotion>
                                  </p:childTnLst>
                                </p:cTn>
                              </p:par>
                              <p:par>
                                <p:cTn id="7" presetID="1" presetClass="entr" presetSubtype="0" fill="hold" grpId="0" nodeType="withEffect">
                                  <p:stCondLst>
                                    <p:cond delay="85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6" presetClass="emph" presetSubtype="0" fill="hold" grpId="2" nodeType="withEffect">
                                  <p:stCondLst>
                                    <p:cond delay="0"/>
                                  </p:stCondLst>
                                  <p:childTnLst>
                                    <p:animScale>
                                      <p:cBhvr>
                                        <p:cTn id="14" dur="10" fill="hold"/>
                                        <p:tgtEl>
                                          <p:spTgt spid="13"/>
                                        </p:tgtEl>
                                      </p:cBhvr>
                                      <p:by x="250000" y="250000"/>
                                    </p:animScale>
                                  </p:childTnLst>
                                </p:cTn>
                              </p:par>
                              <p:par>
                                <p:cTn id="15" presetID="10" presetClass="entr" presetSubtype="0" fill="hold" grpId="3"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750"/>
                                        <p:tgtEl>
                                          <p:spTgt spid="13"/>
                                        </p:tgtEl>
                                      </p:cBhvr>
                                    </p:animEffect>
                                  </p:childTnLst>
                                </p:cTn>
                              </p:par>
                              <p:par>
                                <p:cTn id="18" presetID="37" presetClass="path" presetSubtype="0" decel="100000" fill="hold" grpId="4" nodeType="withEffect">
                                  <p:stCondLst>
                                    <p:cond delay="0"/>
                                  </p:stCondLst>
                                  <p:childTnLst>
                                    <p:animMotion origin="layout" path="M 1.03982 -0.48843 C 0.62943 -0.47799 0.55808 0.0034 4.14348E-6 -0.00046 " pathEditMode="relative" rAng="0" ptsTypes="AA">
                                      <p:cBhvr>
                                        <p:cTn id="19" dur="750" fill="hold"/>
                                        <p:tgtEl>
                                          <p:spTgt spid="13"/>
                                        </p:tgtEl>
                                        <p:attrNameLst>
                                          <p:attrName>ppt_x</p:attrName>
                                          <p:attrName>ppt_y</p:attrName>
                                        </p:attrNameLst>
                                      </p:cBhvr>
                                      <p:rCtr x="-51991" y="24399"/>
                                    </p:animMotion>
                                  </p:childTnLst>
                                </p:cTn>
                              </p:par>
                              <p:par>
                                <p:cTn id="20" presetID="8" presetClass="emph" presetSubtype="0" accel="48649" decel="48649" fill="hold" grpId="5" nodeType="withEffect">
                                  <p:stCondLst>
                                    <p:cond delay="0"/>
                                  </p:stCondLst>
                                  <p:childTnLst>
                                    <p:animRot by="-600000">
                                      <p:cBhvr>
                                        <p:cTn id="21" dur="370" fill="hold"/>
                                        <p:tgtEl>
                                          <p:spTgt spid="13"/>
                                        </p:tgtEl>
                                        <p:attrNameLst>
                                          <p:attrName>r</p:attrName>
                                        </p:attrNameLst>
                                      </p:cBhvr>
                                    </p:animRot>
                                  </p:childTnLst>
                                </p:cTn>
                              </p:par>
                              <p:par>
                                <p:cTn id="22" presetID="8" presetClass="emph" presetSubtype="0" decel="100000" fill="hold" grpId="6" nodeType="withEffect">
                                  <p:stCondLst>
                                    <p:cond delay="370"/>
                                  </p:stCondLst>
                                  <p:childTnLst>
                                    <p:animRot by="600000">
                                      <p:cBhvr>
                                        <p:cTn id="23" dur="370" fill="hold"/>
                                        <p:tgtEl>
                                          <p:spTgt spid="13"/>
                                        </p:tgtEl>
                                        <p:attrNameLst>
                                          <p:attrName>r</p:attrName>
                                        </p:attrNameLst>
                                      </p:cBhvr>
                                    </p:animRot>
                                  </p:childTnLst>
                                </p:cTn>
                              </p:par>
                              <p:par>
                                <p:cTn id="24" presetID="6" presetClass="emph" presetSubtype="0" decel="100000" fill="hold" grpId="7" nodeType="withEffect">
                                  <p:stCondLst>
                                    <p:cond delay="0"/>
                                  </p:stCondLst>
                                  <p:childTnLst>
                                    <p:animScale>
                                      <p:cBhvr>
                                        <p:cTn id="25" dur="750" fill="hold"/>
                                        <p:tgtEl>
                                          <p:spTgt spid="13"/>
                                        </p:tgtEl>
                                      </p:cBhvr>
                                      <p:by x="40000" y="40000"/>
                                    </p:animScale>
                                  </p:childTnLst>
                                </p:cTn>
                              </p:par>
                              <p:par>
                                <p:cTn id="26" presetID="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xit" presetSubtype="0" fill="hold" grpId="1" nodeType="withEffect">
                                  <p:stCondLst>
                                    <p:cond delay="0"/>
                                  </p:stCondLst>
                                  <p:childTnLst>
                                    <p:set>
                                      <p:cBhvr>
                                        <p:cTn id="29" dur="1" fill="hold">
                                          <p:stCondLst>
                                            <p:cond delay="0"/>
                                          </p:stCondLst>
                                        </p:cTn>
                                        <p:tgtEl>
                                          <p:spTgt spid="15"/>
                                        </p:tgtEl>
                                        <p:attrNameLst>
                                          <p:attrName>style.visibility</p:attrName>
                                        </p:attrNameLst>
                                      </p:cBhvr>
                                      <p:to>
                                        <p:strVal val="hidden"/>
                                      </p:to>
                                    </p:set>
                                  </p:childTnLst>
                                </p:cTn>
                              </p:par>
                              <p:par>
                                <p:cTn id="30" presetID="6" presetClass="emph" presetSubtype="0" fill="hold" grpId="2" nodeType="withEffect">
                                  <p:stCondLst>
                                    <p:cond delay="0"/>
                                  </p:stCondLst>
                                  <p:childTnLst>
                                    <p:animScale>
                                      <p:cBhvr>
                                        <p:cTn id="31" dur="10" fill="hold"/>
                                        <p:tgtEl>
                                          <p:spTgt spid="15"/>
                                        </p:tgtEl>
                                      </p:cBhvr>
                                      <p:by x="250000" y="250000"/>
                                    </p:animScale>
                                  </p:childTnLst>
                                </p:cTn>
                              </p:par>
                              <p:par>
                                <p:cTn id="32" presetID="10" presetClass="entr" presetSubtype="0" fill="hold" grpId="3" nodeType="withEffect">
                                  <p:stCondLst>
                                    <p:cond delay="1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750"/>
                                        <p:tgtEl>
                                          <p:spTgt spid="15"/>
                                        </p:tgtEl>
                                      </p:cBhvr>
                                    </p:animEffect>
                                  </p:childTnLst>
                                </p:cTn>
                              </p:par>
                              <p:par>
                                <p:cTn id="35" presetID="37" presetClass="path" presetSubtype="0" decel="100000" fill="hold" grpId="4" nodeType="withEffect">
                                  <p:stCondLst>
                                    <p:cond delay="100"/>
                                  </p:stCondLst>
                                  <p:childTnLst>
                                    <p:animMotion origin="layout" path="M 1.32448 -0.5412 C 0.91446 -0.53079 0.55782 0.00324 -3.125E-6 -0.00046 " pathEditMode="relative" rAng="0" ptsTypes="ss">
                                      <p:cBhvr>
                                        <p:cTn id="36" dur="750" fill="hold"/>
                                        <p:tgtEl>
                                          <p:spTgt spid="15"/>
                                        </p:tgtEl>
                                        <p:attrNameLst>
                                          <p:attrName>ppt_x</p:attrName>
                                          <p:attrName>ppt_y</p:attrName>
                                        </p:attrNameLst>
                                      </p:cBhvr>
                                      <p:rCtr x="-66224" y="27222"/>
                                    </p:animMotion>
                                  </p:childTnLst>
                                </p:cTn>
                              </p:par>
                              <p:par>
                                <p:cTn id="37" presetID="8" presetClass="emph" presetSubtype="0" accel="48649" decel="48649" fill="hold" grpId="5" nodeType="withEffect">
                                  <p:stCondLst>
                                    <p:cond delay="100"/>
                                  </p:stCondLst>
                                  <p:childTnLst>
                                    <p:animRot by="-600000">
                                      <p:cBhvr>
                                        <p:cTn id="38" dur="370" fill="hold"/>
                                        <p:tgtEl>
                                          <p:spTgt spid="15"/>
                                        </p:tgtEl>
                                        <p:attrNameLst>
                                          <p:attrName>r</p:attrName>
                                        </p:attrNameLst>
                                      </p:cBhvr>
                                    </p:animRot>
                                  </p:childTnLst>
                                </p:cTn>
                              </p:par>
                              <p:par>
                                <p:cTn id="39" presetID="8" presetClass="emph" presetSubtype="0" decel="100000" fill="hold" grpId="6" nodeType="withEffect">
                                  <p:stCondLst>
                                    <p:cond delay="470"/>
                                  </p:stCondLst>
                                  <p:childTnLst>
                                    <p:animRot by="600000">
                                      <p:cBhvr>
                                        <p:cTn id="40" dur="370" fill="hold"/>
                                        <p:tgtEl>
                                          <p:spTgt spid="15"/>
                                        </p:tgtEl>
                                        <p:attrNameLst>
                                          <p:attrName>r</p:attrName>
                                        </p:attrNameLst>
                                      </p:cBhvr>
                                    </p:animRot>
                                  </p:childTnLst>
                                </p:cTn>
                              </p:par>
                              <p:par>
                                <p:cTn id="41" presetID="6" presetClass="emph" presetSubtype="0" decel="100000" fill="hold" grpId="7" nodeType="withEffect">
                                  <p:stCondLst>
                                    <p:cond delay="100"/>
                                  </p:stCondLst>
                                  <p:childTnLst>
                                    <p:animScale>
                                      <p:cBhvr>
                                        <p:cTn id="42" dur="750" fill="hold"/>
                                        <p:tgtEl>
                                          <p:spTgt spid="15"/>
                                        </p:tgtEl>
                                      </p:cBhvr>
                                      <p:by x="40000" y="40000"/>
                                    </p:animScale>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6" presetClass="emph" presetSubtype="0" fill="hold" grpId="2" nodeType="withEffect">
                                  <p:stCondLst>
                                    <p:cond delay="0"/>
                                  </p:stCondLst>
                                  <p:childTnLst>
                                    <p:animScale>
                                      <p:cBhvr>
                                        <p:cTn id="48" dur="10" fill="hold"/>
                                        <p:tgtEl>
                                          <p:spTgt spid="17"/>
                                        </p:tgtEl>
                                      </p:cBhvr>
                                      <p:by x="250000" y="250000"/>
                                    </p:animScale>
                                  </p:childTnLst>
                                </p:cTn>
                              </p:par>
                              <p:par>
                                <p:cTn id="49" presetID="10" presetClass="entr" presetSubtype="0" fill="hold" grpId="3" nodeType="withEffect">
                                  <p:stCondLst>
                                    <p:cond delay="2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750"/>
                                        <p:tgtEl>
                                          <p:spTgt spid="17"/>
                                        </p:tgtEl>
                                      </p:cBhvr>
                                    </p:animEffect>
                                  </p:childTnLst>
                                </p:cTn>
                              </p:par>
                              <p:par>
                                <p:cTn id="52" presetID="37" presetClass="path" presetSubtype="0" decel="100000" fill="hold" grpId="4" nodeType="withEffect">
                                  <p:stCondLst>
                                    <p:cond delay="200"/>
                                  </p:stCondLst>
                                  <p:childTnLst>
                                    <p:animMotion origin="layout" path="M 1.82691 -0.3266 C 1.10837 -0.31616 0.97715 0.0034 1.51391E-6 -0.00046 " pathEditMode="relative" rAng="0" ptsTypes="AA">
                                      <p:cBhvr>
                                        <p:cTn id="53" dur="750" fill="hold"/>
                                        <p:tgtEl>
                                          <p:spTgt spid="17"/>
                                        </p:tgtEl>
                                        <p:attrNameLst>
                                          <p:attrName>ppt_x</p:attrName>
                                          <p:attrName>ppt_y</p:attrName>
                                        </p:attrNameLst>
                                      </p:cBhvr>
                                      <p:rCtr x="-91345" y="16296"/>
                                    </p:animMotion>
                                  </p:childTnLst>
                                </p:cTn>
                              </p:par>
                              <p:par>
                                <p:cTn id="54" presetID="8" presetClass="emph" presetSubtype="0" accel="48649" decel="48649" fill="hold" grpId="5" nodeType="withEffect">
                                  <p:stCondLst>
                                    <p:cond delay="200"/>
                                  </p:stCondLst>
                                  <p:childTnLst>
                                    <p:animRot by="-600000">
                                      <p:cBhvr>
                                        <p:cTn id="55" dur="370" fill="hold"/>
                                        <p:tgtEl>
                                          <p:spTgt spid="17"/>
                                        </p:tgtEl>
                                        <p:attrNameLst>
                                          <p:attrName>r</p:attrName>
                                        </p:attrNameLst>
                                      </p:cBhvr>
                                    </p:animRot>
                                  </p:childTnLst>
                                </p:cTn>
                              </p:par>
                              <p:par>
                                <p:cTn id="56" presetID="8" presetClass="emph" presetSubtype="0" decel="100000" fill="hold" grpId="6" nodeType="withEffect">
                                  <p:stCondLst>
                                    <p:cond delay="570"/>
                                  </p:stCondLst>
                                  <p:childTnLst>
                                    <p:animRot by="600000">
                                      <p:cBhvr>
                                        <p:cTn id="57" dur="370" fill="hold"/>
                                        <p:tgtEl>
                                          <p:spTgt spid="17"/>
                                        </p:tgtEl>
                                        <p:attrNameLst>
                                          <p:attrName>r</p:attrName>
                                        </p:attrNameLst>
                                      </p:cBhvr>
                                    </p:animRot>
                                  </p:childTnLst>
                                </p:cTn>
                              </p:par>
                              <p:par>
                                <p:cTn id="58" presetID="6" presetClass="emph" presetSubtype="0" decel="100000" fill="hold" grpId="7" nodeType="withEffect">
                                  <p:stCondLst>
                                    <p:cond delay="200"/>
                                  </p:stCondLst>
                                  <p:childTnLst>
                                    <p:animScale>
                                      <p:cBhvr>
                                        <p:cTn id="59" dur="750" fill="hold"/>
                                        <p:tgtEl>
                                          <p:spTgt spid="17"/>
                                        </p:tgtEl>
                                      </p:cBhvr>
                                      <p:by x="40000" y="40000"/>
                                    </p:animScale>
                                  </p:childTnLst>
                                </p:cTn>
                              </p:par>
                              <p:par>
                                <p:cTn id="60" presetID="1"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par>
                                <p:cTn id="62" presetID="1" presetClass="exit" presetSubtype="0" fill="hold" grpId="1" nodeType="with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6" presetClass="emph" presetSubtype="0" fill="hold" grpId="2" nodeType="withEffect">
                                  <p:stCondLst>
                                    <p:cond delay="0"/>
                                  </p:stCondLst>
                                  <p:childTnLst>
                                    <p:animScale>
                                      <p:cBhvr>
                                        <p:cTn id="65" dur="10" fill="hold"/>
                                        <p:tgtEl>
                                          <p:spTgt spid="19"/>
                                        </p:tgtEl>
                                      </p:cBhvr>
                                      <p:by x="250000" y="250000"/>
                                    </p:animScale>
                                  </p:childTnLst>
                                </p:cTn>
                              </p:par>
                              <p:par>
                                <p:cTn id="66" presetID="10" presetClass="entr" presetSubtype="0" fill="hold" grpId="3" nodeType="withEffect">
                                  <p:stCondLst>
                                    <p:cond delay="30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750"/>
                                        <p:tgtEl>
                                          <p:spTgt spid="19"/>
                                        </p:tgtEl>
                                      </p:cBhvr>
                                    </p:animEffect>
                                  </p:childTnLst>
                                </p:cTn>
                              </p:par>
                              <p:par>
                                <p:cTn id="69" presetID="37" presetClass="path" presetSubtype="0" decel="100000" fill="hold" grpId="4" nodeType="withEffect">
                                  <p:stCondLst>
                                    <p:cond delay="300"/>
                                  </p:stCondLst>
                                  <p:childTnLst>
                                    <p:animMotion origin="layout" path="M 2.35857 -0.32683 C 1.6302 -0.31639 0.99055 0.00317 1.99132E-7 -0.00046 " pathEditMode="relative" rAng="0" ptsTypes="AA">
                                      <p:cBhvr>
                                        <p:cTn id="70" dur="750" fill="hold"/>
                                        <p:tgtEl>
                                          <p:spTgt spid="19"/>
                                        </p:tgtEl>
                                        <p:attrNameLst>
                                          <p:attrName>ppt_x</p:attrName>
                                          <p:attrName>ppt_y</p:attrName>
                                        </p:attrNameLst>
                                      </p:cBhvr>
                                      <p:rCtr x="-117935" y="16319"/>
                                    </p:animMotion>
                                  </p:childTnLst>
                                </p:cTn>
                              </p:par>
                              <p:par>
                                <p:cTn id="71" presetID="8" presetClass="emph" presetSubtype="0" accel="48649" decel="48649" fill="hold" grpId="5" nodeType="withEffect">
                                  <p:stCondLst>
                                    <p:cond delay="300"/>
                                  </p:stCondLst>
                                  <p:childTnLst>
                                    <p:animRot by="-600000">
                                      <p:cBhvr>
                                        <p:cTn id="72" dur="370" fill="hold"/>
                                        <p:tgtEl>
                                          <p:spTgt spid="19"/>
                                        </p:tgtEl>
                                        <p:attrNameLst>
                                          <p:attrName>r</p:attrName>
                                        </p:attrNameLst>
                                      </p:cBhvr>
                                    </p:animRot>
                                  </p:childTnLst>
                                </p:cTn>
                              </p:par>
                              <p:par>
                                <p:cTn id="73" presetID="8" presetClass="emph" presetSubtype="0" decel="100000" fill="hold" grpId="6" nodeType="withEffect">
                                  <p:stCondLst>
                                    <p:cond delay="670"/>
                                  </p:stCondLst>
                                  <p:childTnLst>
                                    <p:animRot by="600000">
                                      <p:cBhvr>
                                        <p:cTn id="74" dur="370" fill="hold"/>
                                        <p:tgtEl>
                                          <p:spTgt spid="19"/>
                                        </p:tgtEl>
                                        <p:attrNameLst>
                                          <p:attrName>r</p:attrName>
                                        </p:attrNameLst>
                                      </p:cBhvr>
                                    </p:animRot>
                                  </p:childTnLst>
                                </p:cTn>
                              </p:par>
                              <p:par>
                                <p:cTn id="75" presetID="6" presetClass="emph" presetSubtype="0" decel="100000" fill="hold" grpId="7" nodeType="withEffect">
                                  <p:stCondLst>
                                    <p:cond delay="300"/>
                                  </p:stCondLst>
                                  <p:childTnLst>
                                    <p:animScale>
                                      <p:cBhvr>
                                        <p:cTn id="76" dur="750" fill="hold"/>
                                        <p:tgtEl>
                                          <p:spTgt spid="19"/>
                                        </p:tgtEl>
                                      </p:cBhvr>
                                      <p:by x="40000" y="40000"/>
                                    </p:animScale>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6" presetClass="emph" presetSubtype="0" fill="hold" grpId="2" nodeType="withEffect">
                                  <p:stCondLst>
                                    <p:cond delay="0"/>
                                  </p:stCondLst>
                                  <p:childTnLst>
                                    <p:animScale>
                                      <p:cBhvr>
                                        <p:cTn id="82" dur="10" fill="hold"/>
                                        <p:tgtEl>
                                          <p:spTgt spid="21"/>
                                        </p:tgtEl>
                                      </p:cBhvr>
                                      <p:by x="250000" y="250000"/>
                                    </p:animScale>
                                  </p:childTnLst>
                                </p:cTn>
                              </p:par>
                              <p:par>
                                <p:cTn id="83" presetID="10" presetClass="entr" presetSubtype="0" fill="hold" grpId="3" nodeType="withEffect">
                                  <p:stCondLst>
                                    <p:cond delay="4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750"/>
                                        <p:tgtEl>
                                          <p:spTgt spid="21"/>
                                        </p:tgtEl>
                                      </p:cBhvr>
                                    </p:animEffect>
                                  </p:childTnLst>
                                </p:cTn>
                              </p:par>
                              <p:par>
                                <p:cTn id="86" presetID="37" presetClass="path" presetSubtype="0" decel="100000" fill="hold" grpId="4" nodeType="withEffect">
                                  <p:stCondLst>
                                    <p:cond delay="400"/>
                                  </p:stCondLst>
                                  <p:childTnLst>
                                    <p:animMotion origin="layout" path="M 2.35857 -0.32683 C 1.6302 -0.31639 0.99056 0.00317 -1.11565E-6 -0.00046 " pathEditMode="relative" rAng="0" ptsTypes="AA">
                                      <p:cBhvr>
                                        <p:cTn id="87" dur="750" fill="hold"/>
                                        <p:tgtEl>
                                          <p:spTgt spid="21"/>
                                        </p:tgtEl>
                                        <p:attrNameLst>
                                          <p:attrName>ppt_x</p:attrName>
                                          <p:attrName>ppt_y</p:attrName>
                                        </p:attrNameLst>
                                      </p:cBhvr>
                                      <p:rCtr x="-117935" y="16319"/>
                                    </p:animMotion>
                                  </p:childTnLst>
                                </p:cTn>
                              </p:par>
                              <p:par>
                                <p:cTn id="88" presetID="8" presetClass="emph" presetSubtype="0" accel="48649" decel="48649" fill="hold" grpId="5" nodeType="withEffect">
                                  <p:stCondLst>
                                    <p:cond delay="400"/>
                                  </p:stCondLst>
                                  <p:childTnLst>
                                    <p:animRot by="-600000">
                                      <p:cBhvr>
                                        <p:cTn id="89" dur="370" fill="hold"/>
                                        <p:tgtEl>
                                          <p:spTgt spid="21"/>
                                        </p:tgtEl>
                                        <p:attrNameLst>
                                          <p:attrName>r</p:attrName>
                                        </p:attrNameLst>
                                      </p:cBhvr>
                                    </p:animRot>
                                  </p:childTnLst>
                                </p:cTn>
                              </p:par>
                              <p:par>
                                <p:cTn id="90" presetID="8" presetClass="emph" presetSubtype="0" decel="100000" fill="hold" grpId="6" nodeType="withEffect">
                                  <p:stCondLst>
                                    <p:cond delay="770"/>
                                  </p:stCondLst>
                                  <p:childTnLst>
                                    <p:animRot by="600000">
                                      <p:cBhvr>
                                        <p:cTn id="91" dur="370" fill="hold"/>
                                        <p:tgtEl>
                                          <p:spTgt spid="21"/>
                                        </p:tgtEl>
                                        <p:attrNameLst>
                                          <p:attrName>r</p:attrName>
                                        </p:attrNameLst>
                                      </p:cBhvr>
                                    </p:animRot>
                                  </p:childTnLst>
                                </p:cTn>
                              </p:par>
                              <p:par>
                                <p:cTn id="92" presetID="6" presetClass="emph" presetSubtype="0" decel="100000" fill="hold" grpId="7" nodeType="withEffect">
                                  <p:stCondLst>
                                    <p:cond delay="400"/>
                                  </p:stCondLst>
                                  <p:childTnLst>
                                    <p:animScale>
                                      <p:cBhvr>
                                        <p:cTn id="93" dur="750" fill="hold"/>
                                        <p:tgtEl>
                                          <p:spTgt spid="21"/>
                                        </p:tgtEl>
                                      </p:cBhvr>
                                      <p:by x="40000" y="40000"/>
                                    </p:animScale>
                                  </p:childTnLst>
                                </p:cTn>
                              </p:par>
                              <p:par>
                                <p:cTn id="94" presetID="1"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childTnLst>
                                </p:cTn>
                              </p:par>
                              <p:par>
                                <p:cTn id="96" presetID="1" presetClass="exit" presetSubtype="0" fill="hold" grpId="1" nodeType="withEffect">
                                  <p:stCondLst>
                                    <p:cond delay="0"/>
                                  </p:stCondLst>
                                  <p:childTnLst>
                                    <p:set>
                                      <p:cBhvr>
                                        <p:cTn id="97" dur="1" fill="hold">
                                          <p:stCondLst>
                                            <p:cond delay="0"/>
                                          </p:stCondLst>
                                        </p:cTn>
                                        <p:tgtEl>
                                          <p:spTgt spid="14"/>
                                        </p:tgtEl>
                                        <p:attrNameLst>
                                          <p:attrName>style.visibility</p:attrName>
                                        </p:attrNameLst>
                                      </p:cBhvr>
                                      <p:to>
                                        <p:strVal val="hidden"/>
                                      </p:to>
                                    </p:set>
                                  </p:childTnLst>
                                </p:cTn>
                              </p:par>
                              <p:par>
                                <p:cTn id="98" presetID="6" presetClass="emph" presetSubtype="0" fill="hold" grpId="2" nodeType="withEffect">
                                  <p:stCondLst>
                                    <p:cond delay="0"/>
                                  </p:stCondLst>
                                  <p:childTnLst>
                                    <p:animScale>
                                      <p:cBhvr>
                                        <p:cTn id="99" dur="10" fill="hold"/>
                                        <p:tgtEl>
                                          <p:spTgt spid="14"/>
                                        </p:tgtEl>
                                      </p:cBhvr>
                                      <p:by x="250000" y="250000"/>
                                    </p:animScale>
                                  </p:childTnLst>
                                </p:cTn>
                              </p:par>
                              <p:par>
                                <p:cTn id="100" presetID="10" presetClass="entr" presetSubtype="0" fill="hold" grpId="3" nodeType="withEffect">
                                  <p:stCondLst>
                                    <p:cond delay="10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750"/>
                                        <p:tgtEl>
                                          <p:spTgt spid="14"/>
                                        </p:tgtEl>
                                      </p:cBhvr>
                                    </p:animEffect>
                                  </p:childTnLst>
                                </p:cTn>
                              </p:par>
                              <p:par>
                                <p:cTn id="103" presetID="37" presetClass="path" presetSubtype="0" decel="100000" fill="hold" grpId="4" nodeType="withEffect">
                                  <p:stCondLst>
                                    <p:cond delay="100"/>
                                  </p:stCondLst>
                                  <p:childTnLst>
                                    <p:animMotion origin="layout" path="M 1.0711 0.54494 C 0.66071 0.53745 0.55808 -0.00273 3.58438E-6 1.68861E-6 " pathEditMode="relative" rAng="0" ptsTypes="AA">
                                      <p:cBhvr>
                                        <p:cTn id="104" dur="750" fill="hold"/>
                                        <p:tgtEl>
                                          <p:spTgt spid="14"/>
                                        </p:tgtEl>
                                        <p:attrNameLst>
                                          <p:attrName>ppt_x</p:attrName>
                                          <p:attrName>ppt_y</p:attrName>
                                        </p:attrNameLst>
                                      </p:cBhvr>
                                      <p:rCtr x="-53561" y="-27258"/>
                                    </p:animMotion>
                                  </p:childTnLst>
                                </p:cTn>
                              </p:par>
                              <p:par>
                                <p:cTn id="105" presetID="8" presetClass="emph" presetSubtype="0" accel="48649" decel="48649" fill="hold" grpId="5" nodeType="withEffect">
                                  <p:stCondLst>
                                    <p:cond delay="100"/>
                                  </p:stCondLst>
                                  <p:childTnLst>
                                    <p:animRot by="-300000">
                                      <p:cBhvr>
                                        <p:cTn id="106" dur="370" fill="hold"/>
                                        <p:tgtEl>
                                          <p:spTgt spid="14"/>
                                        </p:tgtEl>
                                        <p:attrNameLst>
                                          <p:attrName>r</p:attrName>
                                        </p:attrNameLst>
                                      </p:cBhvr>
                                    </p:animRot>
                                  </p:childTnLst>
                                </p:cTn>
                              </p:par>
                              <p:par>
                                <p:cTn id="107" presetID="8" presetClass="emph" presetSubtype="0" decel="100000" fill="hold" grpId="6" nodeType="withEffect">
                                  <p:stCondLst>
                                    <p:cond delay="470"/>
                                  </p:stCondLst>
                                  <p:childTnLst>
                                    <p:animRot by="300000">
                                      <p:cBhvr>
                                        <p:cTn id="108" dur="370" fill="hold"/>
                                        <p:tgtEl>
                                          <p:spTgt spid="14"/>
                                        </p:tgtEl>
                                        <p:attrNameLst>
                                          <p:attrName>r</p:attrName>
                                        </p:attrNameLst>
                                      </p:cBhvr>
                                    </p:animRot>
                                  </p:childTnLst>
                                </p:cTn>
                              </p:par>
                              <p:par>
                                <p:cTn id="109" presetID="6" presetClass="emph" presetSubtype="0" decel="100000" fill="hold" grpId="7" nodeType="withEffect">
                                  <p:stCondLst>
                                    <p:cond delay="100"/>
                                  </p:stCondLst>
                                  <p:childTnLst>
                                    <p:animScale>
                                      <p:cBhvr>
                                        <p:cTn id="110" dur="750" fill="hold"/>
                                        <p:tgtEl>
                                          <p:spTgt spid="14"/>
                                        </p:tgtEl>
                                      </p:cBhvr>
                                      <p:by x="40000" y="40000"/>
                                    </p:animScale>
                                  </p:childTnLst>
                                </p:cTn>
                              </p:par>
                              <p:par>
                                <p:cTn id="111" presetID="1" presetClass="entr" presetSubtype="0"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16"/>
                                        </p:tgtEl>
                                        <p:attrNameLst>
                                          <p:attrName>style.visibility</p:attrName>
                                        </p:attrNameLst>
                                      </p:cBhvr>
                                      <p:to>
                                        <p:strVal val="hidden"/>
                                      </p:to>
                                    </p:set>
                                  </p:childTnLst>
                                </p:cTn>
                              </p:par>
                              <p:par>
                                <p:cTn id="115" presetID="6" presetClass="emph" presetSubtype="0" fill="hold" grpId="2" nodeType="withEffect">
                                  <p:stCondLst>
                                    <p:cond delay="0"/>
                                  </p:stCondLst>
                                  <p:childTnLst>
                                    <p:animScale>
                                      <p:cBhvr>
                                        <p:cTn id="116" dur="10" fill="hold"/>
                                        <p:tgtEl>
                                          <p:spTgt spid="16"/>
                                        </p:tgtEl>
                                      </p:cBhvr>
                                      <p:by x="250000" y="250000"/>
                                    </p:animScale>
                                  </p:childTnLst>
                                </p:cTn>
                              </p:par>
                              <p:par>
                                <p:cTn id="117" presetID="10" presetClass="entr" presetSubtype="0" fill="hold" grpId="3" nodeType="withEffect">
                                  <p:stCondLst>
                                    <p:cond delay="20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750"/>
                                        <p:tgtEl>
                                          <p:spTgt spid="16"/>
                                        </p:tgtEl>
                                      </p:cBhvr>
                                    </p:animEffect>
                                  </p:childTnLst>
                                </p:cTn>
                              </p:par>
                              <p:par>
                                <p:cTn id="120" presetID="37" presetClass="path" presetSubtype="0" decel="100000" fill="hold" grpId="4" nodeType="withEffect">
                                  <p:stCondLst>
                                    <p:cond delay="200"/>
                                  </p:stCondLst>
                                  <p:childTnLst>
                                    <p:animMotion origin="layout" path="M 1.32601 0.43645 C 0.91613 0.42692 0.55782 -0.00318 1.31478E-6 1.68861E-6 " pathEditMode="relative" rAng="0" ptsTypes="AA">
                                      <p:cBhvr>
                                        <p:cTn id="121" dur="750" fill="hold"/>
                                        <p:tgtEl>
                                          <p:spTgt spid="16"/>
                                        </p:tgtEl>
                                        <p:attrNameLst>
                                          <p:attrName>ppt_x</p:attrName>
                                          <p:attrName>ppt_y</p:attrName>
                                        </p:attrNameLst>
                                      </p:cBhvr>
                                      <p:rCtr x="-66301" y="-21834"/>
                                    </p:animMotion>
                                  </p:childTnLst>
                                </p:cTn>
                              </p:par>
                              <p:par>
                                <p:cTn id="122" presetID="8" presetClass="emph" presetSubtype="0" accel="48649" decel="48649" fill="hold" grpId="5" nodeType="withEffect">
                                  <p:stCondLst>
                                    <p:cond delay="200"/>
                                  </p:stCondLst>
                                  <p:childTnLst>
                                    <p:animRot by="-300000">
                                      <p:cBhvr>
                                        <p:cTn id="123" dur="370" fill="hold"/>
                                        <p:tgtEl>
                                          <p:spTgt spid="16"/>
                                        </p:tgtEl>
                                        <p:attrNameLst>
                                          <p:attrName>r</p:attrName>
                                        </p:attrNameLst>
                                      </p:cBhvr>
                                    </p:animRot>
                                  </p:childTnLst>
                                </p:cTn>
                              </p:par>
                              <p:par>
                                <p:cTn id="124" presetID="8" presetClass="emph" presetSubtype="0" decel="100000" fill="hold" grpId="6" nodeType="withEffect">
                                  <p:stCondLst>
                                    <p:cond delay="570"/>
                                  </p:stCondLst>
                                  <p:childTnLst>
                                    <p:animRot by="300000">
                                      <p:cBhvr>
                                        <p:cTn id="125" dur="370" fill="hold"/>
                                        <p:tgtEl>
                                          <p:spTgt spid="16"/>
                                        </p:tgtEl>
                                        <p:attrNameLst>
                                          <p:attrName>r</p:attrName>
                                        </p:attrNameLst>
                                      </p:cBhvr>
                                    </p:animRot>
                                  </p:childTnLst>
                                </p:cTn>
                              </p:par>
                              <p:par>
                                <p:cTn id="126" presetID="6" presetClass="emph" presetSubtype="0" decel="100000" fill="hold" grpId="7" nodeType="withEffect">
                                  <p:stCondLst>
                                    <p:cond delay="200"/>
                                  </p:stCondLst>
                                  <p:childTnLst>
                                    <p:animScale>
                                      <p:cBhvr>
                                        <p:cTn id="127" dur="750" fill="hold"/>
                                        <p:tgtEl>
                                          <p:spTgt spid="16"/>
                                        </p:tgtEl>
                                      </p:cBhvr>
                                      <p:by x="40000" y="40000"/>
                                    </p:animScale>
                                  </p:childTnLst>
                                </p:cTn>
                              </p:par>
                              <p:par>
                                <p:cTn id="128" presetID="1" presetClass="entr" presetSubtype="0" fill="hold" grpId="0" nodeType="withEffect">
                                  <p:stCondLst>
                                    <p:cond delay="0"/>
                                  </p:stCondLst>
                                  <p:childTnLst>
                                    <p:set>
                                      <p:cBhvr>
                                        <p:cTn id="129" dur="1" fill="hold">
                                          <p:stCondLst>
                                            <p:cond delay="0"/>
                                          </p:stCondLst>
                                        </p:cTn>
                                        <p:tgtEl>
                                          <p:spTgt spid="18"/>
                                        </p:tgtEl>
                                        <p:attrNameLst>
                                          <p:attrName>style.visibility</p:attrName>
                                        </p:attrNameLst>
                                      </p:cBhvr>
                                      <p:to>
                                        <p:strVal val="visible"/>
                                      </p:to>
                                    </p:set>
                                  </p:childTnLst>
                                </p:cTn>
                              </p:par>
                              <p:par>
                                <p:cTn id="130" presetID="1" presetClass="exit" presetSubtype="0" fill="hold" grpId="1" nodeType="withEffect">
                                  <p:stCondLst>
                                    <p:cond delay="0"/>
                                  </p:stCondLst>
                                  <p:childTnLst>
                                    <p:set>
                                      <p:cBhvr>
                                        <p:cTn id="131" dur="1" fill="hold">
                                          <p:stCondLst>
                                            <p:cond delay="0"/>
                                          </p:stCondLst>
                                        </p:cTn>
                                        <p:tgtEl>
                                          <p:spTgt spid="18"/>
                                        </p:tgtEl>
                                        <p:attrNameLst>
                                          <p:attrName>style.visibility</p:attrName>
                                        </p:attrNameLst>
                                      </p:cBhvr>
                                      <p:to>
                                        <p:strVal val="hidden"/>
                                      </p:to>
                                    </p:set>
                                  </p:childTnLst>
                                </p:cTn>
                              </p:par>
                              <p:par>
                                <p:cTn id="132" presetID="6" presetClass="emph" presetSubtype="0" fill="hold" grpId="2" nodeType="withEffect">
                                  <p:stCondLst>
                                    <p:cond delay="0"/>
                                  </p:stCondLst>
                                  <p:childTnLst>
                                    <p:animScale>
                                      <p:cBhvr>
                                        <p:cTn id="133" dur="10" fill="hold"/>
                                        <p:tgtEl>
                                          <p:spTgt spid="18"/>
                                        </p:tgtEl>
                                      </p:cBhvr>
                                      <p:by x="250000" y="250000"/>
                                    </p:animScale>
                                  </p:childTnLst>
                                </p:cTn>
                              </p:par>
                              <p:par>
                                <p:cTn id="134" presetID="10" presetClass="entr" presetSubtype="0" fill="hold" grpId="3" nodeType="withEffect">
                                  <p:stCondLst>
                                    <p:cond delay="300"/>
                                  </p:stCondLst>
                                  <p:childTnLst>
                                    <p:set>
                                      <p:cBhvr>
                                        <p:cTn id="135" dur="1" fill="hold">
                                          <p:stCondLst>
                                            <p:cond delay="0"/>
                                          </p:stCondLst>
                                        </p:cTn>
                                        <p:tgtEl>
                                          <p:spTgt spid="18"/>
                                        </p:tgtEl>
                                        <p:attrNameLst>
                                          <p:attrName>style.visibility</p:attrName>
                                        </p:attrNameLst>
                                      </p:cBhvr>
                                      <p:to>
                                        <p:strVal val="visible"/>
                                      </p:to>
                                    </p:set>
                                    <p:animEffect transition="in" filter="fade">
                                      <p:cBhvr>
                                        <p:cTn id="136" dur="750"/>
                                        <p:tgtEl>
                                          <p:spTgt spid="18"/>
                                        </p:tgtEl>
                                      </p:cBhvr>
                                    </p:animEffect>
                                  </p:childTnLst>
                                </p:cTn>
                              </p:par>
                              <p:par>
                                <p:cTn id="137" presetID="37" presetClass="path" presetSubtype="0" decel="100000" fill="hold" grpId="4" nodeType="withEffect">
                                  <p:stCondLst>
                                    <p:cond delay="300"/>
                                  </p:stCondLst>
                                  <p:childTnLst>
                                    <p:animMotion origin="layout" path="M 1.82691 0.34839 C 1.10837 0.33704 0.97715 -0.00409 1.99132E-7 2.94598E-6 " pathEditMode="relative" rAng="0" ptsTypes="AA">
                                      <p:cBhvr>
                                        <p:cTn id="138" dur="750" fill="hold"/>
                                        <p:tgtEl>
                                          <p:spTgt spid="18"/>
                                        </p:tgtEl>
                                        <p:attrNameLst>
                                          <p:attrName>ppt_x</p:attrName>
                                          <p:attrName>ppt_y</p:attrName>
                                        </p:attrNameLst>
                                      </p:cBhvr>
                                      <p:rCtr x="-91345" y="-17431"/>
                                    </p:animMotion>
                                  </p:childTnLst>
                                </p:cTn>
                              </p:par>
                              <p:par>
                                <p:cTn id="139" presetID="8" presetClass="emph" presetSubtype="0" accel="48649" decel="48649" fill="hold" grpId="5" nodeType="withEffect">
                                  <p:stCondLst>
                                    <p:cond delay="300"/>
                                  </p:stCondLst>
                                  <p:childTnLst>
                                    <p:animRot by="-300000">
                                      <p:cBhvr>
                                        <p:cTn id="140" dur="370" fill="hold"/>
                                        <p:tgtEl>
                                          <p:spTgt spid="18"/>
                                        </p:tgtEl>
                                        <p:attrNameLst>
                                          <p:attrName>r</p:attrName>
                                        </p:attrNameLst>
                                      </p:cBhvr>
                                    </p:animRot>
                                  </p:childTnLst>
                                </p:cTn>
                              </p:par>
                              <p:par>
                                <p:cTn id="141" presetID="8" presetClass="emph" presetSubtype="0" decel="100000" fill="hold" grpId="6" nodeType="withEffect">
                                  <p:stCondLst>
                                    <p:cond delay="670"/>
                                  </p:stCondLst>
                                  <p:childTnLst>
                                    <p:animRot by="300000">
                                      <p:cBhvr>
                                        <p:cTn id="142" dur="370" fill="hold"/>
                                        <p:tgtEl>
                                          <p:spTgt spid="18"/>
                                        </p:tgtEl>
                                        <p:attrNameLst>
                                          <p:attrName>r</p:attrName>
                                        </p:attrNameLst>
                                      </p:cBhvr>
                                    </p:animRot>
                                  </p:childTnLst>
                                </p:cTn>
                              </p:par>
                              <p:par>
                                <p:cTn id="143" presetID="6" presetClass="emph" presetSubtype="0" decel="100000" fill="hold" grpId="7" nodeType="withEffect">
                                  <p:stCondLst>
                                    <p:cond delay="300"/>
                                  </p:stCondLst>
                                  <p:childTnLst>
                                    <p:animScale>
                                      <p:cBhvr>
                                        <p:cTn id="144" dur="750" fill="hold"/>
                                        <p:tgtEl>
                                          <p:spTgt spid="18"/>
                                        </p:tgtEl>
                                      </p:cBhvr>
                                      <p:by x="40000" y="40000"/>
                                    </p:animScale>
                                  </p:childTnLst>
                                </p:cTn>
                              </p:par>
                              <p:par>
                                <p:cTn id="145" presetID="1" presetClass="entr" presetSubtype="0" fill="hold" grpId="0" nodeType="withEffect">
                                  <p:stCondLst>
                                    <p:cond delay="0"/>
                                  </p:stCondLst>
                                  <p:childTnLst>
                                    <p:set>
                                      <p:cBhvr>
                                        <p:cTn id="146" dur="1" fill="hold">
                                          <p:stCondLst>
                                            <p:cond delay="0"/>
                                          </p:stCondLst>
                                        </p:cTn>
                                        <p:tgtEl>
                                          <p:spTgt spid="20"/>
                                        </p:tgtEl>
                                        <p:attrNameLst>
                                          <p:attrName>style.visibility</p:attrName>
                                        </p:attrNameLst>
                                      </p:cBhvr>
                                      <p:to>
                                        <p:strVal val="visible"/>
                                      </p:to>
                                    </p:set>
                                  </p:childTnLst>
                                </p:cTn>
                              </p:par>
                              <p:par>
                                <p:cTn id="147" presetID="1" presetClass="exit" presetSubtype="0" fill="hold" grpId="1" nodeType="withEffect">
                                  <p:stCondLst>
                                    <p:cond delay="0"/>
                                  </p:stCondLst>
                                  <p:childTnLst>
                                    <p:set>
                                      <p:cBhvr>
                                        <p:cTn id="148" dur="1" fill="hold">
                                          <p:stCondLst>
                                            <p:cond delay="0"/>
                                          </p:stCondLst>
                                        </p:cTn>
                                        <p:tgtEl>
                                          <p:spTgt spid="20"/>
                                        </p:tgtEl>
                                        <p:attrNameLst>
                                          <p:attrName>style.visibility</p:attrName>
                                        </p:attrNameLst>
                                      </p:cBhvr>
                                      <p:to>
                                        <p:strVal val="hidden"/>
                                      </p:to>
                                    </p:set>
                                  </p:childTnLst>
                                </p:cTn>
                              </p:par>
                              <p:par>
                                <p:cTn id="149" presetID="6" presetClass="emph" presetSubtype="0" fill="hold" grpId="2" nodeType="withEffect">
                                  <p:stCondLst>
                                    <p:cond delay="0"/>
                                  </p:stCondLst>
                                  <p:childTnLst>
                                    <p:animScale>
                                      <p:cBhvr>
                                        <p:cTn id="150" dur="10" fill="hold"/>
                                        <p:tgtEl>
                                          <p:spTgt spid="20"/>
                                        </p:tgtEl>
                                      </p:cBhvr>
                                      <p:by x="250000" y="250000"/>
                                    </p:animScale>
                                  </p:childTnLst>
                                </p:cTn>
                              </p:par>
                              <p:par>
                                <p:cTn id="151" presetID="10" presetClass="entr" presetSubtype="0" fill="hold" grpId="3" nodeType="withEffect">
                                  <p:stCondLst>
                                    <p:cond delay="400"/>
                                  </p:stCondLst>
                                  <p:childTnLst>
                                    <p:set>
                                      <p:cBhvr>
                                        <p:cTn id="152" dur="1" fill="hold">
                                          <p:stCondLst>
                                            <p:cond delay="0"/>
                                          </p:stCondLst>
                                        </p:cTn>
                                        <p:tgtEl>
                                          <p:spTgt spid="20"/>
                                        </p:tgtEl>
                                        <p:attrNameLst>
                                          <p:attrName>style.visibility</p:attrName>
                                        </p:attrNameLst>
                                      </p:cBhvr>
                                      <p:to>
                                        <p:strVal val="visible"/>
                                      </p:to>
                                    </p:set>
                                    <p:animEffect transition="in" filter="fade">
                                      <p:cBhvr>
                                        <p:cTn id="153" dur="750"/>
                                        <p:tgtEl>
                                          <p:spTgt spid="20"/>
                                        </p:tgtEl>
                                      </p:cBhvr>
                                    </p:animEffect>
                                  </p:childTnLst>
                                </p:cTn>
                              </p:par>
                              <p:par>
                                <p:cTn id="154" presetID="37" presetClass="path" presetSubtype="0" decel="100000" fill="hold" grpId="4" nodeType="withEffect">
                                  <p:stCondLst>
                                    <p:cond delay="400"/>
                                  </p:stCondLst>
                                  <p:childTnLst>
                                    <p:animMotion origin="layout" path="M 2.35856 0.23967 C 1.6302 0.23195 0.99055 -0.0025 2.66786E-6 1.68861E-6 " pathEditMode="relative" rAng="0" ptsTypes="AA">
                                      <p:cBhvr>
                                        <p:cTn id="155" dur="750" fill="hold"/>
                                        <p:tgtEl>
                                          <p:spTgt spid="20"/>
                                        </p:tgtEl>
                                        <p:attrNameLst>
                                          <p:attrName>ppt_x</p:attrName>
                                          <p:attrName>ppt_y</p:attrName>
                                        </p:attrNameLst>
                                      </p:cBhvr>
                                      <p:rCtr x="-117935" y="-12006"/>
                                    </p:animMotion>
                                  </p:childTnLst>
                                </p:cTn>
                              </p:par>
                              <p:par>
                                <p:cTn id="156" presetID="8" presetClass="emph" presetSubtype="0" accel="48649" decel="48649" fill="hold" grpId="5" nodeType="withEffect">
                                  <p:stCondLst>
                                    <p:cond delay="400"/>
                                  </p:stCondLst>
                                  <p:childTnLst>
                                    <p:animRot by="-300000">
                                      <p:cBhvr>
                                        <p:cTn id="157" dur="370" fill="hold"/>
                                        <p:tgtEl>
                                          <p:spTgt spid="20"/>
                                        </p:tgtEl>
                                        <p:attrNameLst>
                                          <p:attrName>r</p:attrName>
                                        </p:attrNameLst>
                                      </p:cBhvr>
                                    </p:animRot>
                                  </p:childTnLst>
                                </p:cTn>
                              </p:par>
                              <p:par>
                                <p:cTn id="158" presetID="8" presetClass="emph" presetSubtype="0" decel="100000" fill="hold" grpId="6" nodeType="withEffect">
                                  <p:stCondLst>
                                    <p:cond delay="770"/>
                                  </p:stCondLst>
                                  <p:childTnLst>
                                    <p:animRot by="300000">
                                      <p:cBhvr>
                                        <p:cTn id="159" dur="370" fill="hold"/>
                                        <p:tgtEl>
                                          <p:spTgt spid="20"/>
                                        </p:tgtEl>
                                        <p:attrNameLst>
                                          <p:attrName>r</p:attrName>
                                        </p:attrNameLst>
                                      </p:cBhvr>
                                    </p:animRot>
                                  </p:childTnLst>
                                </p:cTn>
                              </p:par>
                              <p:par>
                                <p:cTn id="160" presetID="6" presetClass="emph" presetSubtype="0" decel="100000" fill="hold" grpId="7" nodeType="withEffect">
                                  <p:stCondLst>
                                    <p:cond delay="400"/>
                                  </p:stCondLst>
                                  <p:childTnLst>
                                    <p:animScale>
                                      <p:cBhvr>
                                        <p:cTn id="161" dur="750" fill="hold"/>
                                        <p:tgtEl>
                                          <p:spTgt spid="20"/>
                                        </p:tgtEl>
                                      </p:cBhvr>
                                      <p:by x="40000" y="40000"/>
                                    </p:animScale>
                                  </p:childTnLst>
                                </p:cTn>
                              </p:par>
                              <p:par>
                                <p:cTn id="162" presetID="2" presetClass="entr" presetSubtype="2" decel="100000" fill="hold" nodeType="withEffect">
                                  <p:stCondLst>
                                    <p:cond delay="1850"/>
                                  </p:stCondLst>
                                  <p:childTnLst>
                                    <p:set>
                                      <p:cBhvr>
                                        <p:cTn id="163" dur="1" fill="hold">
                                          <p:stCondLst>
                                            <p:cond delay="0"/>
                                          </p:stCondLst>
                                        </p:cTn>
                                        <p:tgtEl>
                                          <p:spTgt spid="22"/>
                                        </p:tgtEl>
                                        <p:attrNameLst>
                                          <p:attrName>style.visibility</p:attrName>
                                        </p:attrNameLst>
                                      </p:cBhvr>
                                      <p:to>
                                        <p:strVal val="visible"/>
                                      </p:to>
                                    </p:set>
                                    <p:anim calcmode="lin" valueType="num">
                                      <p:cBhvr additive="base">
                                        <p:cTn id="164" dur="650" fill="hold"/>
                                        <p:tgtEl>
                                          <p:spTgt spid="22"/>
                                        </p:tgtEl>
                                        <p:attrNameLst>
                                          <p:attrName>ppt_x</p:attrName>
                                        </p:attrNameLst>
                                      </p:cBhvr>
                                      <p:tavLst>
                                        <p:tav tm="0">
                                          <p:val>
                                            <p:strVal val="1+#ppt_w/2"/>
                                          </p:val>
                                        </p:tav>
                                        <p:tav tm="100000">
                                          <p:val>
                                            <p:strVal val="#ppt_x"/>
                                          </p:val>
                                        </p:tav>
                                      </p:tavLst>
                                    </p:anim>
                                    <p:anim calcmode="lin" valueType="num">
                                      <p:cBhvr additive="base">
                                        <p:cTn id="165" dur="650" fill="hold"/>
                                        <p:tgtEl>
                                          <p:spTgt spid="22"/>
                                        </p:tgtEl>
                                        <p:attrNameLst>
                                          <p:attrName>ppt_y</p:attrName>
                                        </p:attrNameLst>
                                      </p:cBhvr>
                                      <p:tavLst>
                                        <p:tav tm="0">
                                          <p:val>
                                            <p:strVal val="#ppt_y"/>
                                          </p:val>
                                        </p:tav>
                                        <p:tav tm="100000">
                                          <p:val>
                                            <p:strVal val="#ppt_y"/>
                                          </p:val>
                                        </p:tav>
                                      </p:tavLst>
                                    </p:anim>
                                  </p:childTnLst>
                                </p:cTn>
                              </p:par>
                              <p:par>
                                <p:cTn id="166" presetID="1" presetClass="entr" presetSubtype="0" fill="hold" nodeType="withEffect">
                                  <p:stCondLst>
                                    <p:cond delay="850"/>
                                  </p:stCondLst>
                                  <p:childTnLst>
                                    <p:set>
                                      <p:cBhvr>
                                        <p:cTn id="167" dur="1" fill="hold">
                                          <p:stCondLst>
                                            <p:cond delay="0"/>
                                          </p:stCondLst>
                                        </p:cTn>
                                        <p:tgtEl>
                                          <p:spTgt spid="28"/>
                                        </p:tgtEl>
                                        <p:attrNameLst>
                                          <p:attrName>style.visibility</p:attrName>
                                        </p:attrNameLst>
                                      </p:cBhvr>
                                      <p:to>
                                        <p:strVal val="visible"/>
                                      </p:to>
                                    </p:set>
                                  </p:childTnLst>
                                </p:cTn>
                              </p:par>
                              <p:par>
                                <p:cTn id="168" presetID="1" presetClass="entr" presetSubtype="0" fill="hold" nodeType="withEffect">
                                  <p:stCondLst>
                                    <p:cond delay="1800"/>
                                  </p:stCondLst>
                                  <p:childTnLst>
                                    <p:set>
                                      <p:cBhvr>
                                        <p:cTn id="169" dur="1" fill="hold">
                                          <p:stCondLst>
                                            <p:cond delay="0"/>
                                          </p:stCondLst>
                                        </p:cTn>
                                        <p:tgtEl>
                                          <p:spTgt spid="29"/>
                                        </p:tgtEl>
                                        <p:attrNameLst>
                                          <p:attrName>style.visibility</p:attrName>
                                        </p:attrNameLst>
                                      </p:cBhvr>
                                      <p:to>
                                        <p:strVal val="visible"/>
                                      </p:to>
                                    </p:set>
                                  </p:childTnLst>
                                </p:cTn>
                              </p:par>
                              <p:par>
                                <p:cTn id="170" presetID="10" presetClass="entr" presetSubtype="0" fill="hold" grpId="0" nodeType="withEffect">
                                  <p:stCondLst>
                                    <p:cond delay="1450"/>
                                  </p:stCondLst>
                                  <p:childTnLst>
                                    <p:set>
                                      <p:cBhvr>
                                        <p:cTn id="171" dur="1" fill="hold">
                                          <p:stCondLst>
                                            <p:cond delay="0"/>
                                          </p:stCondLst>
                                        </p:cTn>
                                        <p:tgtEl>
                                          <p:spTgt spid="9"/>
                                        </p:tgtEl>
                                        <p:attrNameLst>
                                          <p:attrName>style.visibility</p:attrName>
                                        </p:attrNameLst>
                                      </p:cBhvr>
                                      <p:to>
                                        <p:strVal val="visible"/>
                                      </p:to>
                                    </p:set>
                                    <p:animEffect transition="in" filter="fade">
                                      <p:cBhvr>
                                        <p:cTn id="172" dur="950"/>
                                        <p:tgtEl>
                                          <p:spTgt spid="9"/>
                                        </p:tgtEl>
                                      </p:cBhvr>
                                    </p:animEffect>
                                  </p:childTnLst>
                                </p:cTn>
                              </p:par>
                              <p:par>
                                <p:cTn id="173" presetID="63" presetClass="path" presetSubtype="0" decel="100000" fill="hold" grpId="1" nodeType="withEffect">
                                  <p:stCondLst>
                                    <p:cond delay="1450"/>
                                  </p:stCondLst>
                                  <p:childTnLst>
                                    <p:animMotion origin="layout" path="M -0.01455 2.42397E-6 L 1.51391E-6 2.42397E-6 " pathEditMode="relative" rAng="0" ptsTypes="AA">
                                      <p:cBhvr>
                                        <p:cTn id="174" dur="950" fill="hold"/>
                                        <p:tgtEl>
                                          <p:spTgt spid="9"/>
                                        </p:tgtEl>
                                        <p:attrNameLst>
                                          <p:attrName>ppt_x</p:attrName>
                                          <p:attrName>ppt_y</p:attrName>
                                        </p:attrNameLst>
                                      </p:cBhvr>
                                      <p:rCtr x="728" y="0"/>
                                    </p:animMotion>
                                  </p:childTnLst>
                                </p:cTn>
                              </p:par>
                              <p:par>
                                <p:cTn id="175" presetID="6" presetClass="emph" presetSubtype="0" accel="100000" autoRev="1" fill="hold" grpId="2" nodeType="withEffect">
                                  <p:stCondLst>
                                    <p:cond delay="750"/>
                                  </p:stCondLst>
                                  <p:childTnLst>
                                    <p:animScale>
                                      <p:cBhvr>
                                        <p:cTn id="176" dur="500" fill="hold"/>
                                        <p:tgtEl>
                                          <p:spTgt spid="9"/>
                                        </p:tgtEl>
                                      </p:cBhvr>
                                      <p:by x="92000" y="92000"/>
                                    </p:animScale>
                                  </p:childTnLst>
                                </p:cTn>
                              </p:par>
                              <p:par>
                                <p:cTn id="177" presetID="10" presetClass="entr" presetSubtype="0" fill="hold" grpId="0" nodeType="withEffect">
                                  <p:stCondLst>
                                    <p:cond delay="1650"/>
                                  </p:stCondLst>
                                  <p:childTnLst>
                                    <p:set>
                                      <p:cBhvr>
                                        <p:cTn id="178" dur="1" fill="hold">
                                          <p:stCondLst>
                                            <p:cond delay="0"/>
                                          </p:stCondLst>
                                        </p:cTn>
                                        <p:tgtEl>
                                          <p:spTgt spid="5"/>
                                        </p:tgtEl>
                                        <p:attrNameLst>
                                          <p:attrName>style.visibility</p:attrName>
                                        </p:attrNameLst>
                                      </p:cBhvr>
                                      <p:to>
                                        <p:strVal val="visible"/>
                                      </p:to>
                                    </p:set>
                                    <p:animEffect transition="in" filter="fade">
                                      <p:cBhvr>
                                        <p:cTn id="179" dur="950"/>
                                        <p:tgtEl>
                                          <p:spTgt spid="5"/>
                                        </p:tgtEl>
                                      </p:cBhvr>
                                    </p:animEffect>
                                  </p:childTnLst>
                                </p:cTn>
                              </p:par>
                              <p:par>
                                <p:cTn id="180" presetID="63" presetClass="path" presetSubtype="0" decel="100000" fill="hold" grpId="1" nodeType="withEffect">
                                  <p:stCondLst>
                                    <p:cond delay="1650"/>
                                  </p:stCondLst>
                                  <p:childTnLst>
                                    <p:animMotion origin="layout" path="M -0.01455 2.42397E-6 L 1.51391E-6 2.42397E-6 " pathEditMode="relative" rAng="0" ptsTypes="AA">
                                      <p:cBhvr>
                                        <p:cTn id="181" dur="950" fill="hold"/>
                                        <p:tgtEl>
                                          <p:spTgt spid="5"/>
                                        </p:tgtEl>
                                        <p:attrNameLst>
                                          <p:attrName>ppt_x</p:attrName>
                                          <p:attrName>ppt_y</p:attrName>
                                        </p:attrNameLst>
                                      </p:cBhvr>
                                      <p:rCtr x="728" y="0"/>
                                    </p:animMotion>
                                  </p:childTnLst>
                                </p:cTn>
                              </p:par>
                              <p:par>
                                <p:cTn id="182" presetID="6" presetClass="emph" presetSubtype="0" accel="100000" autoRev="1" fill="hold" grpId="2" nodeType="withEffect">
                                  <p:stCondLst>
                                    <p:cond delay="950"/>
                                  </p:stCondLst>
                                  <p:childTnLst>
                                    <p:animScale>
                                      <p:cBhvr>
                                        <p:cTn id="183" dur="500" fill="hold"/>
                                        <p:tgtEl>
                                          <p:spTgt spid="5"/>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3" grpId="1" animBg="1"/>
      <p:bldP spid="13" grpId="2" animBg="1"/>
      <p:bldP spid="13" grpId="3" animBg="1"/>
      <p:bldP spid="13" grpId="4" animBg="1"/>
      <p:bldP spid="13" grpId="5" animBg="1"/>
      <p:bldP spid="13" grpId="6" animBg="1"/>
      <p:bldP spid="13" grpId="7" animBg="1"/>
      <p:bldP spid="14" grpId="0" animBg="1"/>
      <p:bldP spid="14" grpId="1" animBg="1"/>
      <p:bldP spid="14" grpId="2" animBg="1"/>
      <p:bldP spid="14" grpId="3" animBg="1"/>
      <p:bldP spid="14" grpId="4" animBg="1"/>
      <p:bldP spid="14" grpId="5" animBg="1"/>
      <p:bldP spid="14" grpId="6" animBg="1"/>
      <p:bldP spid="14" grpId="7" animBg="1"/>
      <p:bldP spid="15" grpId="0" animBg="1"/>
      <p:bldP spid="15" grpId="1" animBg="1"/>
      <p:bldP spid="15" grpId="2" animBg="1"/>
      <p:bldP spid="15" grpId="3" animBg="1"/>
      <p:bldP spid="15" grpId="4" animBg="1"/>
      <p:bldP spid="15" grpId="5" animBg="1"/>
      <p:bldP spid="15" grpId="6" animBg="1"/>
      <p:bldP spid="15" grpId="7" animBg="1"/>
      <p:bldP spid="16" grpId="0" animBg="1"/>
      <p:bldP spid="16" grpId="1" animBg="1"/>
      <p:bldP spid="16" grpId="2" animBg="1"/>
      <p:bldP spid="16" grpId="3" animBg="1"/>
      <p:bldP spid="16" grpId="4" animBg="1"/>
      <p:bldP spid="16" grpId="5" animBg="1"/>
      <p:bldP spid="16" grpId="6" animBg="1"/>
      <p:bldP spid="16" grpId="7" animBg="1"/>
      <p:bldP spid="17" grpId="0" animBg="1"/>
      <p:bldP spid="17" grpId="1" animBg="1"/>
      <p:bldP spid="17" grpId="2" animBg="1"/>
      <p:bldP spid="17" grpId="3" animBg="1"/>
      <p:bldP spid="17" grpId="4" animBg="1"/>
      <p:bldP spid="17" grpId="5" animBg="1"/>
      <p:bldP spid="17" grpId="6" animBg="1"/>
      <p:bldP spid="17" grpId="7" animBg="1"/>
      <p:bldP spid="18" grpId="0" animBg="1"/>
      <p:bldP spid="18" grpId="1" animBg="1"/>
      <p:bldP spid="18" grpId="2" animBg="1"/>
      <p:bldP spid="18" grpId="3" animBg="1"/>
      <p:bldP spid="18" grpId="4" animBg="1"/>
      <p:bldP spid="18" grpId="5" animBg="1"/>
      <p:bldP spid="18" grpId="6" animBg="1"/>
      <p:bldP spid="18" grpId="7" animBg="1"/>
      <p:bldP spid="19" grpId="0" animBg="1"/>
      <p:bldP spid="19" grpId="1" animBg="1"/>
      <p:bldP spid="19" grpId="2" animBg="1"/>
      <p:bldP spid="19" grpId="3" animBg="1"/>
      <p:bldP spid="19" grpId="4" animBg="1"/>
      <p:bldP spid="19" grpId="5" animBg="1"/>
      <p:bldP spid="19" grpId="6" animBg="1"/>
      <p:bldP spid="19" grpId="7" animBg="1"/>
      <p:bldP spid="20" grpId="0" animBg="1"/>
      <p:bldP spid="20" grpId="1" animBg="1"/>
      <p:bldP spid="20" grpId="2" animBg="1"/>
      <p:bldP spid="20" grpId="3" animBg="1"/>
      <p:bldP spid="20" grpId="4" animBg="1"/>
      <p:bldP spid="20" grpId="5" animBg="1"/>
      <p:bldP spid="20" grpId="6" animBg="1"/>
      <p:bldP spid="20" grpId="7" animBg="1"/>
      <p:bldP spid="21" grpId="0" animBg="1"/>
      <p:bldP spid="21" grpId="1" animBg="1"/>
      <p:bldP spid="21" grpId="2" animBg="1"/>
      <p:bldP spid="21" grpId="3" animBg="1"/>
      <p:bldP spid="21" grpId="4" animBg="1"/>
      <p:bldP spid="21" grpId="5" animBg="1"/>
      <p:bldP spid="21" grpId="6" animBg="1"/>
      <p:bldP spid="21" grpId="7" animBg="1"/>
      <p:bldP spid="9" grpId="0"/>
      <p:bldP spid="9" grpId="1"/>
      <p:bldP spid="9" grpId="2"/>
      <p:bldP spid="5" grpId="0">
        <p:tmplLst>
          <p:tmpl>
            <p:tnLst>
              <p:par>
                <p:cTn presetID="10" presetClass="entr" presetSubtype="0" fill="hold" nodeType="withEffect">
                  <p:stCondLst>
                    <p:cond delay="165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1"/>
          <a:stretch/>
        </p:blipFill>
        <p:spPr bwMode="auto">
          <a:xfrm>
            <a:off x="0" y="0"/>
            <a:ext cx="12236191" cy="68838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bwMode="gray">
          <a:xfrm>
            <a:off x="269302" y="3874942"/>
            <a:ext cx="717139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808" y="4063857"/>
            <a:ext cx="6274974" cy="1127150"/>
          </a:xfrm>
          <a:prstGeom prst="rect">
            <a:avLst/>
          </a:prstGeom>
        </p:spPr>
      </p:pic>
      <p:sp>
        <p:nvSpPr>
          <p:cNvPr id="16" name="TextBox 15"/>
          <p:cNvSpPr txBox="1"/>
          <p:nvPr userDrawn="1"/>
        </p:nvSpPr>
        <p:spPr bwMode="white">
          <a:xfrm>
            <a:off x="462808" y="5516503"/>
            <a:ext cx="2678891" cy="869096"/>
          </a:xfrm>
          <a:prstGeom prst="rect">
            <a:avLst/>
          </a:prstGeom>
          <a:noFill/>
        </p:spPr>
        <p:txBody>
          <a:bodyPr wrap="none" lIns="0" tIns="143428" rIns="179285" bIns="0" rtlCol="0" anchor="b">
            <a:spAutoFit/>
          </a:bodyPr>
          <a:lstStyle/>
          <a:p>
            <a:pPr defTabSz="914367"/>
            <a:r>
              <a:rPr lang="en-US" sz="2353" dirty="0">
                <a:gradFill>
                  <a:gsLst>
                    <a:gs pos="2917">
                      <a:srgbClr val="FFFFFF"/>
                    </a:gs>
                    <a:gs pos="30000">
                      <a:srgbClr val="FFFFFF"/>
                    </a:gs>
                  </a:gsLst>
                  <a:lin ang="5400000" scaled="0"/>
                </a:gradFill>
              </a:rPr>
              <a:t>March 18-21, 2013</a:t>
            </a:r>
            <a:br>
              <a:rPr lang="en-US" sz="2353" dirty="0">
                <a:gradFill>
                  <a:gsLst>
                    <a:gs pos="2917">
                      <a:srgbClr val="FFFFFF"/>
                    </a:gs>
                    <a:gs pos="30000">
                      <a:srgbClr val="FFFFFF"/>
                    </a:gs>
                  </a:gsLst>
                  <a:lin ang="5400000" scaled="0"/>
                </a:gradFill>
              </a:rPr>
            </a:br>
            <a:r>
              <a:rPr lang="en-US" sz="2353" dirty="0">
                <a:gradFill>
                  <a:gsLst>
                    <a:gs pos="2917">
                      <a:srgbClr val="FFFFFF"/>
                    </a:gs>
                    <a:gs pos="30000">
                      <a:srgbClr val="FFFFFF"/>
                    </a:gs>
                  </a:gsLst>
                  <a:lin ang="5400000" scaled="0"/>
                </a:gradFill>
              </a:rPr>
              <a:t>New Orleans</a:t>
            </a:r>
          </a:p>
        </p:txBody>
      </p:sp>
      <p:sp>
        <p:nvSpPr>
          <p:cNvPr id="10" name="Rectangle 9"/>
          <p:cNvSpPr/>
          <p:nvPr userDrawn="1"/>
        </p:nvSpPr>
        <p:spPr bwMode="white">
          <a:xfrm>
            <a:off x="269239" y="2081838"/>
            <a:ext cx="1792850" cy="179310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80000"/>
                    </a14:imgEffect>
                  </a14:imgLayer>
                </a14:imgProps>
              </a:ext>
              <a:ext uri="{28A0092B-C50C-407E-A947-70E740481C1C}">
                <a14:useLocalDpi xmlns:a14="http://schemas.microsoft.com/office/drawing/2010/main" val="0"/>
              </a:ext>
            </a:extLst>
          </a:blip>
          <a:stretch>
            <a:fillRect/>
          </a:stretch>
        </p:blipFill>
        <p:spPr>
          <a:xfrm>
            <a:off x="9331798" y="6105163"/>
            <a:ext cx="2411990" cy="339390"/>
          </a:xfrm>
          <a:prstGeom prst="rect">
            <a:avLst/>
          </a:prstGeom>
        </p:spPr>
      </p:pic>
    </p:spTree>
    <p:extLst>
      <p:ext uri="{BB962C8B-B14F-4D97-AF65-F5344CB8AC3E}">
        <p14:creationId xmlns:p14="http://schemas.microsoft.com/office/powerpoint/2010/main" val="2929151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78" y="0"/>
            <a:ext cx="12191244"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ltGray">
          <a:xfrm>
            <a:off x="269302" y="2980724"/>
            <a:ext cx="35856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ltGray">
          <a:xfrm>
            <a:off x="3855157" y="2980724"/>
            <a:ext cx="537854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4"/>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0" y="0"/>
            <a:ext cx="2693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0" y="6566897"/>
            <a:ext cx="12191244" cy="29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bwMode="auto">
          <a:xfrm>
            <a:off x="269241" y="2980724"/>
            <a:ext cx="8962894" cy="2241380"/>
          </a:xfrm>
          <a:noFill/>
        </p:spPr>
        <p:txBody>
          <a:bodyPr tIns="91440" bIns="91440" anchor="t" anchorCtr="0"/>
          <a:lstStyle>
            <a:lvl1pPr>
              <a:defRPr sz="7058" spc="-98" baseline="0">
                <a:gradFill>
                  <a:gsLst>
                    <a:gs pos="5833">
                      <a:srgbClr val="282828"/>
                    </a:gs>
                    <a:gs pos="18000">
                      <a:srgbClr val="282828"/>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5222104"/>
            <a:ext cx="8964311" cy="1344828"/>
          </a:xfrm>
          <a:noFill/>
        </p:spPr>
        <p:txBody>
          <a:bodyPr lIns="182880" tIns="146304" rIns="182880" bIns="146304">
            <a:noAutofit/>
          </a:bodyPr>
          <a:lstStyle>
            <a:lvl1pPr marL="0" indent="0">
              <a:spcBef>
                <a:spcPts val="0"/>
              </a:spcBef>
              <a:buNone/>
              <a:defRPr sz="3529" spc="0" baseline="0">
                <a:gradFill>
                  <a:gsLst>
                    <a:gs pos="0">
                      <a:srgbClr val="282828"/>
                    </a:gs>
                    <a:gs pos="100000">
                      <a:srgbClr val="282828"/>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07976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accel="24000" decel="76000" fill="hold" grpId="0" nodeType="withEffect">
                                  <p:stCondLst>
                                    <p:cond delay="0"/>
                                  </p:stCondLst>
                                  <p:childTnLst>
                                    <p:animMotion origin="layout" path="M -0.31797 0.56877 L -4.54174E-6 3.76759E-6 " pathEditMode="relative" rAng="0" ptsTypes="AA">
                                      <p:cBhvr>
                                        <p:cTn id="8" dur="750" fill="hold"/>
                                        <p:tgtEl>
                                          <p:spTgt spid="6"/>
                                        </p:tgtEl>
                                        <p:attrNameLst>
                                          <p:attrName>ppt_x</p:attrName>
                                          <p:attrName>ppt_y</p:attrName>
                                        </p:attrNameLst>
                                      </p:cBhvr>
                                      <p:rCtr x="15892" y="-28438"/>
                                    </p:animMotion>
                                  </p:childTnLst>
                                </p:cTn>
                              </p:par>
                              <p:par>
                                <p:cTn id="9" presetID="1" presetClass="entr" presetSubtype="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par>
                                <p:cTn id="11" presetID="6" presetClass="emph" presetSubtype="0" accel="100000" autoRev="1" fill="hold" grpId="1" nodeType="withEffect">
                                  <p:stCondLst>
                                    <p:cond delay="500"/>
                                  </p:stCondLst>
                                  <p:childTnLst>
                                    <p:animScale>
                                      <p:cBhvr>
                                        <p:cTn id="12" dur="500" fill="hold"/>
                                        <p:tgtEl>
                                          <p:spTgt spid="9"/>
                                        </p:tgtEl>
                                      </p:cBhvr>
                                      <p:by x="0" y="100000"/>
                                    </p:animScale>
                                  </p:childTnLst>
                                </p:cTn>
                              </p:par>
                              <p:par>
                                <p:cTn id="13" presetID="35" presetClass="path" presetSubtype="0" decel="100000" fill="hold" grpId="2" nodeType="withEffect">
                                  <p:stCondLst>
                                    <p:cond delay="1000"/>
                                  </p:stCondLst>
                                  <p:childTnLst>
                                    <p:animMotion origin="layout" path="M -0.22057 3.76759E-6 L -2.8287E-6 3.76759E-6 " pathEditMode="relative" rAng="0" ptsTypes="AA">
                                      <p:cBhvr>
                                        <p:cTn id="14" dur="500" fill="hold"/>
                                        <p:tgtEl>
                                          <p:spTgt spid="9"/>
                                        </p:tgtEl>
                                        <p:attrNameLst>
                                          <p:attrName>ppt_x</p:attrName>
                                          <p:attrName>ppt_y</p:attrName>
                                        </p:attrNameLst>
                                      </p:cBhvr>
                                      <p:rCtr x="11029" y="0"/>
                                    </p:animMotion>
                                  </p:childTnLst>
                                </p:cTn>
                              </p:par>
                              <p:par>
                                <p:cTn id="15" presetID="10" presetClass="entr" presetSubtype="0" fill="hold" grpId="0" nodeType="withEffect">
                                  <p:stCondLst>
                                    <p:cond delay="14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950"/>
                                        <p:tgtEl>
                                          <p:spTgt spid="2"/>
                                        </p:tgtEl>
                                      </p:cBhvr>
                                    </p:animEffect>
                                  </p:childTnLst>
                                </p:cTn>
                              </p:par>
                              <p:par>
                                <p:cTn id="18" presetID="63" presetClass="path" presetSubtype="0" decel="100000" fill="hold" grpId="1" nodeType="withEffect">
                                  <p:stCondLst>
                                    <p:cond delay="1450"/>
                                  </p:stCondLst>
                                  <p:childTnLst>
                                    <p:animMotion origin="layout" path="M -0.01455 2.42397E-6 L 1.51391E-6 2.42397E-6 " pathEditMode="relative" rAng="0" ptsTypes="AA">
                                      <p:cBhvr>
                                        <p:cTn id="19" dur="950" fill="hold"/>
                                        <p:tgtEl>
                                          <p:spTgt spid="2"/>
                                        </p:tgtEl>
                                        <p:attrNameLst>
                                          <p:attrName>ppt_x</p:attrName>
                                          <p:attrName>ppt_y</p:attrName>
                                        </p:attrNameLst>
                                      </p:cBhvr>
                                      <p:rCtr x="728" y="0"/>
                                    </p:animMotion>
                                  </p:childTnLst>
                                </p:cTn>
                              </p:par>
                              <p:par>
                                <p:cTn id="20" presetID="6" presetClass="emph" presetSubtype="0" accel="100000" autoRev="1" fill="hold" grpId="2" nodeType="withEffect">
                                  <p:stCondLst>
                                    <p:cond delay="750"/>
                                  </p:stCondLst>
                                  <p:childTnLst>
                                    <p:animScale>
                                      <p:cBhvr>
                                        <p:cTn id="21" dur="500" fill="hold"/>
                                        <p:tgtEl>
                                          <p:spTgt spid="2"/>
                                        </p:tgtEl>
                                      </p:cBhvr>
                                      <p:by x="92000" y="92000"/>
                                    </p:animScale>
                                  </p:childTnLst>
                                </p:cTn>
                              </p:par>
                              <p:par>
                                <p:cTn id="22" presetID="10" presetClass="entr" presetSubtype="0" fill="hold" grpId="0" nodeType="withEffect">
                                  <p:stCondLst>
                                    <p:cond delay="16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1650"/>
                                  </p:stCondLst>
                                  <p:childTnLst>
                                    <p:animMotion origin="layout" path="M -0.01455 2.42397E-6 L 1.51391E-6 2.42397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950"/>
                                  </p:stCondLst>
                                  <p:childTnLst>
                                    <p:animScale>
                                      <p:cBhvr>
                                        <p:cTn id="28" dur="500" fill="hold"/>
                                        <p:tgtEl>
                                          <p:spTgt spid="5"/>
                                        </p:tgtEl>
                                      </p:cBhvr>
                                      <p:by x="92000" y="92000"/>
                                    </p:animScale>
                                  </p:childTnLst>
                                </p:cTn>
                              </p:par>
                              <p:par>
                                <p:cTn id="29" presetID="1" presetClass="exit" presetSubtype="0" fill="hold" nodeType="withEffect">
                                  <p:stCondLst>
                                    <p:cond delay="80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nodeType="withEffect">
                                  <p:stCondLst>
                                    <p:cond delay="800"/>
                                  </p:stCondLst>
                                  <p:childTnLst>
                                    <p:set>
                                      <p:cBhvr>
                                        <p:cTn id="32" dur="1" fill="hold">
                                          <p:stCondLst>
                                            <p:cond delay="0"/>
                                          </p:stCondLst>
                                        </p:cTn>
                                        <p:tgtEl>
                                          <p:spTgt spid="10"/>
                                        </p:tgtEl>
                                        <p:attrNameLst>
                                          <p:attrName>style.visibility</p:attrName>
                                        </p:attrNameLst>
                                      </p:cBhvr>
                                      <p:to>
                                        <p:strVal val="hidden"/>
                                      </p:to>
                                    </p:set>
                                  </p:childTnLst>
                                </p:cTn>
                              </p:par>
                              <p:par>
                                <p:cTn id="33" presetID="42" presetClass="path" presetSubtype="0" accel="27273" decel="72727" fill="hold" nodeType="withEffect">
                                  <p:stCondLst>
                                    <p:cond delay="1100"/>
                                  </p:stCondLst>
                                  <p:childTnLst>
                                    <p:animMotion origin="layout" path="M 0 0 L 3.98264E-7 -4.63913E-6 " pathEditMode="relative" rAng="0" ptsTypes="AA">
                                      <p:cBhvr>
                                        <p:cTn id="34" dur="1100" fill="hold"/>
                                        <p:tgtEl>
                                          <p:spTgt spid="8"/>
                                        </p:tgtEl>
                                        <p:attrNameLst>
                                          <p:attrName>ppt_x</p:attrName>
                                          <p:attrName>ppt_y</p:attrName>
                                        </p:attrNameLst>
                                      </p:cBhvr>
                                      <p:rCtr x="728" y="1952"/>
                                    </p:animMotion>
                                  </p:childTnLst>
                                </p:cTn>
                              </p:par>
                              <p:par>
                                <p:cTn id="35" presetID="6" presetClass="emph" presetSubtype="0" accel="27273" decel="72727" fill="hold" nodeType="withEffect">
                                  <p:stCondLst>
                                    <p:cond delay="1100"/>
                                  </p:stCondLst>
                                  <p:childTnLst>
                                    <p:animScale>
                                      <p:cBhvr>
                                        <p:cTn id="36" dur="11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9" grpId="2" animBg="1"/>
      <p:bldP spid="2" grpId="0"/>
      <p:bldP spid="2" grpId="1"/>
      <p:bldP spid="2" grpId="2"/>
      <p:bldP spid="5" grpId="0">
        <p:tmplLst>
          <p:tmpl>
            <p:tnLst>
              <p:par>
                <p:cTn presetID="10" presetClass="entr" presetSubtype="0" fill="hold" nodeType="withEffect">
                  <p:stCondLst>
                    <p:cond delay="165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1" y="-312"/>
            <a:ext cx="12191377" cy="6858623"/>
          </a:xfrm>
          <a:prstGeom prst="rect">
            <a:avLst/>
          </a:prstGeom>
        </p:spPr>
      </p:pic>
      <p:sp>
        <p:nvSpPr>
          <p:cNvPr id="5" name="Rectangle 4"/>
          <p:cNvSpPr/>
          <p:nvPr userDrawn="1"/>
        </p:nvSpPr>
        <p:spPr bwMode="ltGray">
          <a:xfrm>
            <a:off x="269302" y="3877300"/>
            <a:ext cx="2689274"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ltGray">
          <a:xfrm>
            <a:off x="2958576" y="3877300"/>
            <a:ext cx="7171399"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269302" cy="6858623"/>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6566896"/>
            <a:ext cx="12191377" cy="291726"/>
          </a:xfrm>
          <a:prstGeom prst="rect">
            <a:avLst/>
          </a:prstGeom>
        </p:spPr>
      </p:pic>
      <p:sp>
        <p:nvSpPr>
          <p:cNvPr id="2" name="Title 1"/>
          <p:cNvSpPr>
            <a:spLocks noGrp="1"/>
          </p:cNvSpPr>
          <p:nvPr>
            <p:ph type="title" hasCustomPrompt="1"/>
          </p:nvPr>
        </p:nvSpPr>
        <p:spPr>
          <a:xfrm>
            <a:off x="269240" y="3884344"/>
            <a:ext cx="9859116" cy="2689656"/>
          </a:xfrm>
          <a:noFill/>
        </p:spPr>
        <p:txBody>
          <a:bodyPr tIns="91440" bIns="91440" anchor="t" anchorCtr="0"/>
          <a:lstStyle>
            <a:lvl1pPr>
              <a:defRPr sz="7058" spc="-98" baseline="0">
                <a:gradFill>
                  <a:gsLst>
                    <a:gs pos="5833">
                      <a:srgbClr val="282828"/>
                    </a:gs>
                    <a:gs pos="18000">
                      <a:srgbClr val="282828"/>
                    </a:gs>
                  </a:gsLst>
                  <a:lin ang="5400000" scaled="0"/>
                </a:gradFill>
              </a:defRPr>
            </a:lvl1pPr>
          </a:lstStyle>
          <a:p>
            <a:r>
              <a:rPr lang="en-US" dirty="0"/>
              <a:t>Video title</a:t>
            </a:r>
          </a:p>
        </p:txBody>
      </p:sp>
    </p:spTree>
    <p:extLst>
      <p:ext uri="{BB962C8B-B14F-4D97-AF65-F5344CB8AC3E}">
        <p14:creationId xmlns:p14="http://schemas.microsoft.com/office/powerpoint/2010/main" val="606279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42" presetClass="path" presetSubtype="0" accel="24000" decel="76000" fill="hold" grpId="1" nodeType="withEffect">
                                  <p:stCondLst>
                                    <p:cond delay="0"/>
                                  </p:stCondLst>
                                  <p:childTnLst>
                                    <p:animMotion origin="layout" path="M -0.24266 0.43146 L -1.71305E-6 -1.64321E-6 " pathEditMode="relative" rAng="0" ptsTypes="AA">
                                      <p:cBhvr>
                                        <p:cTn id="8" dur="750" fill="hold"/>
                                        <p:tgtEl>
                                          <p:spTgt spid="5"/>
                                        </p:tgtEl>
                                        <p:attrNameLst>
                                          <p:attrName>ppt_x</p:attrName>
                                          <p:attrName>ppt_y</p:attrName>
                                        </p:attrNameLst>
                                      </p:cBhvr>
                                      <p:rCtr x="12127" y="-21584"/>
                                    </p:animMotion>
                                  </p:childTnLst>
                                </p:cTn>
                              </p:par>
                              <p:par>
                                <p:cTn id="9" presetID="1"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childTnLst>
                                </p:cTn>
                              </p:par>
                              <p:par>
                                <p:cTn id="11" presetID="6" presetClass="emph" presetSubtype="0" accel="100000" autoRev="1" fill="hold" grpId="1" nodeType="withEffect">
                                  <p:stCondLst>
                                    <p:cond delay="500"/>
                                  </p:stCondLst>
                                  <p:childTnLst>
                                    <p:animScale>
                                      <p:cBhvr>
                                        <p:cTn id="12" dur="500" fill="hold"/>
                                        <p:tgtEl>
                                          <p:spTgt spid="7"/>
                                        </p:tgtEl>
                                      </p:cBhvr>
                                      <p:by x="0" y="100000"/>
                                    </p:animScale>
                                  </p:childTnLst>
                                </p:cTn>
                              </p:par>
                              <p:par>
                                <p:cTn id="13" presetID="35" presetClass="path" presetSubtype="0" decel="100000" fill="hold" grpId="2" nodeType="withEffect">
                                  <p:stCondLst>
                                    <p:cond delay="1000"/>
                                  </p:stCondLst>
                                  <p:childTnLst>
                                    <p:animMotion origin="layout" path="M -0.2941 -1.64321E-6 L -2.8287E-6 -1.64321E-6 " pathEditMode="relative" rAng="0" ptsTypes="AA">
                                      <p:cBhvr>
                                        <p:cTn id="14" dur="500" fill="hold"/>
                                        <p:tgtEl>
                                          <p:spTgt spid="7"/>
                                        </p:tgtEl>
                                        <p:attrNameLst>
                                          <p:attrName>ppt_x</p:attrName>
                                          <p:attrName>ppt_y</p:attrName>
                                        </p:attrNameLst>
                                      </p:cBhvr>
                                      <p:rCtr x="14705" y="0"/>
                                    </p:animMotion>
                                  </p:childTnLst>
                                </p:cTn>
                              </p:par>
                              <p:par>
                                <p:cTn id="15" presetID="10" presetClass="entr" presetSubtype="0" fill="hold" grpId="0" nodeType="withEffect">
                                  <p:stCondLst>
                                    <p:cond delay="14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950"/>
                                        <p:tgtEl>
                                          <p:spTgt spid="2"/>
                                        </p:tgtEl>
                                      </p:cBhvr>
                                    </p:animEffect>
                                  </p:childTnLst>
                                </p:cTn>
                              </p:par>
                              <p:par>
                                <p:cTn id="18" presetID="63" presetClass="path" presetSubtype="0" decel="100000" fill="hold" grpId="1" nodeType="withEffect">
                                  <p:stCondLst>
                                    <p:cond delay="1450"/>
                                  </p:stCondLst>
                                  <p:childTnLst>
                                    <p:animMotion origin="layout" path="M -0.01456 3.54063E-6 L 3.3061E-6 3.54063E-6 " pathEditMode="relative" rAng="0" ptsTypes="AA">
                                      <p:cBhvr>
                                        <p:cTn id="19" dur="950" fill="hold"/>
                                        <p:tgtEl>
                                          <p:spTgt spid="2"/>
                                        </p:tgtEl>
                                        <p:attrNameLst>
                                          <p:attrName>ppt_x</p:attrName>
                                          <p:attrName>ppt_y</p:attrName>
                                        </p:attrNameLst>
                                      </p:cBhvr>
                                      <p:rCtr x="728" y="0"/>
                                    </p:animMotion>
                                  </p:childTnLst>
                                </p:cTn>
                              </p:par>
                              <p:par>
                                <p:cTn id="20" presetID="6" presetClass="emph" presetSubtype="0" accel="100000" autoRev="1" fill="hold" grpId="2" nodeType="withEffect">
                                  <p:stCondLst>
                                    <p:cond delay="750"/>
                                  </p:stCondLst>
                                  <p:childTnLst>
                                    <p:animScale>
                                      <p:cBhvr>
                                        <p:cTn id="21" dur="500" fill="hold"/>
                                        <p:tgtEl>
                                          <p:spTgt spid="2"/>
                                        </p:tgtEl>
                                      </p:cBhvr>
                                      <p:by x="92000" y="92000"/>
                                    </p:animScale>
                                  </p:childTnLst>
                                </p:cTn>
                              </p:par>
                              <p:par>
                                <p:cTn id="22" presetID="42" presetClass="path" presetSubtype="0" accel="27273" decel="72727" fill="hold" nodeType="withEffect">
                                  <p:stCondLst>
                                    <p:cond delay="1100"/>
                                  </p:stCondLst>
                                  <p:childTnLst>
                                    <p:animMotion origin="layout" path="M 0 0 L 3.98264E-7 -4.63913E-6 " pathEditMode="relative" rAng="0" ptsTypes="AA">
                                      <p:cBhvr>
                                        <p:cTn id="23" dur="1100" fill="hold"/>
                                        <p:tgtEl>
                                          <p:spTgt spid="3"/>
                                        </p:tgtEl>
                                        <p:attrNameLst>
                                          <p:attrName>ppt_x</p:attrName>
                                          <p:attrName>ppt_y</p:attrName>
                                        </p:attrNameLst>
                                      </p:cBhvr>
                                      <p:rCtr x="728" y="1952"/>
                                    </p:animMotion>
                                  </p:childTnLst>
                                </p:cTn>
                              </p:par>
                              <p:par>
                                <p:cTn id="24" presetID="6" presetClass="emph" presetSubtype="0" accel="27273" decel="72727" fill="hold" nodeType="withEffect">
                                  <p:stCondLst>
                                    <p:cond delay="1100"/>
                                  </p:stCondLst>
                                  <p:childTnLst>
                                    <p:animScale>
                                      <p:cBhvr>
                                        <p:cTn id="25" dur="1100" fill="hold"/>
                                        <p:tgtEl>
                                          <p:spTgt spid="3"/>
                                        </p:tgtEl>
                                      </p:cBhvr>
                                      <p:by x="105000" y="105000"/>
                                    </p:animScale>
                                  </p:childTnLst>
                                </p:cTn>
                              </p:par>
                              <p:par>
                                <p:cTn id="26" presetID="1" presetClass="exit" presetSubtype="0" fill="hold" nodeType="withEffect">
                                  <p:stCondLst>
                                    <p:cond delay="800"/>
                                  </p:stCondLst>
                                  <p:childTnLst>
                                    <p:set>
                                      <p:cBhvr>
                                        <p:cTn id="27" dur="1" fill="hold">
                                          <p:stCondLst>
                                            <p:cond delay="0"/>
                                          </p:stCondLst>
                                        </p:cTn>
                                        <p:tgtEl>
                                          <p:spTgt spid="8"/>
                                        </p:tgtEl>
                                        <p:attrNameLst>
                                          <p:attrName>style.visibility</p:attrName>
                                        </p:attrNameLst>
                                      </p:cBhvr>
                                      <p:to>
                                        <p:strVal val="hidden"/>
                                      </p:to>
                                    </p:set>
                                  </p:childTnLst>
                                </p:cTn>
                              </p:par>
                              <p:par>
                                <p:cTn id="28" presetID="1" presetClass="exit" presetSubtype="0" fill="hold" nodeType="withEffect">
                                  <p:stCondLst>
                                    <p:cond delay="800"/>
                                  </p:stCondLst>
                                  <p:childTnLst>
                                    <p:set>
                                      <p:cBhvr>
                                        <p:cTn id="29"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7" grpId="2" animBg="1"/>
      <p:bldP spid="2" grpId="0"/>
      <p:bldP spid="2" grpId="1"/>
      <p:bldP spid="2" grpId="2"/>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lumMod val="50000"/>
                      </a:schemeClr>
                    </a:gs>
                    <a:gs pos="0">
                      <a:schemeClr val="tx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521687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100000">
                      <a:schemeClr val="tx1">
                        <a:lumMod val="50000"/>
                      </a:schemeClr>
                    </a:gs>
                    <a:gs pos="0">
                      <a:schemeClr val="tx1">
                        <a:lumMod val="50000"/>
                      </a:schemeClr>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68889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246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1095369524"/>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14989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49755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670675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764623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034576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9351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8150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81628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61004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7734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B18C7B-A74A-4299-8295-349F2C79D0E7}" type="datetimeFigureOut">
              <a:rPr lang="da-DK" smtClean="0"/>
              <a:pPr/>
              <a:t>07-08-2018</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43174C5B-0712-41C2-B189-7EAFD4270ACF}" type="slidenum">
              <a:rPr lang="da-DK" smtClean="0"/>
              <a:pPr/>
              <a:t>‹#›</a:t>
            </a:fld>
            <a:endParaRPr lang="da-DK"/>
          </a:p>
        </p:txBody>
      </p:sp>
    </p:spTree>
    <p:extLst>
      <p:ext uri="{BB962C8B-B14F-4D97-AF65-F5344CB8AC3E}">
        <p14:creationId xmlns:p14="http://schemas.microsoft.com/office/powerpoint/2010/main" val="1651237120"/>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12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427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557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695968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59495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5"/>
          <p:cNvSpPr>
            <a:spLocks noGrp="1"/>
          </p:cNvSpPr>
          <p:nvPr>
            <p:ph type="dt" sz="half" idx="10"/>
          </p:nvPr>
        </p:nvSpPr>
        <p:spPr>
          <a:xfrm>
            <a:off x="609600" y="6356355"/>
            <a:ext cx="2844800" cy="366183"/>
          </a:xfrm>
          <a:prstGeom prst="rect">
            <a:avLst/>
          </a:prstGeom>
        </p:spPr>
        <p:txBody>
          <a:bodyPr lIns="121877" tIns="60939" rIns="121877" bIns="60939"/>
          <a:lstStyle>
            <a:lvl1pPr algn="l" defTabSz="1217703" fontAlgn="auto">
              <a:spcBef>
                <a:spcPts val="0"/>
              </a:spcBef>
              <a:spcAft>
                <a:spcPts val="0"/>
              </a:spcAft>
              <a:defRPr sz="2398">
                <a:solidFill>
                  <a:prstClr val="white"/>
                </a:solidFill>
                <a:latin typeface="Segoe UI Light"/>
                <a:ea typeface="+mn-ea"/>
                <a:cs typeface="+mn-cs"/>
              </a:defRPr>
            </a:lvl1pPr>
          </a:lstStyle>
          <a:p>
            <a:pPr>
              <a:defRPr/>
            </a:pPr>
            <a:fld id="{835C1B48-6C1B-44A4-82FD-BE7C0A368329}" type="datetimeFigureOut">
              <a:rPr lang="en-US"/>
              <a:pPr>
                <a:defRPr/>
              </a:pPr>
              <a:t>8/7/2018</a:t>
            </a:fld>
            <a:endParaRPr lang="en-US" dirty="0"/>
          </a:p>
        </p:txBody>
      </p:sp>
      <p:sp>
        <p:nvSpPr>
          <p:cNvPr id="4" name="Footer Placeholder 6"/>
          <p:cNvSpPr>
            <a:spLocks noGrp="1"/>
          </p:cNvSpPr>
          <p:nvPr>
            <p:ph type="ftr" sz="quarter" idx="11"/>
          </p:nvPr>
        </p:nvSpPr>
        <p:spPr>
          <a:xfrm>
            <a:off x="150287" y="6459233"/>
            <a:ext cx="3862915" cy="307754"/>
          </a:xfrm>
          <a:prstGeom prst="rect">
            <a:avLst/>
          </a:prstGeom>
        </p:spPr>
        <p:txBody>
          <a:bodyPr lIns="121899" tIns="60949" rIns="121899" bIns="60949"/>
          <a:lstStyle>
            <a:lvl1pPr defTabSz="1217904" fontAlgn="base">
              <a:spcBef>
                <a:spcPct val="0"/>
              </a:spcBef>
              <a:spcAft>
                <a:spcPct val="0"/>
              </a:spcAft>
              <a:defRPr>
                <a:solidFill>
                  <a:prstClr val="white"/>
                </a:solidFill>
                <a:latin typeface="Gill Sans" charset="0"/>
                <a:ea typeface="ヒラギノ角ゴ ProN W3" charset="0"/>
                <a:cs typeface="ヒラギノ角ゴ ProN W3" charset="0"/>
              </a:defRPr>
            </a:lvl1pPr>
          </a:lstStyle>
          <a:p>
            <a:pPr>
              <a:defRPr/>
            </a:pPr>
            <a:r>
              <a:rPr lang="en-US" dirty="0"/>
              <a:t>Microsoft Confidential</a:t>
            </a:r>
          </a:p>
        </p:txBody>
      </p:sp>
    </p:spTree>
    <p:extLst>
      <p:ext uri="{BB962C8B-B14F-4D97-AF65-F5344CB8AC3E}">
        <p14:creationId xmlns:p14="http://schemas.microsoft.com/office/powerpoint/2010/main" val="3969192163"/>
      </p:ext>
    </p:extLst>
  </p:cSld>
  <p:clrMapOvr>
    <a:masterClrMapping/>
  </p:clrMapOvr>
  <p:transition spd="slow">
    <p:push/>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3_Section Title 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7000" y="114192"/>
            <a:ext cx="11684000" cy="990600"/>
          </a:xfrm>
          <a:noFill/>
        </p:spPr>
        <p:txBody>
          <a:bodyPr tIns="91440" bIns="91440" anchor="t" anchorCtr="0"/>
          <a:lstStyle>
            <a:lvl1pPr>
              <a:defRPr sz="6399" spc="-133" baseline="0">
                <a:solidFill>
                  <a:schemeClr val="tx1"/>
                </a:solidFill>
              </a:defRPr>
            </a:lvl1pPr>
          </a:lstStyle>
          <a:p>
            <a:r>
              <a:rPr lang="en-US" dirty="0"/>
              <a:t>Section title</a:t>
            </a:r>
          </a:p>
        </p:txBody>
      </p:sp>
    </p:spTree>
    <p:extLst>
      <p:ext uri="{BB962C8B-B14F-4D97-AF65-F5344CB8AC3E}">
        <p14:creationId xmlns:p14="http://schemas.microsoft.com/office/powerpoint/2010/main" val="2732817348"/>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5_Demo slide">
    <p:spTree>
      <p:nvGrpSpPr>
        <p:cNvPr id="1" name=""/>
        <p:cNvGrpSpPr/>
        <p:nvPr/>
      </p:nvGrpSpPr>
      <p:grpSpPr>
        <a:xfrm>
          <a:off x="0" y="0"/>
          <a:ext cx="0" cy="0"/>
          <a:chOff x="0" y="0"/>
          <a:chExt cx="0" cy="0"/>
        </a:xfrm>
      </p:grpSpPr>
      <p:pic>
        <p:nvPicPr>
          <p:cNvPr id="10" name="Picture 2" descr="C:\Users\v-damima\Desktop\Assets\images\iStock_000020286696Medium.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auto">
          <a:xfrm rot="5400000">
            <a:off x="4940293" y="-4940300"/>
            <a:ext cx="2311399" cy="12192004"/>
          </a:xfrm>
          <a:prstGeom prst="rect">
            <a:avLst/>
          </a:prstGeom>
          <a:gradFill flip="none" rotWithShape="1">
            <a:gsLst>
              <a:gs pos="0">
                <a:schemeClr val="accent1">
                  <a:lumMod val="50000"/>
                  <a:alpha val="58000"/>
                </a:schemeClr>
              </a:gs>
              <a:gs pos="55000">
                <a:schemeClr val="accent1">
                  <a:alpha val="22000"/>
                </a:schemeClr>
              </a:gs>
              <a:gs pos="100000">
                <a:schemeClr val="accent1">
                  <a:alpha val="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66" rIns="0" bIns="62166" numCol="1" rtlCol="0" anchor="ctr" anchorCtr="0" compatLnSpc="1">
            <a:prstTxWarp prst="textNoShape">
              <a:avLst/>
            </a:prstTxWarp>
          </a:bodyPr>
          <a:lstStyle/>
          <a:p>
            <a:pPr algn="ctr" defTabSz="1242985" fontAlgn="base">
              <a:spcBef>
                <a:spcPct val="0"/>
              </a:spcBef>
              <a:spcAft>
                <a:spcPct val="0"/>
              </a:spcAft>
            </a:pPr>
            <a:endParaRPr lang="en-US" sz="2666" dirty="0">
              <a:gradFill>
                <a:gsLst>
                  <a:gs pos="0">
                    <a:srgbClr val="FFFFFF"/>
                  </a:gs>
                  <a:gs pos="100000">
                    <a:srgbClr val="FFFFFF"/>
                  </a:gs>
                </a:gsLst>
                <a:lin ang="5400000" scaled="0"/>
              </a:gradFill>
            </a:endParaRPr>
          </a:p>
        </p:txBody>
      </p:sp>
      <p:sp>
        <p:nvSpPr>
          <p:cNvPr id="8" name="Rectangle 7"/>
          <p:cNvSpPr/>
          <p:nvPr userDrawn="1"/>
        </p:nvSpPr>
        <p:spPr bwMode="auto">
          <a:xfrm>
            <a:off x="321115" y="990600"/>
            <a:ext cx="6628107" cy="2336800"/>
          </a:xfrm>
          <a:prstGeom prst="rect">
            <a:avLst/>
          </a:prstGeom>
          <a:solidFill>
            <a:srgbClr val="0071B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767" tIns="82884" rIns="165767" bIns="82884" rtlCol="0" anchor="ctr"/>
          <a:lstStyle/>
          <a:p>
            <a:pPr defTabSz="1657450" fontAlgn="base">
              <a:spcBef>
                <a:spcPct val="0"/>
              </a:spcBef>
              <a:spcAft>
                <a:spcPct val="0"/>
              </a:spcAft>
            </a:pPr>
            <a:endParaRPr lang="en-US" sz="4266" dirty="0">
              <a:solidFill>
                <a:srgbClr val="FFFFFF"/>
              </a:solidFill>
              <a:latin typeface="Segoe Light" pitchFamily="34" charset="0"/>
            </a:endParaRPr>
          </a:p>
        </p:txBody>
      </p:sp>
      <p:sp>
        <p:nvSpPr>
          <p:cNvPr id="2" name="Title 1"/>
          <p:cNvSpPr>
            <a:spLocks noGrp="1"/>
          </p:cNvSpPr>
          <p:nvPr>
            <p:ph type="title" hasCustomPrompt="1"/>
          </p:nvPr>
        </p:nvSpPr>
        <p:spPr>
          <a:xfrm>
            <a:off x="333815" y="990602"/>
            <a:ext cx="6615407" cy="2320567"/>
          </a:xfrm>
          <a:noFill/>
        </p:spPr>
        <p:txBody>
          <a:bodyPr tIns="91440" bIns="91440" anchor="t" anchorCtr="0"/>
          <a:lstStyle>
            <a:lvl1pPr algn="l" defTabSz="1243345" rtl="0" eaLnBrk="1" latinLnBrk="0" hangingPunct="1">
              <a:lnSpc>
                <a:spcPct val="90000"/>
              </a:lnSpc>
              <a:spcBef>
                <a:spcPct val="0"/>
              </a:spcBef>
              <a:buNone/>
              <a:defRPr lang="en-US" sz="7998"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5" y="2784162"/>
            <a:ext cx="6628107" cy="1434471"/>
          </a:xfrm>
          <a:noFill/>
        </p:spPr>
        <p:txBody>
          <a:bodyPr lIns="182880" tIns="146304" rIns="182880" bIns="146304" anchor="b">
            <a:noAutofit/>
          </a:bodyPr>
          <a:lstStyle>
            <a:lvl1pPr marL="0" indent="0">
              <a:spcBef>
                <a:spcPts val="0"/>
              </a:spcBef>
              <a:buNone/>
              <a:defRPr sz="3732" spc="0" baseline="0">
                <a:solidFill>
                  <a:schemeClr val="bg1"/>
                </a:solidFill>
                <a:latin typeface="+mj-lt"/>
              </a:defRPr>
            </a:lvl1pPr>
          </a:lstStyle>
          <a:p>
            <a:pPr lvl="0"/>
            <a:r>
              <a:rPr lang="en-US" dirty="0"/>
              <a:t>Click to edit text</a:t>
            </a:r>
          </a:p>
        </p:txBody>
      </p:sp>
    </p:spTree>
    <p:extLst>
      <p:ext uri="{BB962C8B-B14F-4D97-AF65-F5344CB8AC3E}">
        <p14:creationId xmlns:p14="http://schemas.microsoft.com/office/powerpoint/2010/main" val="336332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379545"/>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100000">
                      <a:schemeClr val="tx1">
                        <a:lumMod val="50000"/>
                      </a:schemeClr>
                    </a:gs>
                    <a:gs pos="0">
                      <a:schemeClr val="tx1">
                        <a:lumMod val="50000"/>
                      </a:schemeClr>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12635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3_Demo slide">
    <p:spTree>
      <p:nvGrpSpPr>
        <p:cNvPr id="1" name=""/>
        <p:cNvGrpSpPr/>
        <p:nvPr/>
      </p:nvGrpSpPr>
      <p:grpSpPr>
        <a:xfrm>
          <a:off x="0" y="0"/>
          <a:ext cx="0" cy="0"/>
          <a:chOff x="0" y="0"/>
          <a:chExt cx="0" cy="0"/>
        </a:xfrm>
      </p:grpSpPr>
      <p:grpSp>
        <p:nvGrpSpPr>
          <p:cNvPr id="10" name="Group 9"/>
          <p:cNvGrpSpPr/>
          <p:nvPr userDrawn="1"/>
        </p:nvGrpSpPr>
        <p:grpSpPr>
          <a:xfrm flipH="1">
            <a:off x="-14341" y="-10187"/>
            <a:ext cx="12206335" cy="6868188"/>
            <a:chOff x="11023" y="1749740"/>
            <a:chExt cx="9154751" cy="5151141"/>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024" y="1761676"/>
              <a:ext cx="9143997" cy="5139205"/>
            </a:xfrm>
            <a:prstGeom prst="rect">
              <a:avLst/>
            </a:prstGeom>
            <a:noFill/>
            <a:ln>
              <a:noFill/>
            </a:ln>
          </p:spPr>
        </p:pic>
        <p:sp>
          <p:nvSpPr>
            <p:cNvPr id="12" name="Rectangle 11"/>
            <p:cNvSpPr/>
            <p:nvPr/>
          </p:nvSpPr>
          <p:spPr>
            <a:xfrm>
              <a:off x="11023" y="1749740"/>
              <a:ext cx="9154751" cy="3028950"/>
            </a:xfrm>
            <a:prstGeom prst="rect">
              <a:avLst/>
            </a:prstGeom>
            <a:gradFill>
              <a:gsLst>
                <a:gs pos="0">
                  <a:srgbClr val="006EBF">
                    <a:alpha val="49000"/>
                  </a:srgbClr>
                </a:gs>
                <a:gs pos="50000">
                  <a:schemeClr val="accent1">
                    <a:lumMod val="40000"/>
                    <a:lumOff val="60000"/>
                    <a:alpha val="66000"/>
                  </a:schemeClr>
                </a:gs>
                <a:gs pos="100000">
                  <a:schemeClr val="accent2">
                    <a:lumMod val="20000"/>
                    <a:lumOff val="80000"/>
                    <a:alpha val="4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2400" dirty="0">
                <a:solidFill>
                  <a:prstClr val="white"/>
                </a:solidFill>
              </a:endParaRPr>
            </a:p>
          </p:txBody>
        </p:sp>
      </p:grpSp>
      <p:sp>
        <p:nvSpPr>
          <p:cNvPr id="13" name="Rectangle 12"/>
          <p:cNvSpPr/>
          <p:nvPr userDrawn="1"/>
        </p:nvSpPr>
        <p:spPr bwMode="auto">
          <a:xfrm rot="5400000">
            <a:off x="7995764" y="-782162"/>
            <a:ext cx="3414067" cy="4978395"/>
          </a:xfrm>
          <a:prstGeom prst="rect">
            <a:avLst/>
          </a:prstGeom>
          <a:gradFill flip="none" rotWithShape="1">
            <a:gsLst>
              <a:gs pos="0">
                <a:schemeClr val="accent1">
                  <a:lumMod val="50000"/>
                  <a:alpha val="37000"/>
                </a:schemeClr>
              </a:gs>
              <a:gs pos="55000">
                <a:schemeClr val="accent1">
                  <a:lumMod val="50000"/>
                  <a:alpha val="0"/>
                </a:schemeClr>
              </a:gs>
              <a:gs pos="100000">
                <a:schemeClr val="accent1">
                  <a:alpha val="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15" name="Rectangle 14"/>
          <p:cNvSpPr/>
          <p:nvPr userDrawn="1"/>
        </p:nvSpPr>
        <p:spPr bwMode="auto">
          <a:xfrm rot="16200000" flipH="1">
            <a:off x="774700" y="-774699"/>
            <a:ext cx="3733797" cy="5283201"/>
          </a:xfrm>
          <a:prstGeom prst="rect">
            <a:avLst/>
          </a:prstGeom>
          <a:gradFill flip="none" rotWithShape="1">
            <a:gsLst>
              <a:gs pos="0">
                <a:schemeClr val="accent1">
                  <a:lumMod val="50000"/>
                  <a:alpha val="37000"/>
                </a:schemeClr>
              </a:gs>
              <a:gs pos="55000">
                <a:schemeClr val="accent1">
                  <a:lumMod val="50000"/>
                  <a:alpha val="0"/>
                </a:schemeClr>
              </a:gs>
              <a:gs pos="100000">
                <a:schemeClr val="accent1">
                  <a:alpha val="0"/>
                </a:scheme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Rectangle 7"/>
          <p:cNvSpPr/>
          <p:nvPr userDrawn="1"/>
        </p:nvSpPr>
        <p:spPr bwMode="auto">
          <a:xfrm>
            <a:off x="321114" y="301378"/>
            <a:ext cx="6628107" cy="3112692"/>
          </a:xfrm>
          <a:prstGeom prst="rect">
            <a:avLst/>
          </a:prstGeom>
          <a:solidFill>
            <a:schemeClr val="accent5">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5811" tIns="82905" rIns="165811" bIns="82905" rtlCol="0" anchor="ctr"/>
          <a:lstStyle/>
          <a:p>
            <a:pPr defTabSz="1657823" fontAlgn="base">
              <a:spcBef>
                <a:spcPct val="0"/>
              </a:spcBef>
              <a:spcAft>
                <a:spcPct val="0"/>
              </a:spcAft>
            </a:pPr>
            <a:endParaRPr lang="en-US" sz="4267" dirty="0">
              <a:solidFill>
                <a:srgbClr val="FFFFFF"/>
              </a:solidFill>
              <a:latin typeface="Segoe Light" pitchFamily="34" charset="0"/>
            </a:endParaRPr>
          </a:p>
        </p:txBody>
      </p:sp>
      <p:sp>
        <p:nvSpPr>
          <p:cNvPr id="2" name="Title 1"/>
          <p:cNvSpPr>
            <a:spLocks noGrp="1"/>
          </p:cNvSpPr>
          <p:nvPr>
            <p:ph type="title" hasCustomPrompt="1"/>
          </p:nvPr>
        </p:nvSpPr>
        <p:spPr>
          <a:xfrm>
            <a:off x="333815" y="301378"/>
            <a:ext cx="6615407" cy="2320567"/>
          </a:xfrm>
          <a:noFill/>
        </p:spPr>
        <p:txBody>
          <a:bodyPr tIns="91440" bIns="91440" anchor="t" anchorCtr="0"/>
          <a:lstStyle>
            <a:lvl1pPr algn="l" defTabSz="1243625" rtl="0" eaLnBrk="1" latinLnBrk="0" hangingPunct="1">
              <a:lnSpc>
                <a:spcPct val="90000"/>
              </a:lnSpc>
              <a:spcBef>
                <a:spcPct val="0"/>
              </a:spcBef>
              <a:buNone/>
              <a:defRPr lang="en-US" sz="8000" b="0" kern="1200" cap="none" spc="-133" baseline="0" dirty="0">
                <a:ln w="3175">
                  <a:noFill/>
                </a:ln>
                <a:solidFill>
                  <a:schemeClr val="bg1"/>
                </a:solidFill>
                <a:effectLst/>
                <a:latin typeface="+mj-lt"/>
                <a:ea typeface="+mn-ea"/>
                <a:cs typeface="Segoe UI" pitchFamily="34" charset="0"/>
              </a:defRPr>
            </a:lvl1pPr>
          </a:lstStyle>
          <a:p>
            <a:r>
              <a:rPr lang="en-US" dirty="0"/>
              <a:t>Click to..</a:t>
            </a:r>
          </a:p>
        </p:txBody>
      </p:sp>
      <p:sp>
        <p:nvSpPr>
          <p:cNvPr id="5" name="Text Placeholder 4"/>
          <p:cNvSpPr>
            <a:spLocks noGrp="1"/>
          </p:cNvSpPr>
          <p:nvPr>
            <p:ph type="body" sz="quarter" idx="12" hasCustomPrompt="1"/>
          </p:nvPr>
        </p:nvSpPr>
        <p:spPr>
          <a:xfrm>
            <a:off x="321114" y="2018738"/>
            <a:ext cx="6628107" cy="1434471"/>
          </a:xfrm>
          <a:noFill/>
        </p:spPr>
        <p:txBody>
          <a:bodyPr lIns="182880" tIns="146304" rIns="182880" bIns="146304" anchor="b">
            <a:noAutofit/>
          </a:bodyPr>
          <a:lstStyle>
            <a:lvl1pPr marL="0" indent="0">
              <a:spcBef>
                <a:spcPts val="0"/>
              </a:spcBef>
              <a:buNone/>
              <a:defRPr sz="3733" spc="0" baseline="0">
                <a:solidFill>
                  <a:schemeClr val="bg1"/>
                </a:solidFill>
                <a:latin typeface="+mj-lt"/>
              </a:defRPr>
            </a:lvl1pPr>
          </a:lstStyle>
          <a:p>
            <a:pPr lvl="0"/>
            <a:r>
              <a:rPr lang="en-US" dirty="0"/>
              <a:t>Click to edit text</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17447" y="-1058"/>
            <a:ext cx="2844800" cy="1046169"/>
          </a:xfrm>
          <a:prstGeom prst="rect">
            <a:avLst/>
          </a:prstGeom>
        </p:spPr>
      </p:pic>
      <p:pic>
        <p:nvPicPr>
          <p:cNvPr id="3" name="Picture 2"/>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120827" y="1062557"/>
            <a:ext cx="1707615" cy="401289"/>
          </a:xfrm>
          <a:prstGeom prst="rect">
            <a:avLst/>
          </a:prstGeom>
        </p:spPr>
      </p:pic>
      <p:sp>
        <p:nvSpPr>
          <p:cNvPr id="16" name="Rectangle 15"/>
          <p:cNvSpPr/>
          <p:nvPr userDrawn="1"/>
        </p:nvSpPr>
        <p:spPr bwMode="auto">
          <a:xfrm rot="5400000">
            <a:off x="4784214" y="-556753"/>
            <a:ext cx="2609228" cy="12206343"/>
          </a:xfrm>
          <a:prstGeom prst="rect">
            <a:avLst/>
          </a:prstGeom>
          <a:gradFill flip="none" rotWithShape="1">
            <a:gsLst>
              <a:gs pos="0">
                <a:schemeClr val="tx1"/>
              </a:gs>
              <a:gs pos="55000">
                <a:schemeClr val="tx1">
                  <a:alpha val="0"/>
                </a:schemeClr>
              </a:gs>
              <a:gs pos="100000">
                <a:schemeClr val="tx1">
                  <a:alpha val="0"/>
                </a:schemeClr>
              </a:gs>
            </a:gsLst>
            <a:lin ang="81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17" name="Rectangle 16"/>
          <p:cNvSpPr/>
          <p:nvPr userDrawn="1"/>
        </p:nvSpPr>
        <p:spPr bwMode="auto">
          <a:xfrm rot="16200000" flipH="1">
            <a:off x="4672657" y="-658588"/>
            <a:ext cx="2832343" cy="12206343"/>
          </a:xfrm>
          <a:prstGeom prst="rect">
            <a:avLst/>
          </a:prstGeom>
          <a:gradFill flip="none" rotWithShape="1">
            <a:gsLst>
              <a:gs pos="0">
                <a:schemeClr val="tx1"/>
              </a:gs>
              <a:gs pos="55000">
                <a:schemeClr val="tx1">
                  <a:alpha val="0"/>
                </a:schemeClr>
              </a:gs>
              <a:gs pos="100000">
                <a:schemeClr val="tx1">
                  <a:alpha val="0"/>
                </a:schemeClr>
              </a:gs>
            </a:gsLst>
            <a:lin ang="81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pPr>
            <a:endParaRPr lang="en-US" sz="2667"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9717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heme" Target="../theme/theme10.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theme" Target="../theme/theme11.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1.jpe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5" Type="http://schemas.openxmlformats.org/officeDocument/2006/relationships/theme" Target="../theme/theme4.xml"/><Relationship Id="rId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2.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7.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image" Target="../media/image1.jpe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8.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9.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9791700" cy="128111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18C7B-A74A-4299-8295-349F2C79D0E7}" type="datetimeFigureOut">
              <a:rPr lang="da-DK" smtClean="0"/>
              <a:pPr/>
              <a:t>07-08-2018</a:t>
            </a:fld>
            <a:endParaRPr lang="da-D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74C5B-0712-41C2-B189-7EAFD4270ACF}" type="slidenum">
              <a:rPr lang="da-DK" smtClean="0"/>
              <a:pPr/>
              <a:t>‹#›</a:t>
            </a:fld>
            <a:endParaRPr lang="da-DK"/>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099800" y="106364"/>
            <a:ext cx="933450" cy="1066800"/>
          </a:xfrm>
          <a:prstGeom prst="rect">
            <a:avLst/>
          </a:prstGeom>
        </p:spPr>
      </p:pic>
    </p:spTree>
    <p:extLst>
      <p:ext uri="{BB962C8B-B14F-4D97-AF65-F5344CB8AC3E}">
        <p14:creationId xmlns:p14="http://schemas.microsoft.com/office/powerpoint/2010/main" val="4231155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75" r:id="rId12"/>
    <p:sldLayoutId id="2147483976"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18C7B-A74A-4299-8295-349F2C79D0E7}" type="datetimeFigureOut">
              <a:rPr lang="da-DK" smtClean="0">
                <a:solidFill>
                  <a:prstClr val="black">
                    <a:tint val="75000"/>
                  </a:prstClr>
                </a:solidFill>
              </a:rPr>
              <a:pPr/>
              <a:t>07-08-2018</a:t>
            </a:fld>
            <a:endParaRPr lang="da-DK">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74C5B-0712-41C2-B189-7EAFD4270ACF}" type="slidenum">
              <a:rPr lang="da-DK" smtClean="0">
                <a:solidFill>
                  <a:prstClr val="black">
                    <a:tint val="75000"/>
                  </a:prstClr>
                </a:solidFill>
              </a:rPr>
              <a:pPr/>
              <a:t>‹#›</a:t>
            </a:fld>
            <a:endParaRPr lang="da-DK">
              <a:solidFill>
                <a:prstClr val="black">
                  <a:tint val="75000"/>
                </a:prstClr>
              </a:solidFill>
            </a:endParaRPr>
          </a:p>
        </p:txBody>
      </p:sp>
    </p:spTree>
    <p:extLst>
      <p:ext uri="{BB962C8B-B14F-4D97-AF65-F5344CB8AC3E}">
        <p14:creationId xmlns:p14="http://schemas.microsoft.com/office/powerpoint/2010/main" val="2101491049"/>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5A1B5-0877-4856-97CB-378D989D2FF3}" type="datetimeFigureOut">
              <a:rPr lang="en-US" smtClean="0"/>
              <a:pPr/>
              <a:t>8/7/2018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C4B5E-64F5-4A73-91C8-B9F7EF7D0680}" type="slidenum">
              <a:rPr lang="en-US" smtClean="0"/>
              <a:pPr/>
              <a:t>‹#›</a:t>
            </a:fld>
            <a:endParaRPr lang="en-US"/>
          </a:p>
        </p:txBody>
      </p:sp>
    </p:spTree>
    <p:extLst>
      <p:ext uri="{BB962C8B-B14F-4D97-AF65-F5344CB8AC3E}">
        <p14:creationId xmlns:p14="http://schemas.microsoft.com/office/powerpoint/2010/main" val="3370288739"/>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0"/>
            <a:ext cx="10351951" cy="6093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269238" y="6312227"/>
            <a:ext cx="2689274" cy="309651"/>
          </a:xfrm>
          <a:prstGeom prst="rect">
            <a:avLst/>
          </a:prstGeom>
        </p:spPr>
      </p:pic>
      <p:pic>
        <p:nvPicPr>
          <p:cNvPr id="4" name="Picture 3"/>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1204439" y="76099"/>
            <a:ext cx="933450" cy="1066800"/>
          </a:xfrm>
          <a:prstGeom prst="rect">
            <a:avLst/>
          </a:prstGeom>
        </p:spPr>
      </p:pic>
    </p:spTree>
    <p:extLst>
      <p:ext uri="{BB962C8B-B14F-4D97-AF65-F5344CB8AC3E}">
        <p14:creationId xmlns:p14="http://schemas.microsoft.com/office/powerpoint/2010/main" val="214752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896" r:id="rId18"/>
  </p:sldLayoutIdLst>
  <p:transition>
    <p:fade/>
  </p:transition>
  <p:hf hdr="0" dt="0"/>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Clr>
          <a:schemeClr val="accent1"/>
        </a:buClr>
        <a:buSzPct val="90000"/>
        <a:buFont typeface="Wingdings" pitchFamily="2" charset="2"/>
        <a:buChar char="§"/>
        <a:defRPr sz="3200" kern="1200" spc="-70" baseline="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Clr>
          <a:schemeClr val="accent1"/>
        </a:buClr>
        <a:buSzPct val="90000"/>
        <a:buFont typeface="Wingdings" pitchFamily="2" charset="2"/>
        <a:buChar char="§"/>
        <a:defRPr sz="2800" kern="1200" spc="-70" baseline="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Clr>
          <a:schemeClr val="accent1"/>
        </a:buClr>
        <a:buSzPct val="90000"/>
        <a:buFont typeface="Wingdings" pitchFamily="2" charset="2"/>
        <a:buChar char="§"/>
        <a:defRPr sz="2400" kern="1200" spc="-70" baseline="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chemeClr val="accent1"/>
        </a:buClr>
        <a:buSzPct val="90000"/>
        <a:buFont typeface="Wingdings" pitchFamily="2" charset="2"/>
        <a:buChar char="§"/>
        <a:defRPr sz="2000" kern="1200" spc="-70" baseline="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chemeClr val="accent1"/>
        </a:buClr>
        <a:buSzPct val="90000"/>
        <a:buFont typeface="Wingdings" pitchFamily="2" charset="2"/>
        <a:buChar char="§"/>
        <a:defRPr sz="2000" kern="1200" spc="-70" baseline="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0"/>
            <a:ext cx="11151917" cy="6093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69238" y="6312227"/>
            <a:ext cx="2689274" cy="309651"/>
          </a:xfrm>
          <a:prstGeom prst="rect">
            <a:avLst/>
          </a:prstGeom>
        </p:spPr>
      </p:pic>
    </p:spTree>
    <p:extLst>
      <p:ext uri="{BB962C8B-B14F-4D97-AF65-F5344CB8AC3E}">
        <p14:creationId xmlns:p14="http://schemas.microsoft.com/office/powerpoint/2010/main" val="288028037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968" r:id="rId18"/>
    <p:sldLayoutId id="2147483969" r:id="rId19"/>
    <p:sldLayoutId id="2147483970" r:id="rId20"/>
  </p:sldLayoutIdLst>
  <p:transition>
    <p:fade/>
  </p:transition>
  <p:hf hdr="0" dt="0"/>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Clr>
          <a:schemeClr val="accent1"/>
        </a:buClr>
        <a:buSzPct val="90000"/>
        <a:buFont typeface="Wingdings" pitchFamily="2" charset="2"/>
        <a:buChar char="§"/>
        <a:defRPr sz="3200" kern="1200" spc="-70" baseline="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Clr>
          <a:schemeClr val="accent1"/>
        </a:buClr>
        <a:buSzPct val="90000"/>
        <a:buFont typeface="Wingdings" pitchFamily="2" charset="2"/>
        <a:buChar char="§"/>
        <a:defRPr sz="2800" kern="1200" spc="-70" baseline="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Clr>
          <a:schemeClr val="accent1"/>
        </a:buClr>
        <a:buSzPct val="90000"/>
        <a:buFont typeface="Wingdings" pitchFamily="2" charset="2"/>
        <a:buChar char="§"/>
        <a:defRPr sz="2400" kern="1200" spc="-70" baseline="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chemeClr val="accent1"/>
        </a:buClr>
        <a:buSzPct val="90000"/>
        <a:buFont typeface="Wingdings" pitchFamily="2" charset="2"/>
        <a:buChar char="§"/>
        <a:defRPr sz="2000" kern="1200" spc="-70" baseline="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chemeClr val="accent1"/>
        </a:buClr>
        <a:buSzPct val="90000"/>
        <a:buFont typeface="Wingdings" pitchFamily="2" charset="2"/>
        <a:buChar char="§"/>
        <a:defRPr sz="2000" kern="1200" spc="-70" baseline="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2398304"/>
      </p:ext>
    </p:extLst>
  </p:cSld>
  <p:clrMap bg1="dk1" tx1="lt1" bg2="dk2" tx2="lt2" accent1="accent1" accent2="accent2" accent3="accent3" accent4="accent4" accent5="accent5" accent6="accent6" hlink="hlink" folHlink="folHlink"/>
  <p:sldLayoutIdLst>
    <p:sldLayoutId id="2147483733" r:id="rId1"/>
    <p:sldLayoutId id="2147483901" r:id="rId2"/>
    <p:sldLayoutId id="2147483902" r:id="rId3"/>
    <p:sldLayoutId id="2147484015" r:id="rId4"/>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0"/>
            <a:ext cx="11151917" cy="6093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11220197" y="6581259"/>
            <a:ext cx="820952" cy="184666"/>
          </a:xfrm>
          <a:prstGeom prst="rect">
            <a:avLst/>
          </a:prstGeom>
        </p:spPr>
        <p:txBody>
          <a:bodyPr vert="horz" wrap="square" lIns="0" tIns="0" rIns="0" bIns="0" rtlCol="0" anchor="b" anchorCtr="0">
            <a:spAutoFit/>
          </a:bodyPr>
          <a:lstStyle>
            <a:lvl1pPr algn="r">
              <a:defRPr lang="en-US" sz="1200" kern="1200" smtClean="0">
                <a:gradFill>
                  <a:gsLst>
                    <a:gs pos="73333">
                      <a:srgbClr val="808080"/>
                    </a:gs>
                    <a:gs pos="38000">
                      <a:srgbClr val="808080"/>
                    </a:gs>
                  </a:gsLst>
                  <a:lin ang="5400000" scaled="0"/>
                </a:gradFill>
                <a:latin typeface="+mn-lt"/>
                <a:ea typeface="+mn-ea"/>
                <a:cs typeface="+mn-cs"/>
              </a:defRPr>
            </a:lvl1pPr>
          </a:lstStyle>
          <a:p>
            <a:fld id="{71F47D9D-8D60-4698-A495-89D102E182A2}" type="slidenum">
              <a: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269238" y="6312227"/>
            <a:ext cx="2689274" cy="309651"/>
          </a:xfrm>
          <a:prstGeom prst="rect">
            <a:avLst/>
          </a:prstGeom>
        </p:spPr>
      </p:pic>
    </p:spTree>
    <p:extLst>
      <p:ext uri="{BB962C8B-B14F-4D97-AF65-F5344CB8AC3E}">
        <p14:creationId xmlns:p14="http://schemas.microsoft.com/office/powerpoint/2010/main" val="301379154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70" r:id="rId14"/>
    <p:sldLayoutId id="2147483895" r:id="rId15"/>
    <p:sldLayoutId id="2147483898" r:id="rId16"/>
    <p:sldLayoutId id="2147483974" r:id="rId17"/>
  </p:sldLayoutIdLst>
  <p:transition>
    <p:fade/>
  </p:transition>
  <p:hf hdr="0" dt="0"/>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Clr>
          <a:schemeClr val="accent1"/>
        </a:buClr>
        <a:buSzPct val="90000"/>
        <a:buFont typeface="Wingdings" pitchFamily="2" charset="2"/>
        <a:buChar char="§"/>
        <a:defRPr sz="3200" kern="1200" spc="-70" baseline="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Clr>
          <a:schemeClr val="accent1"/>
        </a:buClr>
        <a:buSzPct val="90000"/>
        <a:buFont typeface="Wingdings" pitchFamily="2" charset="2"/>
        <a:buChar char="§"/>
        <a:defRPr sz="2800" kern="1200" spc="-70" baseline="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Clr>
          <a:schemeClr val="accent1"/>
        </a:buClr>
        <a:buSzPct val="90000"/>
        <a:buFont typeface="Wingdings" pitchFamily="2" charset="2"/>
        <a:buChar char="§"/>
        <a:defRPr sz="2400" kern="1200" spc="-70" baseline="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chemeClr val="accent1"/>
        </a:buClr>
        <a:buSzPct val="90000"/>
        <a:buFont typeface="Wingdings" pitchFamily="2" charset="2"/>
        <a:buChar char="§"/>
        <a:defRPr sz="2000" kern="1200" spc="-70" baseline="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chemeClr val="accent1"/>
        </a:buClr>
        <a:buSzPct val="90000"/>
        <a:buFont typeface="Wingdings" pitchFamily="2" charset="2"/>
        <a:buChar char="§"/>
        <a:defRPr sz="2000" kern="1200" spc="-70" baseline="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15898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964" r:id="rId25"/>
    <p:sldLayoutId id="2147483962"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8"/>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86"/>
            <a:ext cx="11653520" cy="27905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69243" y="6430127"/>
            <a:ext cx="3859607" cy="364224"/>
          </a:xfrm>
          <a:prstGeom prst="rect">
            <a:avLst/>
          </a:prstGeom>
        </p:spPr>
        <p:txBody>
          <a:bodyPr vert="horz" lIns="0" tIns="45720" rIns="91440" bIns="45720" rtlCol="0" anchor="ctr"/>
          <a:lstStyle>
            <a:lvl1pPr algn="l">
              <a:defRPr sz="1600">
                <a:gradFill>
                  <a:gsLst>
                    <a:gs pos="0">
                      <a:schemeClr val="bg2">
                        <a:lumMod val="75000"/>
                      </a:schemeClr>
                    </a:gs>
                    <a:gs pos="100000">
                      <a:schemeClr val="bg2">
                        <a:lumMod val="75000"/>
                      </a:schemeClr>
                    </a:gs>
                  </a:gsLst>
                  <a:lin ang="5400000" scaled="0"/>
                </a:gradFill>
              </a:defRPr>
            </a:lvl1pPr>
          </a:lstStyle>
          <a:p>
            <a:pPr defTabSz="1243625"/>
            <a:r>
              <a:rPr lang="en-US" dirty="0">
                <a:gradFill>
                  <a:gsLst>
                    <a:gs pos="0">
                      <a:srgbClr val="DDDDDD">
                        <a:lumMod val="75000"/>
                      </a:srgbClr>
                    </a:gs>
                    <a:gs pos="100000">
                      <a:srgbClr val="DDDDDD">
                        <a:lumMod val="75000"/>
                      </a:srgbClr>
                    </a:gs>
                  </a:gsLst>
                  <a:lin ang="5400000" scaled="0"/>
                </a:gradFill>
              </a:rPr>
              <a:t>Microsoft Confidential</a:t>
            </a:r>
          </a:p>
        </p:txBody>
      </p:sp>
      <p:sp>
        <p:nvSpPr>
          <p:cNvPr id="5" name="Slide Number Placeholder 4"/>
          <p:cNvSpPr>
            <a:spLocks noGrp="1"/>
          </p:cNvSpPr>
          <p:nvPr>
            <p:ph type="sldNum" sz="quarter" idx="4"/>
          </p:nvPr>
        </p:nvSpPr>
        <p:spPr>
          <a:xfrm>
            <a:off x="9077857" y="6430127"/>
            <a:ext cx="2844904" cy="364224"/>
          </a:xfrm>
          <a:prstGeom prst="rect">
            <a:avLst/>
          </a:prstGeom>
        </p:spPr>
        <p:txBody>
          <a:bodyPr vert="horz" lIns="91440" tIns="45720" rIns="0" bIns="45720" rtlCol="0" anchor="ctr"/>
          <a:lstStyle>
            <a:lvl1pPr algn="r">
              <a:defRPr sz="1600">
                <a:gradFill>
                  <a:gsLst>
                    <a:gs pos="0">
                      <a:schemeClr val="bg2">
                        <a:lumMod val="75000"/>
                      </a:schemeClr>
                    </a:gs>
                    <a:gs pos="100000">
                      <a:schemeClr val="bg2">
                        <a:lumMod val="75000"/>
                      </a:schemeClr>
                    </a:gs>
                  </a:gsLst>
                  <a:lin ang="5400000" scaled="0"/>
                </a:gradFill>
              </a:defRPr>
            </a:lvl1pPr>
          </a:lstStyle>
          <a:p>
            <a:pPr defTabSz="1243625"/>
            <a:fld id="{25B1B22E-D3C8-4129-8E85-2E5037E3E69B}" type="slidenum">
              <a:rPr lang="en-US" smtClean="0">
                <a:gradFill>
                  <a:gsLst>
                    <a:gs pos="0">
                      <a:srgbClr val="DDDDDD">
                        <a:lumMod val="75000"/>
                      </a:srgbClr>
                    </a:gs>
                    <a:gs pos="100000">
                      <a:srgbClr val="DDDDDD">
                        <a:lumMod val="75000"/>
                      </a:srgbClr>
                    </a:gs>
                  </a:gsLst>
                  <a:lin ang="5400000" scaled="0"/>
                </a:gradFill>
              </a:rPr>
              <a:pPr defTabSz="1243625"/>
              <a:t>‹#›</a:t>
            </a:fld>
            <a:endParaRPr lang="en-US" dirty="0">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3932796188"/>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transition>
    <p:fade/>
  </p:transition>
  <p:txStyles>
    <p:titleStyle>
      <a:lvl1pPr algn="l" defTabSz="1243625" rtl="0" eaLnBrk="1" latinLnBrk="0" hangingPunct="1">
        <a:lnSpc>
          <a:spcPct val="90000"/>
        </a:lnSpc>
        <a:spcBef>
          <a:spcPct val="0"/>
        </a:spcBef>
        <a:buNone/>
        <a:defRPr lang="en-US" sz="7200" b="0" kern="1200" cap="none" spc="-13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57189" marR="0" indent="-457189" algn="l" defTabSz="1243625" rtl="0" eaLnBrk="1" fontAlgn="auto" latinLnBrk="0" hangingPunct="1">
        <a:lnSpc>
          <a:spcPct val="90000"/>
        </a:lnSpc>
        <a:spcBef>
          <a:spcPct val="20000"/>
        </a:spcBef>
        <a:spcAft>
          <a:spcPts val="0"/>
        </a:spcAft>
        <a:buClrTx/>
        <a:buSzPct val="90000"/>
        <a:buFont typeface="Arial" pitchFamily="34" charset="0"/>
        <a:buChar char="•"/>
        <a:tabLst/>
        <a:defRPr sz="5333" kern="1200" spc="0" baseline="0">
          <a:gradFill>
            <a:gsLst>
              <a:gs pos="1250">
                <a:schemeClr val="tx1"/>
              </a:gs>
              <a:gs pos="100000">
                <a:schemeClr val="tx1"/>
              </a:gs>
            </a:gsLst>
            <a:lin ang="5400000" scaled="0"/>
          </a:gradFill>
          <a:latin typeface="+mj-lt"/>
          <a:ea typeface="+mn-ea"/>
          <a:cs typeface="+mn-cs"/>
        </a:defRPr>
      </a:lvl1pPr>
      <a:lvl2pPr marL="778914" marR="0" indent="-321725" algn="l" defTabSz="1243625"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1066773" marR="0" indent="-304792" algn="l" defTabSz="1243625"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371566" marR="0" indent="-304792" algn="l" defTabSz="12436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676358" marR="0" indent="-304792" algn="l" defTabSz="12436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3419968" indent="-310907" algn="l" defTabSz="1243625"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4041782" indent="-310907" algn="l" defTabSz="1243625"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663594" indent="-310907" algn="l" defTabSz="1243625"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285408" indent="-310907" algn="l" defTabSz="1243625"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43625" rtl="0" eaLnBrk="1" latinLnBrk="0" hangingPunct="1">
        <a:defRPr sz="2400" kern="1200">
          <a:solidFill>
            <a:schemeClr val="tx1"/>
          </a:solidFill>
          <a:latin typeface="+mn-lt"/>
          <a:ea typeface="+mn-ea"/>
          <a:cs typeface="+mn-cs"/>
        </a:defRPr>
      </a:lvl1pPr>
      <a:lvl2pPr marL="621812" algn="l" defTabSz="1243625" rtl="0" eaLnBrk="1" latinLnBrk="0" hangingPunct="1">
        <a:defRPr sz="2400" kern="1200">
          <a:solidFill>
            <a:schemeClr val="tx1"/>
          </a:solidFill>
          <a:latin typeface="+mn-lt"/>
          <a:ea typeface="+mn-ea"/>
          <a:cs typeface="+mn-cs"/>
        </a:defRPr>
      </a:lvl2pPr>
      <a:lvl3pPr marL="1243625" algn="l" defTabSz="1243625" rtl="0" eaLnBrk="1" latinLnBrk="0" hangingPunct="1">
        <a:defRPr sz="2400" kern="1200">
          <a:solidFill>
            <a:schemeClr val="tx1"/>
          </a:solidFill>
          <a:latin typeface="+mn-lt"/>
          <a:ea typeface="+mn-ea"/>
          <a:cs typeface="+mn-cs"/>
        </a:defRPr>
      </a:lvl3pPr>
      <a:lvl4pPr marL="1865437" algn="l" defTabSz="1243625" rtl="0" eaLnBrk="1" latinLnBrk="0" hangingPunct="1">
        <a:defRPr sz="2400" kern="1200">
          <a:solidFill>
            <a:schemeClr val="tx1"/>
          </a:solidFill>
          <a:latin typeface="+mn-lt"/>
          <a:ea typeface="+mn-ea"/>
          <a:cs typeface="+mn-cs"/>
        </a:defRPr>
      </a:lvl4pPr>
      <a:lvl5pPr marL="2487250" algn="l" defTabSz="1243625" rtl="0" eaLnBrk="1" latinLnBrk="0" hangingPunct="1">
        <a:defRPr sz="2400" kern="1200">
          <a:solidFill>
            <a:schemeClr val="tx1"/>
          </a:solidFill>
          <a:latin typeface="+mn-lt"/>
          <a:ea typeface="+mn-ea"/>
          <a:cs typeface="+mn-cs"/>
        </a:defRPr>
      </a:lvl5pPr>
      <a:lvl6pPr marL="3109064" algn="l" defTabSz="1243625" rtl="0" eaLnBrk="1" latinLnBrk="0" hangingPunct="1">
        <a:defRPr sz="2400" kern="1200">
          <a:solidFill>
            <a:schemeClr val="tx1"/>
          </a:solidFill>
          <a:latin typeface="+mn-lt"/>
          <a:ea typeface="+mn-ea"/>
          <a:cs typeface="+mn-cs"/>
        </a:defRPr>
      </a:lvl6pPr>
      <a:lvl7pPr marL="3730875" algn="l" defTabSz="1243625" rtl="0" eaLnBrk="1" latinLnBrk="0" hangingPunct="1">
        <a:defRPr sz="2400" kern="1200">
          <a:solidFill>
            <a:schemeClr val="tx1"/>
          </a:solidFill>
          <a:latin typeface="+mn-lt"/>
          <a:ea typeface="+mn-ea"/>
          <a:cs typeface="+mn-cs"/>
        </a:defRPr>
      </a:lvl7pPr>
      <a:lvl8pPr marL="4352687" algn="l" defTabSz="1243625" rtl="0" eaLnBrk="1" latinLnBrk="0" hangingPunct="1">
        <a:defRPr sz="2400" kern="1200">
          <a:solidFill>
            <a:schemeClr val="tx1"/>
          </a:solidFill>
          <a:latin typeface="+mn-lt"/>
          <a:ea typeface="+mn-ea"/>
          <a:cs typeface="+mn-cs"/>
        </a:defRPr>
      </a:lvl8pPr>
      <a:lvl9pPr marL="4974501" algn="l" defTabSz="124362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4FFF5-5AB8-4F50-9065-844E013F2C73}" type="datetimeFigureOut">
              <a:rPr lang="en-US" smtClean="0"/>
              <a:pPr/>
              <a:t>8/7/2018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9137C5-91A1-4447-AF3E-0BA32FDDDD73}" type="slidenum">
              <a:rPr lang="en-US" smtClean="0"/>
              <a:pPr/>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15675" y="135732"/>
            <a:ext cx="933450" cy="1066800"/>
          </a:xfrm>
          <a:prstGeom prst="rect">
            <a:avLst/>
          </a:prstGeom>
        </p:spPr>
      </p:pic>
    </p:spTree>
    <p:extLst>
      <p:ext uri="{BB962C8B-B14F-4D97-AF65-F5344CB8AC3E}">
        <p14:creationId xmlns:p14="http://schemas.microsoft.com/office/powerpoint/2010/main" val="1866355652"/>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20"/>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86"/>
            <a:ext cx="11653520" cy="27905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69245" y="6430127"/>
            <a:ext cx="3859607" cy="364224"/>
          </a:xfrm>
          <a:prstGeom prst="rect">
            <a:avLst/>
          </a:prstGeom>
        </p:spPr>
        <p:txBody>
          <a:bodyPr vert="horz" lIns="0" tIns="45720" rIns="91440" bIns="45720" rtlCol="0" anchor="ctr"/>
          <a:lstStyle>
            <a:lvl1pPr algn="l">
              <a:defRPr sz="1600">
                <a:gradFill>
                  <a:gsLst>
                    <a:gs pos="0">
                      <a:schemeClr val="bg2">
                        <a:lumMod val="75000"/>
                      </a:schemeClr>
                    </a:gs>
                    <a:gs pos="100000">
                      <a:schemeClr val="bg2">
                        <a:lumMod val="75000"/>
                      </a:schemeClr>
                    </a:gs>
                  </a:gsLst>
                  <a:lin ang="5400000" scaled="0"/>
                </a:gradFill>
              </a:defRPr>
            </a:lvl1pPr>
          </a:lstStyle>
          <a:p>
            <a:pPr defTabSz="1243594"/>
            <a:r>
              <a:rPr lang="en-US" dirty="0">
                <a:gradFill>
                  <a:gsLst>
                    <a:gs pos="0">
                      <a:srgbClr val="DDDDDD">
                        <a:lumMod val="75000"/>
                      </a:srgbClr>
                    </a:gs>
                    <a:gs pos="100000">
                      <a:srgbClr val="DDDDDD">
                        <a:lumMod val="75000"/>
                      </a:srgbClr>
                    </a:gs>
                  </a:gsLst>
                  <a:lin ang="5400000" scaled="0"/>
                </a:gradFill>
              </a:rPr>
              <a:t>Microsoft Confidential</a:t>
            </a:r>
          </a:p>
        </p:txBody>
      </p:sp>
      <p:sp>
        <p:nvSpPr>
          <p:cNvPr id="5" name="Slide Number Placeholder 4"/>
          <p:cNvSpPr>
            <a:spLocks noGrp="1"/>
          </p:cNvSpPr>
          <p:nvPr>
            <p:ph type="sldNum" sz="quarter" idx="4"/>
          </p:nvPr>
        </p:nvSpPr>
        <p:spPr>
          <a:xfrm>
            <a:off x="9077857" y="6430127"/>
            <a:ext cx="2844904" cy="364224"/>
          </a:xfrm>
          <a:prstGeom prst="rect">
            <a:avLst/>
          </a:prstGeom>
        </p:spPr>
        <p:txBody>
          <a:bodyPr vert="horz" lIns="91440" tIns="45720" rIns="0" bIns="45720" rtlCol="0" anchor="ctr"/>
          <a:lstStyle>
            <a:lvl1pPr algn="r">
              <a:defRPr sz="1600">
                <a:gradFill>
                  <a:gsLst>
                    <a:gs pos="0">
                      <a:schemeClr val="bg2">
                        <a:lumMod val="75000"/>
                      </a:schemeClr>
                    </a:gs>
                    <a:gs pos="100000">
                      <a:schemeClr val="bg2">
                        <a:lumMod val="75000"/>
                      </a:schemeClr>
                    </a:gs>
                  </a:gsLst>
                  <a:lin ang="5400000" scaled="0"/>
                </a:gradFill>
              </a:defRPr>
            </a:lvl1pPr>
          </a:lstStyle>
          <a:p>
            <a:pPr defTabSz="1243594"/>
            <a:fld id="{25B1B22E-D3C8-4129-8E85-2E5037E3E69B}" type="slidenum">
              <a:rPr lang="en-US" smtClean="0">
                <a:gradFill>
                  <a:gsLst>
                    <a:gs pos="0">
                      <a:srgbClr val="DDDDDD">
                        <a:lumMod val="75000"/>
                      </a:srgbClr>
                    </a:gs>
                    <a:gs pos="100000">
                      <a:srgbClr val="DDDDDD">
                        <a:lumMod val="75000"/>
                      </a:srgbClr>
                    </a:gs>
                  </a:gsLst>
                  <a:lin ang="5400000" scaled="0"/>
                </a:gradFill>
              </a:rPr>
              <a:pPr defTabSz="1243594"/>
              <a:t>‹#›</a:t>
            </a:fld>
            <a:endParaRPr lang="en-US" dirty="0">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738562536"/>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ransition>
    <p:fade/>
  </p:transition>
  <p:txStyles>
    <p:titleStyle>
      <a:lvl1pPr algn="l" defTabSz="1243594" rtl="0" eaLnBrk="1" latinLnBrk="0" hangingPunct="1">
        <a:lnSpc>
          <a:spcPct val="90000"/>
        </a:lnSpc>
        <a:spcBef>
          <a:spcPct val="0"/>
        </a:spcBef>
        <a:buNone/>
        <a:defRPr lang="en-US" sz="7200" b="0" kern="1200" cap="none" spc="-13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57178" marR="0" indent="-457178" algn="l" defTabSz="1243594" rtl="0" eaLnBrk="1" fontAlgn="auto" latinLnBrk="0" hangingPunct="1">
        <a:lnSpc>
          <a:spcPct val="90000"/>
        </a:lnSpc>
        <a:spcBef>
          <a:spcPct val="20000"/>
        </a:spcBef>
        <a:spcAft>
          <a:spcPts val="0"/>
        </a:spcAft>
        <a:buClrTx/>
        <a:buSzPct val="90000"/>
        <a:buFont typeface="Arial" pitchFamily="34" charset="0"/>
        <a:buChar char="•"/>
        <a:tabLst/>
        <a:defRPr sz="5333" kern="1200" spc="0" baseline="0">
          <a:gradFill>
            <a:gsLst>
              <a:gs pos="1250">
                <a:schemeClr val="tx1"/>
              </a:gs>
              <a:gs pos="100000">
                <a:schemeClr val="tx1"/>
              </a:gs>
            </a:gsLst>
            <a:lin ang="5400000" scaled="0"/>
          </a:gradFill>
          <a:latin typeface="+mj-lt"/>
          <a:ea typeface="+mn-ea"/>
          <a:cs typeface="+mn-cs"/>
        </a:defRPr>
      </a:lvl1pPr>
      <a:lvl2pPr marL="778895" marR="0" indent="-321717" algn="l" defTabSz="1243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1066747" marR="0" indent="-304784" algn="l" defTabSz="1243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371532" marR="0" indent="-304784" algn="l" defTabSz="1243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676317" marR="0" indent="-304784" algn="l" defTabSz="1243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3419883" indent="-310899" algn="l" defTabSz="124359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4041682" indent="-310899" algn="l" defTabSz="124359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663478" indent="-310899" algn="l" defTabSz="124359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285276" indent="-310899" algn="l" defTabSz="1243594"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43594" rtl="0" eaLnBrk="1" latinLnBrk="0" hangingPunct="1">
        <a:defRPr sz="2400" kern="1200">
          <a:solidFill>
            <a:schemeClr val="tx1"/>
          </a:solidFill>
          <a:latin typeface="+mn-lt"/>
          <a:ea typeface="+mn-ea"/>
          <a:cs typeface="+mn-cs"/>
        </a:defRPr>
      </a:lvl1pPr>
      <a:lvl2pPr marL="621796" algn="l" defTabSz="1243594" rtl="0" eaLnBrk="1" latinLnBrk="0" hangingPunct="1">
        <a:defRPr sz="2400" kern="1200">
          <a:solidFill>
            <a:schemeClr val="tx1"/>
          </a:solidFill>
          <a:latin typeface="+mn-lt"/>
          <a:ea typeface="+mn-ea"/>
          <a:cs typeface="+mn-cs"/>
        </a:defRPr>
      </a:lvl2pPr>
      <a:lvl3pPr marL="1243594" algn="l" defTabSz="1243594" rtl="0" eaLnBrk="1" latinLnBrk="0" hangingPunct="1">
        <a:defRPr sz="2400" kern="1200">
          <a:solidFill>
            <a:schemeClr val="tx1"/>
          </a:solidFill>
          <a:latin typeface="+mn-lt"/>
          <a:ea typeface="+mn-ea"/>
          <a:cs typeface="+mn-cs"/>
        </a:defRPr>
      </a:lvl3pPr>
      <a:lvl4pPr marL="1865391" algn="l" defTabSz="1243594" rtl="0" eaLnBrk="1" latinLnBrk="0" hangingPunct="1">
        <a:defRPr sz="2400" kern="1200">
          <a:solidFill>
            <a:schemeClr val="tx1"/>
          </a:solidFill>
          <a:latin typeface="+mn-lt"/>
          <a:ea typeface="+mn-ea"/>
          <a:cs typeface="+mn-cs"/>
        </a:defRPr>
      </a:lvl4pPr>
      <a:lvl5pPr marL="2487188" algn="l" defTabSz="1243594" rtl="0" eaLnBrk="1" latinLnBrk="0" hangingPunct="1">
        <a:defRPr sz="2400" kern="1200">
          <a:solidFill>
            <a:schemeClr val="tx1"/>
          </a:solidFill>
          <a:latin typeface="+mn-lt"/>
          <a:ea typeface="+mn-ea"/>
          <a:cs typeface="+mn-cs"/>
        </a:defRPr>
      </a:lvl5pPr>
      <a:lvl6pPr marL="3108986" algn="l" defTabSz="1243594" rtl="0" eaLnBrk="1" latinLnBrk="0" hangingPunct="1">
        <a:defRPr sz="2400" kern="1200">
          <a:solidFill>
            <a:schemeClr val="tx1"/>
          </a:solidFill>
          <a:latin typeface="+mn-lt"/>
          <a:ea typeface="+mn-ea"/>
          <a:cs typeface="+mn-cs"/>
        </a:defRPr>
      </a:lvl6pPr>
      <a:lvl7pPr marL="3730781" algn="l" defTabSz="1243594" rtl="0" eaLnBrk="1" latinLnBrk="0" hangingPunct="1">
        <a:defRPr sz="2400" kern="1200">
          <a:solidFill>
            <a:schemeClr val="tx1"/>
          </a:solidFill>
          <a:latin typeface="+mn-lt"/>
          <a:ea typeface="+mn-ea"/>
          <a:cs typeface="+mn-cs"/>
        </a:defRPr>
      </a:lvl7pPr>
      <a:lvl8pPr marL="4352578" algn="l" defTabSz="1243594" rtl="0" eaLnBrk="1" latinLnBrk="0" hangingPunct="1">
        <a:defRPr sz="2400" kern="1200">
          <a:solidFill>
            <a:schemeClr val="tx1"/>
          </a:solidFill>
          <a:latin typeface="+mn-lt"/>
          <a:ea typeface="+mn-ea"/>
          <a:cs typeface="+mn-cs"/>
        </a:defRPr>
      </a:lvl8pPr>
      <a:lvl9pPr marL="4974377" algn="l" defTabSz="124359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7.xml"/><Relationship Id="rId6" Type="http://schemas.openxmlformats.org/officeDocument/2006/relationships/image" Target="../media/image26.jpeg"/><Relationship Id="rId5" Type="http://schemas.openxmlformats.org/officeDocument/2006/relationships/hyperlink" Target="http://www.xrmforyou.com/" TargetMode="External"/><Relationship Id="rId4" Type="http://schemas.openxmlformats.org/officeDocument/2006/relationships/hyperlink" Target="https://debajmecr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0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0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0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0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0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2.xml"/><Relationship Id="rId1" Type="http://schemas.openxmlformats.org/officeDocument/2006/relationships/slideLayout" Target="../slideLayouts/slideLayout10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3.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6.jpeg"/></Relationships>
</file>

<file path=ppt/slides/_rels/slide10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4.xml"/><Relationship Id="rId1" Type="http://schemas.openxmlformats.org/officeDocument/2006/relationships/slideLayout" Target="../slideLayouts/slideLayout10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6.jpeg"/></Relationships>
</file>

<file path=ppt/slides/_rels/slide10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5.xml"/><Relationship Id="rId1" Type="http://schemas.openxmlformats.org/officeDocument/2006/relationships/slideLayout" Target="../slideLayouts/slideLayout104.xml"/></Relationships>
</file>

<file path=ppt/slides/_rels/slide10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6.xml"/><Relationship Id="rId1" Type="http://schemas.openxmlformats.org/officeDocument/2006/relationships/slideLayout" Target="../slideLayouts/slideLayout104.xml"/></Relationships>
</file>

<file path=ppt/slides/_rels/slide10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7.xml"/><Relationship Id="rId1" Type="http://schemas.openxmlformats.org/officeDocument/2006/relationships/slideLayout" Target="../slideLayouts/slideLayout10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6.jpeg"/></Relationships>
</file>

<file path=ppt/slides/_rels/slide10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8.xml"/><Relationship Id="rId1" Type="http://schemas.openxmlformats.org/officeDocument/2006/relationships/slideLayout" Target="../slideLayouts/slideLayout10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6.jpeg"/></Relationships>
</file>

<file path=ppt/slides/_rels/slide10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9.xml"/><Relationship Id="rId1" Type="http://schemas.openxmlformats.org/officeDocument/2006/relationships/slideLayout" Target="../slideLayouts/slideLayout10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5.xml"/><Relationship Id="rId1" Type="http://schemas.openxmlformats.org/officeDocument/2006/relationships/themeOverride" Target="../theme/themeOverride2.xml"/><Relationship Id="rId5" Type="http://schemas.openxmlformats.org/officeDocument/2006/relationships/image" Target="../media/image26.jpeg"/><Relationship Id="rId4" Type="http://schemas.openxmlformats.org/officeDocument/2006/relationships/image" Target="../media/image29.png"/></Relationships>
</file>

<file path=ppt/slides/_rels/slide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0.xml"/><Relationship Id="rId1" Type="http://schemas.openxmlformats.org/officeDocument/2006/relationships/slideLayout" Target="../slideLayouts/slideLayout104.xml"/></Relationships>
</file>

<file path=ppt/slides/_rels/slide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1.xml"/><Relationship Id="rId1" Type="http://schemas.openxmlformats.org/officeDocument/2006/relationships/slideLayout" Target="../slideLayouts/slideLayout104.xml"/></Relationships>
</file>

<file path=ppt/slides/_rels/slide11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2.xml"/><Relationship Id="rId1" Type="http://schemas.openxmlformats.org/officeDocument/2006/relationships/slideLayout" Target="../slideLayouts/slideLayout10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6.jpeg"/></Relationships>
</file>

<file path=ppt/slides/_rels/slide11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3.xml"/><Relationship Id="rId1" Type="http://schemas.openxmlformats.org/officeDocument/2006/relationships/slideLayout" Target="../slideLayouts/slideLayout10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6.jpeg"/></Relationships>
</file>

<file path=ppt/slides/_rels/slide1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04.xml"/></Relationships>
</file>

<file path=ppt/slides/_rels/slide1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0.xml"/><Relationship Id="rId1" Type="http://schemas.openxmlformats.org/officeDocument/2006/relationships/slideLayout" Target="../slideLayouts/slideLayout104.xml"/></Relationships>
</file>

<file path=ppt/slides/_rels/slide1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1.xml"/><Relationship Id="rId1" Type="http://schemas.openxmlformats.org/officeDocument/2006/relationships/slideLayout" Target="../slideLayouts/slideLayout104.xml"/></Relationships>
</file>

<file path=ppt/slides/_rels/slide1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2.xml"/><Relationship Id="rId1" Type="http://schemas.openxmlformats.org/officeDocument/2006/relationships/slideLayout" Target="../slideLayouts/slideLayout104.xml"/></Relationships>
</file>

<file path=ppt/slides/_rels/slide1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3.xml"/><Relationship Id="rId1" Type="http://schemas.openxmlformats.org/officeDocument/2006/relationships/slideLayout" Target="../slideLayouts/slideLayout104.xml"/></Relationships>
</file>

<file path=ppt/slides/_rels/slide1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4.xml"/><Relationship Id="rId1" Type="http://schemas.openxmlformats.org/officeDocument/2006/relationships/slideLayout" Target="../slideLayouts/slideLayout104.xml"/></Relationships>
</file>

<file path=ppt/slides/_rels/slide1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5.xml"/><Relationship Id="rId1" Type="http://schemas.openxmlformats.org/officeDocument/2006/relationships/slideLayout" Target="../slideLayouts/slideLayout104.xml"/></Relationships>
</file>

<file path=ppt/slides/_rels/slide1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6.xml"/><Relationship Id="rId1" Type="http://schemas.openxmlformats.org/officeDocument/2006/relationships/slideLayout" Target="../slideLayouts/slideLayout10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0.xml"/><Relationship Id="rId1" Type="http://schemas.openxmlformats.org/officeDocument/2006/relationships/slideLayout" Target="../slideLayouts/slideLayout104.xml"/></Relationships>
</file>

<file path=ppt/slides/_rels/slide1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4.xml"/><Relationship Id="rId1" Type="http://schemas.openxmlformats.org/officeDocument/2006/relationships/slideLayout" Target="../slideLayouts/slideLayout104.xml"/></Relationships>
</file>

<file path=ppt/slides/_rels/slide1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5.xml"/><Relationship Id="rId1" Type="http://schemas.openxmlformats.org/officeDocument/2006/relationships/slideLayout" Target="../slideLayouts/slideLayout104.xml"/></Relationships>
</file>

<file path=ppt/slides/_rels/slide1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6.xml"/><Relationship Id="rId1" Type="http://schemas.openxmlformats.org/officeDocument/2006/relationships/slideLayout" Target="../slideLayouts/slideLayout104.xml"/></Relationships>
</file>

<file path=ppt/slides/_rels/slide1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7.xml"/><Relationship Id="rId1" Type="http://schemas.openxmlformats.org/officeDocument/2006/relationships/slideLayout" Target="../slideLayouts/slideLayout104.xml"/></Relationships>
</file>

<file path=ppt/slides/_rels/slide1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1.xml"/><Relationship Id="rId1" Type="http://schemas.openxmlformats.org/officeDocument/2006/relationships/slideLayout" Target="../slideLayouts/slideLayout104.xml"/></Relationships>
</file>

<file path=ppt/slides/_rels/slide1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2.xml"/><Relationship Id="rId1" Type="http://schemas.openxmlformats.org/officeDocument/2006/relationships/slideLayout" Target="../slideLayouts/slideLayout104.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6.xml"/><Relationship Id="rId1" Type="http://schemas.openxmlformats.org/officeDocument/2006/relationships/slideLayout" Target="../slideLayouts/slideLayout104.xml"/></Relationships>
</file>

<file path=ppt/slides/_rels/slide1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116.png"/></Relationships>
</file>

<file path=ppt/slides/_rels/slide1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0.xml"/><Relationship Id="rId1" Type="http://schemas.openxmlformats.org/officeDocument/2006/relationships/slideLayout" Target="../slideLayouts/slideLayout104.xml"/></Relationships>
</file>

<file path=ppt/slides/_rels/slide1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1.xml"/><Relationship Id="rId1" Type="http://schemas.openxmlformats.org/officeDocument/2006/relationships/slideLayout" Target="../slideLayouts/slideLayout104.xml"/></Relationships>
</file>

<file path=ppt/slides/_rels/slide1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2.xml"/><Relationship Id="rId1" Type="http://schemas.openxmlformats.org/officeDocument/2006/relationships/slideLayout" Target="../slideLayouts/slideLayout104.xml"/></Relationships>
</file>

<file path=ppt/slides/_rels/slide1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3.xml"/><Relationship Id="rId1" Type="http://schemas.openxmlformats.org/officeDocument/2006/relationships/slideLayout" Target="../slideLayouts/slideLayout104.xml"/></Relationships>
</file>

<file path=ppt/slides/_rels/slide1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7.xml"/><Relationship Id="rId1" Type="http://schemas.openxmlformats.org/officeDocument/2006/relationships/slideLayout" Target="../slideLayouts/slideLayout104.xml"/></Relationships>
</file>

<file path=ppt/slides/_rels/slide1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8.xml"/><Relationship Id="rId1" Type="http://schemas.openxmlformats.org/officeDocument/2006/relationships/slideLayout" Target="../slideLayouts/slideLayout104.xml"/></Relationships>
</file>

<file path=ppt/slides/_rels/slide1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9.xml"/><Relationship Id="rId1" Type="http://schemas.openxmlformats.org/officeDocument/2006/relationships/slideLayout" Target="../slideLayouts/slideLayout10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6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5.xml"/><Relationship Id="rId1" Type="http://schemas.openxmlformats.org/officeDocument/2006/relationships/slideLayout" Target="../slideLayouts/slideLayout10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7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1.xml"/><Relationship Id="rId1" Type="http://schemas.openxmlformats.org/officeDocument/2006/relationships/slideLayout" Target="../slideLayouts/slideLayout104.xml"/></Relationships>
</file>

<file path=ppt/slides/_rels/slide1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3.xml"/></Relationships>
</file>

<file path=ppt/slides/_rels/slide17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2.xml"/><Relationship Id="rId1" Type="http://schemas.openxmlformats.org/officeDocument/2006/relationships/slideLayout" Target="../slideLayouts/slideLayout104.xml"/></Relationships>
</file>

<file path=ppt/slides/_rels/slide1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4.xml"/><Relationship Id="rId1" Type="http://schemas.openxmlformats.org/officeDocument/2006/relationships/slideLayout" Target="../slideLayouts/slideLayout104.xml"/></Relationships>
</file>

<file path=ppt/slides/_rels/slide17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5.xml"/><Relationship Id="rId1" Type="http://schemas.openxmlformats.org/officeDocument/2006/relationships/slideLayout" Target="../slideLayouts/slideLayout104.xml"/></Relationships>
</file>

<file path=ppt/slides/_rels/slide1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7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8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8.xml"/><Relationship Id="rId1" Type="http://schemas.openxmlformats.org/officeDocument/2006/relationships/slideLayout" Target="../slideLayouts/slideLayout104.xml"/></Relationships>
</file>

<file path=ppt/slides/_rels/slide18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9.xml"/><Relationship Id="rId1" Type="http://schemas.openxmlformats.org/officeDocument/2006/relationships/slideLayout" Target="../slideLayouts/slideLayout104.xml"/></Relationships>
</file>

<file path=ppt/slides/_rels/slide1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34.png"/><Relationship Id="rId1" Type="http://schemas.openxmlformats.org/officeDocument/2006/relationships/slideLayout" Target="../slideLayouts/slideLayout106.xml"/></Relationships>
</file>

<file path=ppt/slides/_rels/slide1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80.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136.png"/></Relationships>
</file>

<file path=ppt/slides/_rels/slide1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82.xml"/><Relationship Id="rId1" Type="http://schemas.openxmlformats.org/officeDocument/2006/relationships/slideLayout" Target="../slideLayouts/slideLayout104.xml"/><Relationship Id="rId6" Type="http://schemas.openxmlformats.org/officeDocument/2006/relationships/image" Target="../media/image26.jpeg"/><Relationship Id="rId5" Type="http://schemas.openxmlformats.org/officeDocument/2006/relationships/image" Target="../media/image140.png"/><Relationship Id="rId4" Type="http://schemas.openxmlformats.org/officeDocument/2006/relationships/image" Target="../media/image139.png"/></Relationships>
</file>

<file path=ppt/slides/_rels/slide1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8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84.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143.png"/></Relationships>
</file>

<file path=ppt/slides/_rels/slide1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8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9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9.xml"/><Relationship Id="rId1" Type="http://schemas.openxmlformats.org/officeDocument/2006/relationships/slideLayout" Target="../slideLayouts/slideLayout104.xml"/></Relationships>
</file>

<file path=ppt/slides/_rels/slide19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0.xml"/><Relationship Id="rId1" Type="http://schemas.openxmlformats.org/officeDocument/2006/relationships/slideLayout" Target="../slideLayouts/slideLayout104.xml"/></Relationships>
</file>

<file path=ppt/slides/_rels/slide1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48.png"/><Relationship Id="rId1" Type="http://schemas.openxmlformats.org/officeDocument/2006/relationships/slideLayout" Target="../slideLayouts/slideLayout106.xml"/></Relationships>
</file>

<file path=ppt/slides/_rels/slide1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1.xml"/><Relationship Id="rId1" Type="http://schemas.openxmlformats.org/officeDocument/2006/relationships/slideLayout" Target="../slideLayouts/slideLayout10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4.xml"/></Relationships>
</file>

<file path=ppt/slides/_rels/slide19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3.xml"/><Relationship Id="rId1" Type="http://schemas.openxmlformats.org/officeDocument/2006/relationships/slideLayout" Target="../slideLayouts/slideLayout104.xml"/></Relationships>
</file>

<file path=ppt/slides/_rels/slide1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9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1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9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04.xml"/></Relationships>
</file>

<file path=ppt/slides/_rels/slide2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9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9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0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0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0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0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0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0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0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0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0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0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hyperlink" Target="http://crmbook.powerobjects.com/basics/outlook/" TargetMode="External"/><Relationship Id="rId2" Type="http://schemas.openxmlformats.org/officeDocument/2006/relationships/notesSlide" Target="../notesSlides/notesSlide21.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hyperlink" Target="http://crmbook.powerobjects.com/system-administration/integrated-technologies/skype-and-lync/"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0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0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1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1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1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1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1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hyperlink" Target="http://crmbook.powerobjects.com/system-administration/integrated-technologies/yammer/" TargetMode="External"/><Relationship Id="rId2" Type="http://schemas.openxmlformats.org/officeDocument/2006/relationships/notesSlide" Target="../notesSlides/notesSlide22.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hyperlink" Target="http://crmbook.powerobjects.com/system-administration/sharepoint-document-management/"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16.xml"/><Relationship Id="rId1" Type="http://schemas.openxmlformats.org/officeDocument/2006/relationships/slideLayout" Target="../slideLayouts/slideLayout104.xml"/><Relationship Id="rId4" Type="http://schemas.openxmlformats.org/officeDocument/2006/relationships/image" Target="../media/image169.png"/></Relationships>
</file>

<file path=ppt/slides/_rels/slide22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1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16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1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1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0.xml"/><Relationship Id="rId1" Type="http://schemas.openxmlformats.org/officeDocument/2006/relationships/slideLayout" Target="../slideLayouts/slideLayout104.xml"/></Relationships>
</file>

<file path=ppt/slides/_rels/slide2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22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2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2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2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2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5.xml"/><Relationship Id="rId1" Type="http://schemas.openxmlformats.org/officeDocument/2006/relationships/slideLayout" Target="../slideLayouts/slideLayout104.xml"/></Relationships>
</file>

<file path=ppt/slides/_rels/slide2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2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32.xml.rels><?xml version="1.0" encoding="UTF-8" standalone="yes"?>
<Relationships xmlns="http://schemas.openxmlformats.org/package/2006/relationships"><Relationship Id="rId3" Type="http://schemas.openxmlformats.org/officeDocument/2006/relationships/hyperlink" Target="https://technet.microsoft.com/en-us/library/dn531157.aspx" TargetMode="External"/><Relationship Id="rId2" Type="http://schemas.openxmlformats.org/officeDocument/2006/relationships/notesSlide" Target="../notesSlides/notesSlide22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176.png"/></Relationships>
</file>

<file path=ppt/slides/_rels/slide2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8.xml"/><Relationship Id="rId1" Type="http://schemas.openxmlformats.org/officeDocument/2006/relationships/slideLayout" Target="../slideLayouts/slideLayout104.xml"/></Relationships>
</file>

<file path=ppt/slides/_rels/slide2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77.png"/><Relationship Id="rId1" Type="http://schemas.openxmlformats.org/officeDocument/2006/relationships/slideLayout" Target="../slideLayouts/slideLayout106.xml"/></Relationships>
</file>

<file path=ppt/slides/_rels/slide2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9.xml"/><Relationship Id="rId1" Type="http://schemas.openxmlformats.org/officeDocument/2006/relationships/slideLayout" Target="../slideLayouts/slideLayout104.xml"/></Relationships>
</file>

<file path=ppt/slides/_rels/slide2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3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3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3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3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2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4.xml"/><Relationship Id="rId1" Type="http://schemas.openxmlformats.org/officeDocument/2006/relationships/slideLayout" Target="../slideLayouts/slideLayout104.xml"/></Relationships>
</file>

<file path=ppt/slides/_rels/slide2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2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5.xml"/><Relationship Id="rId1" Type="http://schemas.openxmlformats.org/officeDocument/2006/relationships/slideLayout" Target="../slideLayouts/slideLayout104.xml"/></Relationships>
</file>

<file path=ppt/slides/_rels/slide2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6.xml"/><Relationship Id="rId1" Type="http://schemas.openxmlformats.org/officeDocument/2006/relationships/slideLayout" Target="../slideLayouts/slideLayout104.xml"/></Relationships>
</file>

<file path=ppt/slides/_rels/slide2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3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3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3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4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4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4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4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4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189.png"/></Relationships>
</file>

<file path=ppt/slides/_rels/slide25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5.xml"/><Relationship Id="rId1" Type="http://schemas.openxmlformats.org/officeDocument/2006/relationships/slideLayout" Target="../slideLayouts/slideLayout104.xml"/></Relationships>
</file>

<file path=ppt/slides/_rels/slide2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2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6.xml"/><Relationship Id="rId1" Type="http://schemas.openxmlformats.org/officeDocument/2006/relationships/slideLayout" Target="../slideLayouts/slideLayout104.xml"/></Relationships>
</file>

<file path=ppt/slides/_rels/slide2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2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7.xml"/><Relationship Id="rId1" Type="http://schemas.openxmlformats.org/officeDocument/2006/relationships/slideLayout" Target="../slideLayouts/slideLayout104.xml"/></Relationships>
</file>

<file path=ppt/slides/_rels/slide2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25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4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4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19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26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0.xml"/><Relationship Id="rId1" Type="http://schemas.openxmlformats.org/officeDocument/2006/relationships/slideLayout" Target="../slideLayouts/slideLayout104.xml"/></Relationships>
</file>

<file path=ppt/slides/_rels/slide2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2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1.xml"/><Relationship Id="rId1" Type="http://schemas.openxmlformats.org/officeDocument/2006/relationships/slideLayout" Target="../slideLayouts/slideLayout104.xml"/></Relationships>
</file>

<file path=ppt/slides/_rels/slide26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5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6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5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6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5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5.xml"/><Relationship Id="rId1" Type="http://schemas.openxmlformats.org/officeDocument/2006/relationships/slideLayout" Target="../slideLayouts/slideLayout104.xml"/></Relationships>
</file>

<file path=ppt/slides/_rels/slide26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26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5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6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5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27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5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7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7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6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6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7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6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7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6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7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6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7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5.xml"/><Relationship Id="rId1" Type="http://schemas.openxmlformats.org/officeDocument/2006/relationships/slideLayout" Target="../slideLayouts/slideLayout104.xml"/></Relationships>
</file>

<file path=ppt/slides/_rels/slide27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66.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207.png"/></Relationships>
</file>

<file path=ppt/slides/_rels/slide27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6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28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6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8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7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8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7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8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2.xml"/><Relationship Id="rId1" Type="http://schemas.openxmlformats.org/officeDocument/2006/relationships/slideLayout" Target="../slideLayouts/slideLayout104.xml"/></Relationships>
</file>

<file path=ppt/slides/_rels/slide28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7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8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7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8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5.xml"/><Relationship Id="rId1" Type="http://schemas.openxmlformats.org/officeDocument/2006/relationships/slideLayout" Target="../slideLayouts/slideLayout104.xml"/></Relationships>
</file>

<file path=ppt/slides/_rels/slide28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7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8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7.xml"/><Relationship Id="rId1" Type="http://schemas.openxmlformats.org/officeDocument/2006/relationships/slideLayout" Target="../slideLayouts/slideLayout10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2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2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8.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217.png"/></Relationships>
</file>

<file path=ppt/slides/_rels/slide29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9.xml"/><Relationship Id="rId1" Type="http://schemas.openxmlformats.org/officeDocument/2006/relationships/slideLayout" Target="../slideLayouts/slideLayout104.xml"/></Relationships>
</file>

<file path=ppt/slides/_rels/slide29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8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8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9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9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8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9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4.xml"/><Relationship Id="rId1" Type="http://schemas.openxmlformats.org/officeDocument/2006/relationships/slideLayout" Target="../slideLayouts/slideLayout104.xml"/></Relationships>
</file>

<file path=ppt/slides/_rels/slide29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8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29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8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30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8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8.xml"/><Relationship Id="rId1" Type="http://schemas.openxmlformats.org/officeDocument/2006/relationships/slideLayout" Target="../slideLayouts/slideLayout104.xml"/></Relationships>
</file>

<file path=ppt/slides/_rels/slide30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8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0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9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0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9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0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9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0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9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0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4.xml"/><Relationship Id="rId1" Type="http://schemas.openxmlformats.org/officeDocument/2006/relationships/slideLayout" Target="../slideLayouts/slideLayout104.xml"/></Relationships>
</file>

<file path=ppt/slides/_rels/slide3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0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5.xml"/><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9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1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9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1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9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1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9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1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30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5.png"/><Relationship Id="rId1" Type="http://schemas.openxmlformats.org/officeDocument/2006/relationships/slideLayout" Target="../slideLayouts/slideLayout104.xml"/></Relationships>
</file>

<file path=ppt/slides/_rels/slide31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0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1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0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1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0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1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0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3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0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2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0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7.xml"/><Relationship Id="rId1" Type="http://schemas.openxmlformats.org/officeDocument/2006/relationships/slideLayout" Target="../slideLayouts/slideLayout104.xml"/></Relationships>
</file>

<file path=ppt/slides/_rels/slide3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8.xml"/><Relationship Id="rId1" Type="http://schemas.openxmlformats.org/officeDocument/2006/relationships/slideLayout" Target="../slideLayouts/slideLayout104.xml"/></Relationships>
</file>

<file path=ppt/slides/_rels/slide324.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6.jpeg"/><Relationship Id="rId2" Type="http://schemas.openxmlformats.org/officeDocument/2006/relationships/notesSlide" Target="../notesSlides/notesSlide309.xml"/><Relationship Id="rId1" Type="http://schemas.openxmlformats.org/officeDocument/2006/relationships/slideLayout" Target="../slideLayouts/slideLayout104.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32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0.xml"/><Relationship Id="rId1" Type="http://schemas.openxmlformats.org/officeDocument/2006/relationships/slideLayout" Target="../slideLayouts/slideLayout10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6.jpeg"/></Relationships>
</file>

<file path=ppt/slides/_rels/slide3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1.xml"/><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2.xml"/><Relationship Id="rId1" Type="http://schemas.openxmlformats.org/officeDocument/2006/relationships/slideLayout" Target="../slideLayouts/slideLayout104.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04.xml"/></Relationships>
</file>

<file path=ppt/slides/_rels/slide3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33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1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3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1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3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1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3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1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250.png"/></Relationships>
</file>

<file path=ppt/slides/_rels/slide3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8.xml"/><Relationship Id="rId1" Type="http://schemas.openxmlformats.org/officeDocument/2006/relationships/slideLayout" Target="../slideLayouts/slideLayout104.xml"/></Relationships>
</file>

<file path=ppt/slides/_rels/slide3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3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1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3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32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3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2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3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2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34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2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32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5.xml"/><Relationship Id="rId1" Type="http://schemas.openxmlformats.org/officeDocument/2006/relationships/slideLayout" Target="../slideLayouts/slideLayout104.xml"/></Relationships>
</file>

<file path=ppt/slides/_rels/slide34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32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32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258.png"/></Relationships>
</file>

<file path=ppt/slides/_rels/slide3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8.xml"/><Relationship Id="rId1" Type="http://schemas.openxmlformats.org/officeDocument/2006/relationships/slideLayout" Target="../slideLayouts/slideLayout104.xml"/></Relationships>
</file>

<file path=ppt/slides/_rels/slide346.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32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260.jpeg"/></Relationships>
</file>

<file path=ppt/slides/_rels/slide3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0.xml"/><Relationship Id="rId1" Type="http://schemas.openxmlformats.org/officeDocument/2006/relationships/slideLayout" Target="../slideLayouts/slideLayout104.xml"/></Relationships>
</file>

<file path=ppt/slides/_rels/slide348.xml.rels><?xml version="1.0" encoding="UTF-8" standalone="yes"?>
<Relationships xmlns="http://schemas.openxmlformats.org/package/2006/relationships"><Relationship Id="rId3" Type="http://schemas.openxmlformats.org/officeDocument/2006/relationships/image" Target="../media/image261.jpeg"/><Relationship Id="rId7" Type="http://schemas.openxmlformats.org/officeDocument/2006/relationships/image" Target="../media/image26.jpeg"/><Relationship Id="rId2" Type="http://schemas.openxmlformats.org/officeDocument/2006/relationships/notesSlide" Target="../notesSlides/notesSlide331.xml"/><Relationship Id="rId1" Type="http://schemas.openxmlformats.org/officeDocument/2006/relationships/slideLayout" Target="../slideLayouts/slideLayout104.xml"/><Relationship Id="rId6" Type="http://schemas.openxmlformats.org/officeDocument/2006/relationships/image" Target="../media/image264.jpeg"/><Relationship Id="rId5" Type="http://schemas.openxmlformats.org/officeDocument/2006/relationships/image" Target="../media/image263.jpeg"/><Relationship Id="rId4" Type="http://schemas.openxmlformats.org/officeDocument/2006/relationships/image" Target="../media/image262.jpeg"/></Relationships>
</file>

<file path=ppt/slides/_rels/slide349.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33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350.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notesSlide" Target="../notesSlides/notesSlide33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267.jpeg"/></Relationships>
</file>

<file path=ppt/slides/_rels/slide3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4.xml"/><Relationship Id="rId1" Type="http://schemas.openxmlformats.org/officeDocument/2006/relationships/slideLayout" Target="../slideLayouts/slideLayout104.xml"/></Relationships>
</file>

<file path=ppt/slides/_rels/slide3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5.xml"/><Relationship Id="rId1" Type="http://schemas.openxmlformats.org/officeDocument/2006/relationships/slideLayout" Target="../slideLayouts/slideLayout104.xml"/></Relationships>
</file>

<file path=ppt/slides/_rels/slide35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33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5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33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270.png"/></Relationships>
</file>

<file path=ppt/slides/_rels/slide35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3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57.xml.rels><?xml version="1.0" encoding="UTF-8" standalone="yes"?>
<Relationships xmlns="http://schemas.openxmlformats.org/package/2006/relationships"><Relationship Id="rId3" Type="http://schemas.openxmlformats.org/officeDocument/2006/relationships/hyperlink" Target="http://inogic.com/blog/2015/04/more-ways-to-search-a-record-in-dynamics-crm-2015-update-1-alternate-keys/" TargetMode="External"/><Relationship Id="rId2" Type="http://schemas.openxmlformats.org/officeDocument/2006/relationships/notesSlide" Target="../notesSlides/notesSlide33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hyperlink" Target="https://technet.microsoft.com/en-us/library/dn949335.aspx" TargetMode="External"/></Relationships>
</file>

<file path=ppt/slides/_rels/slide3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0.xml"/><Relationship Id="rId1" Type="http://schemas.openxmlformats.org/officeDocument/2006/relationships/slideLayout" Target="../slideLayouts/slideLayout104.xml"/></Relationships>
</file>

<file path=ppt/slides/_rels/slide3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1.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3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2.xml"/><Relationship Id="rId1" Type="http://schemas.openxmlformats.org/officeDocument/2006/relationships/slideLayout" Target="../slideLayouts/slideLayout104.xml"/></Relationships>
</file>

<file path=ppt/slides/_rels/slide3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3.xml"/><Relationship Id="rId1" Type="http://schemas.openxmlformats.org/officeDocument/2006/relationships/slideLayout" Target="../slideLayouts/slideLayout104.xml"/></Relationships>
</file>

<file path=ppt/slides/_rels/slide36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4.xml"/><Relationship Id="rId1" Type="http://schemas.openxmlformats.org/officeDocument/2006/relationships/slideLayout" Target="../slideLayouts/slideLayout104.xml"/></Relationships>
</file>

<file path=ppt/slides/_rels/slide36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345.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273.png"/></Relationships>
</file>

<file path=ppt/slides/_rels/slide36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34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6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34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6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4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6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9.xml"/><Relationship Id="rId1" Type="http://schemas.openxmlformats.org/officeDocument/2006/relationships/slideLayout" Target="../slideLayouts/slideLayout10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26.jpeg"/></Relationships>
</file>

<file path=ppt/slides/_rels/slide36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37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1.xml"/><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2.xml"/><Relationship Id="rId1" Type="http://schemas.openxmlformats.org/officeDocument/2006/relationships/slideLayout" Target="../slideLayouts/slideLayout104.xml"/></Relationships>
</file>

<file path=ppt/slides/_rels/slide37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35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7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4.xml"/><Relationship Id="rId1" Type="http://schemas.openxmlformats.org/officeDocument/2006/relationships/slideLayout" Target="../slideLayouts/slideLayout104.xml"/></Relationships>
</file>

<file path=ppt/slides/_rels/slide37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5.xml"/><Relationship Id="rId1" Type="http://schemas.openxmlformats.org/officeDocument/2006/relationships/slideLayout" Target="../slideLayouts/slideLayout104.xml"/></Relationships>
</file>

<file path=ppt/slides/_rels/slide37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6.xml"/><Relationship Id="rId1" Type="http://schemas.openxmlformats.org/officeDocument/2006/relationships/slideLayout" Target="../slideLayouts/slideLayout104.xml"/></Relationships>
</file>

<file path=ppt/slides/_rels/slide3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7.xml"/><Relationship Id="rId1" Type="http://schemas.openxmlformats.org/officeDocument/2006/relationships/slideLayout" Target="../slideLayouts/slideLayout104.xml"/></Relationships>
</file>

<file path=ppt/slides/_rels/slide3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8.xml"/><Relationship Id="rId1" Type="http://schemas.openxmlformats.org/officeDocument/2006/relationships/slideLayout" Target="../slideLayouts/slideLayout104.xml"/><Relationship Id="rId4" Type="http://schemas.openxmlformats.org/officeDocument/2006/relationships/image" Target="../media/image278.png"/></Relationships>
</file>

<file path=ppt/slides/_rels/slide37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9.xml"/><Relationship Id="rId1" Type="http://schemas.openxmlformats.org/officeDocument/2006/relationships/slideLayout" Target="../slideLayouts/slideLayout10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38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81.xml.rels><?xml version="1.0" encoding="UTF-8" standalone="yes"?>
<Relationships xmlns="http://schemas.openxmlformats.org/package/2006/relationships"><Relationship Id="rId3" Type="http://schemas.openxmlformats.org/officeDocument/2006/relationships/hyperlink" Target="https://debajmecrm.com/2016/02/29/knowhow-how-to-execute-web-api-calls-to-microsoft-dynamics-crm-from-an-external-asp-net-web-application/" TargetMode="External"/><Relationship Id="rId2" Type="http://schemas.openxmlformats.org/officeDocument/2006/relationships/notesSlide" Target="../notesSlides/notesSlide36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1.xml"/><Relationship Id="rId1" Type="http://schemas.openxmlformats.org/officeDocument/2006/relationships/slideLayout" Target="../slideLayouts/slideLayout104.xml"/></Relationships>
</file>

<file path=ppt/slides/_rels/slide38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8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2.xml"/><Relationship Id="rId1" Type="http://schemas.openxmlformats.org/officeDocument/2006/relationships/slideLayout" Target="../slideLayouts/slideLayout104.xml"/></Relationships>
</file>

<file path=ppt/slides/_rels/slide3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36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86.xml.rels><?xml version="1.0" encoding="UTF-8" standalone="yes"?>
<Relationships xmlns="http://schemas.openxmlformats.org/package/2006/relationships"><Relationship Id="rId3" Type="http://schemas.openxmlformats.org/officeDocument/2006/relationships/hyperlink" Target="https://debajmecrm.com/2016/02/23/understanding-in-depth-cross-origin-resource-sharing-cors-in-dynamics-crm-2016" TargetMode="External"/><Relationship Id="rId2" Type="http://schemas.openxmlformats.org/officeDocument/2006/relationships/notesSlide" Target="../notesSlides/notesSlide36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8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5.xml"/><Relationship Id="rId1" Type="http://schemas.openxmlformats.org/officeDocument/2006/relationships/slideLayout" Target="../slideLayouts/slideLayout10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26.jpeg"/></Relationships>
</file>

<file path=ppt/slides/_rels/slide38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6.xml"/><Relationship Id="rId1" Type="http://schemas.openxmlformats.org/officeDocument/2006/relationships/slideLayout" Target="../slideLayouts/slideLayout13.xml"/></Relationships>
</file>

<file path=ppt/slides/_rels/slide38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390.xml.rels><?xml version="1.0" encoding="UTF-8" standalone="yes"?>
<Relationships xmlns="http://schemas.openxmlformats.org/package/2006/relationships"><Relationship Id="rId3" Type="http://schemas.openxmlformats.org/officeDocument/2006/relationships/image" Target="../media/image280.gif"/><Relationship Id="rId2" Type="http://schemas.openxmlformats.org/officeDocument/2006/relationships/notesSlide" Target="../notesSlides/notesSlide36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91.xml.rels><?xml version="1.0" encoding="UTF-8" standalone="yes"?>
<Relationships xmlns="http://schemas.openxmlformats.org/package/2006/relationships"><Relationship Id="rId3" Type="http://schemas.openxmlformats.org/officeDocument/2006/relationships/hyperlink" Target="https://msdn.microsoft.com/library/system.timeoutexception.aspx" TargetMode="External"/><Relationship Id="rId2" Type="http://schemas.openxmlformats.org/officeDocument/2006/relationships/notesSlide" Target="../notesSlides/notesSlide36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9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7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1.xml"/><Relationship Id="rId1" Type="http://schemas.openxmlformats.org/officeDocument/2006/relationships/slideLayout" Target="../slideLayouts/slideLayout104.xml"/></Relationships>
</file>

<file path=ppt/slides/_rels/slide39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3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2.xml"/><Relationship Id="rId1" Type="http://schemas.openxmlformats.org/officeDocument/2006/relationships/slideLayout" Target="../slideLayouts/slideLayout104.xml"/></Relationships>
</file>

<file path=ppt/slides/_rels/slide39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37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39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4.xml"/><Relationship Id="rId1" Type="http://schemas.openxmlformats.org/officeDocument/2006/relationships/slideLayout" Target="../slideLayouts/slideLayout104.xml"/></Relationships>
</file>

<file path=ppt/slides/_rels/slide39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37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0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37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0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37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02.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37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03.xml.rels><?xml version="1.0" encoding="UTF-8" standalone="yes"?>
<Relationships xmlns="http://schemas.openxmlformats.org/package/2006/relationships"><Relationship Id="rId3" Type="http://schemas.openxmlformats.org/officeDocument/2006/relationships/image" Target="../media/image287.jpeg"/><Relationship Id="rId2" Type="http://schemas.openxmlformats.org/officeDocument/2006/relationships/notesSlide" Target="../notesSlides/notesSlide37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04.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38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05.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notesSlide" Target="../notesSlides/notesSlide38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06.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38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07.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notesSlide" Target="../notesSlides/notesSlide38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08.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notesSlide" Target="../notesSlides/notesSlide384.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292.jpeg"/></Relationships>
</file>

<file path=ppt/slides/_rels/slide409.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38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6.xml"/><Relationship Id="rId1" Type="http://schemas.openxmlformats.org/officeDocument/2006/relationships/slideLayout" Target="../slideLayouts/slideLayout104.xml"/></Relationships>
</file>

<file path=ppt/slides/_rels/slide4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94.png"/><Relationship Id="rId1" Type="http://schemas.openxmlformats.org/officeDocument/2006/relationships/slideLayout" Target="../slideLayouts/slideLayout106.xml"/></Relationships>
</file>

<file path=ppt/slides/_rels/slide4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7.xml"/><Relationship Id="rId1" Type="http://schemas.openxmlformats.org/officeDocument/2006/relationships/slideLayout" Target="../slideLayouts/slideLayout104.xml"/></Relationships>
</file>

<file path=ppt/slides/_rels/slide4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4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8.xml"/><Relationship Id="rId1" Type="http://schemas.openxmlformats.org/officeDocument/2006/relationships/slideLayout" Target="../slideLayouts/slideLayout104.xml"/></Relationships>
</file>

<file path=ppt/slides/_rels/slide4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95.jpeg"/><Relationship Id="rId1" Type="http://schemas.openxmlformats.org/officeDocument/2006/relationships/slideLayout" Target="../slideLayouts/slideLayout106.xml"/></Relationships>
</file>

<file path=ppt/slides/_rels/slide416.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notesSlide" Target="../notesSlides/notesSlide38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17.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notesSlide" Target="../notesSlides/notesSlide39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419.xml.rels><?xml version="1.0" encoding="UTF-8" standalone="yes"?>
<Relationships xmlns="http://schemas.openxmlformats.org/package/2006/relationships"><Relationship Id="rId3" Type="http://schemas.openxmlformats.org/officeDocument/2006/relationships/hyperlink" Target="http://www.powerobjects.com/2012/11/09/create-recursive-or-scheduled-workflows-in-crm" TargetMode="External"/><Relationship Id="rId2" Type="http://schemas.openxmlformats.org/officeDocument/2006/relationships/notesSlide" Target="../notesSlides/notesSlide39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2.xml"/><Relationship Id="rId1" Type="http://schemas.openxmlformats.org/officeDocument/2006/relationships/slideLayout" Target="../slideLayouts/slideLayout104.xml"/></Relationships>
</file>

<file path=ppt/slides/_rels/slide4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4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3.xml"/><Relationship Id="rId1" Type="http://schemas.openxmlformats.org/officeDocument/2006/relationships/slideLayout" Target="../slideLayouts/slideLayout104.xml"/></Relationships>
</file>

<file path=ppt/slides/_rels/slide4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4.xml"/><Relationship Id="rId1" Type="http://schemas.openxmlformats.org/officeDocument/2006/relationships/slideLayout" Target="../slideLayouts/slideLayout104.xml"/></Relationships>
</file>

<file path=ppt/slides/_rels/slide4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5.xml"/><Relationship Id="rId1" Type="http://schemas.openxmlformats.org/officeDocument/2006/relationships/slideLayout" Target="../slideLayouts/slideLayout104.xml"/></Relationships>
</file>

<file path=ppt/slides/_rels/slide4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4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42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9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2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39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8.xml"/><Relationship Id="rId1" Type="http://schemas.openxmlformats.org/officeDocument/2006/relationships/slideLayout" Target="../slideLayouts/slideLayout10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9.xml"/><Relationship Id="rId1" Type="http://schemas.openxmlformats.org/officeDocument/2006/relationships/slideLayout" Target="../slideLayouts/slideLayout104.xml"/></Relationships>
</file>

<file path=ppt/slides/_rels/slide4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4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0.xml"/><Relationship Id="rId1" Type="http://schemas.openxmlformats.org/officeDocument/2006/relationships/slideLayout" Target="../slideLayouts/slideLayout104.xml"/></Relationships>
</file>

<file path=ppt/slides/_rels/slide4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0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3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0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3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40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3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40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40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3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40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3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0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4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40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9.xml"/><Relationship Id="rId1" Type="http://schemas.openxmlformats.org/officeDocument/2006/relationships/slideLayout" Target="../slideLayouts/slideLayout104.xml"/></Relationships>
</file>

<file path=ppt/slides/_rels/slide4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msdn.microsoft.com/en-in/library/dn817878.aspx" TargetMode="External"/><Relationship Id="rId1" Type="http://schemas.openxmlformats.org/officeDocument/2006/relationships/slideLayout" Target="../slideLayouts/slideLayout106.xml"/></Relationships>
</file>

<file path=ppt/slides/_rels/slide4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0.xml"/><Relationship Id="rId1" Type="http://schemas.openxmlformats.org/officeDocument/2006/relationships/slideLayout" Target="../slideLayouts/slideLayout104.xml"/></Relationships>
</file>

<file path=ppt/slides/_rels/slide4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445.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411.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09.png"/></Relationships>
</file>

<file path=ppt/slides/_rels/slide4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1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4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1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48.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1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4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1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5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41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5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41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52.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41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5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1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5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2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5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42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2.xml"/><Relationship Id="rId1" Type="http://schemas.openxmlformats.org/officeDocument/2006/relationships/slideLayout" Target="../slideLayouts/slideLayout104.xml"/></Relationships>
</file>

<file path=ppt/slides/_rels/slide4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3.xml"/><Relationship Id="rId1" Type="http://schemas.openxmlformats.org/officeDocument/2006/relationships/slideLayout" Target="../slideLayouts/slideLayout104.xml"/></Relationships>
</file>

<file path=ppt/slides/_rels/slide4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4.xml"/><Relationship Id="rId1" Type="http://schemas.openxmlformats.org/officeDocument/2006/relationships/slideLayout" Target="../slideLayouts/slideLayout104.xml"/></Relationships>
</file>

<file path=ppt/slides/_rels/slide4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5.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6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6.xml"/><Relationship Id="rId1" Type="http://schemas.openxmlformats.org/officeDocument/2006/relationships/slideLayout" Target="../slideLayouts/slideLayout104.xml"/></Relationships>
</file>

<file path=ppt/slides/_rels/slide46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2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6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42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63.xml.rels><?xml version="1.0" encoding="UTF-8" standalone="yes"?>
<Relationships xmlns="http://schemas.openxmlformats.org/package/2006/relationships"><Relationship Id="rId3" Type="http://schemas.openxmlformats.org/officeDocument/2006/relationships/image" Target="../media/image322.gif"/><Relationship Id="rId2" Type="http://schemas.openxmlformats.org/officeDocument/2006/relationships/notesSlide" Target="../notesSlides/notesSlide42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6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43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6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43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66.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43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67.xml.rels><?xml version="1.0" encoding="UTF-8" standalone="yes"?>
<Relationships xmlns="http://schemas.openxmlformats.org/package/2006/relationships"><Relationship Id="rId3" Type="http://schemas.openxmlformats.org/officeDocument/2006/relationships/hyperlink" Target="https://technet.microsoft.com/en-us/library/dn887193.aspx" TargetMode="External"/><Relationship Id="rId2" Type="http://schemas.openxmlformats.org/officeDocument/2006/relationships/notesSlide" Target="../notesSlides/notesSlide43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26.png"/></Relationships>
</file>

<file path=ppt/slides/_rels/slide4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4.xml"/><Relationship Id="rId1" Type="http://schemas.openxmlformats.org/officeDocument/2006/relationships/slideLayout" Target="../slideLayouts/slideLayout104.xml"/></Relationships>
</file>

<file path=ppt/slides/_rels/slide46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43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7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43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7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43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7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3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7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39.xml"/><Relationship Id="rId1" Type="http://schemas.openxmlformats.org/officeDocument/2006/relationships/slideLayout" Target="../slideLayouts/slideLayout10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6.jpeg"/></Relationships>
</file>

<file path=ppt/slides/_rels/slide47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0.xml"/><Relationship Id="rId1" Type="http://schemas.openxmlformats.org/officeDocument/2006/relationships/slideLayout" Target="../slideLayouts/slideLayout13.xml"/></Relationships>
</file>

<file path=ppt/slides/_rels/slide47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1.xml"/><Relationship Id="rId1" Type="http://schemas.openxmlformats.org/officeDocument/2006/relationships/slideLayout" Target="../slideLayouts/slideLayout13.xml"/></Relationships>
</file>

<file path=ppt/slides/_rels/slide4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2.xml"/><Relationship Id="rId1" Type="http://schemas.openxmlformats.org/officeDocument/2006/relationships/slideLayout" Target="../slideLayouts/slideLayout104.xml"/></Relationships>
</file>

<file path=ppt/slides/_rels/slide47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3.xml"/><Relationship Id="rId1" Type="http://schemas.openxmlformats.org/officeDocument/2006/relationships/slideLayout" Target="../slideLayouts/slideLayout104.xml"/></Relationships>
</file>

<file path=ppt/slides/_rels/slide4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4.xml"/><Relationship Id="rId1" Type="http://schemas.openxmlformats.org/officeDocument/2006/relationships/slideLayout" Target="../slideLayouts/slideLayout104.xml"/></Relationships>
</file>

<file path=ppt/slides/_rels/slide47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5.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8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6.xml"/><Relationship Id="rId1" Type="http://schemas.openxmlformats.org/officeDocument/2006/relationships/slideLayout" Target="../slideLayouts/slideLayout104.xml"/></Relationships>
</file>

<file path=ppt/slides/_rels/slide48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44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8.xml"/><Relationship Id="rId1" Type="http://schemas.openxmlformats.org/officeDocument/2006/relationships/slideLayout" Target="../slideLayouts/slideLayout104.xml"/></Relationships>
</file>

<file path=ppt/slides/_rels/slide483.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44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33.png"/></Relationships>
</file>

<file path=ppt/slides/_rels/slide48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0.xml"/><Relationship Id="rId1" Type="http://schemas.openxmlformats.org/officeDocument/2006/relationships/slideLayout" Target="../slideLayouts/slideLayout104.xml"/></Relationships>
</file>

<file path=ppt/slides/_rels/slide48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1.xml"/><Relationship Id="rId1" Type="http://schemas.openxmlformats.org/officeDocument/2006/relationships/slideLayout" Target="../slideLayouts/slideLayout104.xml"/></Relationships>
</file>

<file path=ppt/slides/_rels/slide48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2.xml"/><Relationship Id="rId1" Type="http://schemas.openxmlformats.org/officeDocument/2006/relationships/slideLayout" Target="../slideLayouts/slideLayout104.xml"/></Relationships>
</file>

<file path=ppt/slides/_rels/slide48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3.xml"/><Relationship Id="rId1" Type="http://schemas.openxmlformats.org/officeDocument/2006/relationships/slideLayout" Target="../slideLayouts/slideLayout104.xml"/></Relationships>
</file>

<file path=ppt/slides/_rels/slide488.xml.rels><?xml version="1.0" encoding="UTF-8" standalone="yes"?>
<Relationships xmlns="http://schemas.openxmlformats.org/package/2006/relationships"><Relationship Id="rId3" Type="http://schemas.openxmlformats.org/officeDocument/2006/relationships/hyperlink" Target="https://msdn.microsoft.com/en-in/library/jj863631.aspx" TargetMode="External"/><Relationship Id="rId2" Type="http://schemas.openxmlformats.org/officeDocument/2006/relationships/notesSlide" Target="../notesSlides/notesSlide45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8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5.xml"/><Relationship Id="rId1" Type="http://schemas.openxmlformats.org/officeDocument/2006/relationships/slideLayout" Target="../slideLayouts/slideLayout104.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90.xml.rels><?xml version="1.0" encoding="UTF-8" standalone="yes"?>
<Relationships xmlns="http://schemas.openxmlformats.org/package/2006/relationships"><Relationship Id="rId3" Type="http://schemas.openxmlformats.org/officeDocument/2006/relationships/hyperlink" Target="https://msdn.microsoft.com/en-us/library/dn932125.aspx" TargetMode="External"/><Relationship Id="rId2" Type="http://schemas.openxmlformats.org/officeDocument/2006/relationships/notesSlide" Target="../notesSlides/notesSlide45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9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7.xml"/><Relationship Id="rId1" Type="http://schemas.openxmlformats.org/officeDocument/2006/relationships/slideLayout" Target="../slideLayouts/slideLayout104.xml"/></Relationships>
</file>

<file path=ppt/slides/_rels/slide49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45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93.xml.rels><?xml version="1.0" encoding="UTF-8" standalone="yes"?>
<Relationships xmlns="http://schemas.openxmlformats.org/package/2006/relationships"><Relationship Id="rId3" Type="http://schemas.openxmlformats.org/officeDocument/2006/relationships/hyperlink" Target="https://msdn.microsoft.com/en-us/library/gg334216.aspx" TargetMode="External"/><Relationship Id="rId2" Type="http://schemas.openxmlformats.org/officeDocument/2006/relationships/notesSlide" Target="../notesSlides/notesSlide45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0.xml"/><Relationship Id="rId1" Type="http://schemas.openxmlformats.org/officeDocument/2006/relationships/slideLayout" Target="../slideLayouts/slideLayout13.xml"/></Relationships>
</file>

<file path=ppt/slides/_rels/slide4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1.xml"/><Relationship Id="rId1" Type="http://schemas.openxmlformats.org/officeDocument/2006/relationships/slideLayout" Target="../slideLayouts/slideLayout13.xml"/></Relationships>
</file>

<file path=ppt/slides/_rels/slide49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6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9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6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36.png"/></Relationships>
</file>

<file path=ppt/slides/_rels/slide498.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6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49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46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50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6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0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502.xml.rels><?xml version="1.0" encoding="UTF-8" standalone="yes"?>
<Relationships xmlns="http://schemas.openxmlformats.org/package/2006/relationships"><Relationship Id="rId3" Type="http://schemas.openxmlformats.org/officeDocument/2006/relationships/hyperlink" Target="https://www.microsoft.com/en-us/dynamics/crm-customer-center/track-outlook-email-by-moving-it-to-a-tracked-exchange-folder.aspx" TargetMode="External"/><Relationship Id="rId2" Type="http://schemas.openxmlformats.org/officeDocument/2006/relationships/notesSlide" Target="../notesSlides/notesSlide46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35.gif"/></Relationships>
</file>

<file path=ppt/slides/_rels/slide50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68.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37.png"/></Relationships>
</file>

<file path=ppt/slides/_rels/slide50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6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0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7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0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7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07.xml.rels><?xml version="1.0" encoding="UTF-8" standalone="yes"?>
<Relationships xmlns="http://schemas.openxmlformats.org/package/2006/relationships"><Relationship Id="rId3" Type="http://schemas.openxmlformats.org/officeDocument/2006/relationships/hyperlink" Target="https://technet.microsoft.com/en-us/library/b4a7e72b-df4f-42d8-a91d-c69cc52ff138(v=crm.7)" TargetMode="External"/><Relationship Id="rId2" Type="http://schemas.openxmlformats.org/officeDocument/2006/relationships/notesSlide" Target="../notesSlides/notesSlide472.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35.gif"/></Relationships>
</file>

<file path=ppt/slides/_rels/slide508.xml.rels><?xml version="1.0" encoding="UTF-8" standalone="yes"?>
<Relationships xmlns="http://schemas.openxmlformats.org/package/2006/relationships"><Relationship Id="rId3" Type="http://schemas.openxmlformats.org/officeDocument/2006/relationships/hyperlink" Target="https://technet.microsoft.com/en-us/library/b4a7e72b-df4f-42d8-a91d-c69cc52ff138(v=crm.7)" TargetMode="External"/><Relationship Id="rId7" Type="http://schemas.openxmlformats.org/officeDocument/2006/relationships/image" Target="../media/image26.jpeg"/><Relationship Id="rId2" Type="http://schemas.openxmlformats.org/officeDocument/2006/relationships/notesSlide" Target="../notesSlides/notesSlide473.xml"/><Relationship Id="rId1" Type="http://schemas.openxmlformats.org/officeDocument/2006/relationships/slideLayout" Target="../slideLayouts/slideLayout104.xml"/><Relationship Id="rId6" Type="http://schemas.openxmlformats.org/officeDocument/2006/relationships/image" Target="../media/image335.gif"/><Relationship Id="rId5" Type="http://schemas.openxmlformats.org/officeDocument/2006/relationships/hyperlink" Target="https://technet.microsoft.com/en-us/library/dn832132(v=crm.7).aspx" TargetMode="External"/><Relationship Id="rId4" Type="http://schemas.openxmlformats.org/officeDocument/2006/relationships/hyperlink" Target="https://technet.microsoft.com/en-us/library/dn832108(v=crm.7).aspx" TargetMode="External"/></Relationships>
</file>

<file path=ppt/slides/_rels/slide50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7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51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7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1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76.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38.emf"/></Relationships>
</file>

<file path=ppt/slides/_rels/slide512.xml.rels><?xml version="1.0" encoding="UTF-8" standalone="yes"?>
<Relationships xmlns="http://schemas.openxmlformats.org/package/2006/relationships"><Relationship Id="rId3" Type="http://schemas.openxmlformats.org/officeDocument/2006/relationships/hyperlink" Target="https://www.microsoft.com/en-us/download/details.aspx?id=50373" TargetMode="External"/><Relationship Id="rId2" Type="http://schemas.openxmlformats.org/officeDocument/2006/relationships/notesSlide" Target="../notesSlides/notesSlide477.xml"/><Relationship Id="rId1" Type="http://schemas.openxmlformats.org/officeDocument/2006/relationships/slideLayout" Target="../slideLayouts/slideLayout104.xml"/><Relationship Id="rId6" Type="http://schemas.openxmlformats.org/officeDocument/2006/relationships/image" Target="../media/image26.jpeg"/><Relationship Id="rId5" Type="http://schemas.openxmlformats.org/officeDocument/2006/relationships/image" Target="../media/image335.gif"/><Relationship Id="rId4" Type="http://schemas.openxmlformats.org/officeDocument/2006/relationships/hyperlink" Target="https://technet.microsoft.com/en-us/library/hh699800.aspx" TargetMode="External"/></Relationships>
</file>

<file path=ppt/slides/_rels/slide51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7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1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7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1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8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51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81.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39.png"/></Relationships>
</file>

<file path=ppt/slides/_rels/slide518.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82.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0.png"/></Relationships>
</file>

<file path=ppt/slides/_rels/slide51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83.xml"/><Relationship Id="rId1" Type="http://schemas.openxmlformats.org/officeDocument/2006/relationships/slideLayout" Target="../slideLayouts/slideLayout10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5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4.xml"/><Relationship Id="rId1" Type="http://schemas.openxmlformats.org/officeDocument/2006/relationships/slideLayout" Target="../slideLayouts/slideLayout13.xml"/></Relationships>
</file>

<file path=ppt/slides/_rels/slide5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5.xml"/><Relationship Id="rId1" Type="http://schemas.openxmlformats.org/officeDocument/2006/relationships/slideLayout" Target="../slideLayouts/slideLayout13.xml"/></Relationships>
</file>

<file path=ppt/slides/_rels/slide522.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8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2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8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24.xml.rels><?xml version="1.0" encoding="UTF-8" standalone="yes"?>
<Relationships xmlns="http://schemas.openxmlformats.org/package/2006/relationships"><Relationship Id="rId3" Type="http://schemas.openxmlformats.org/officeDocument/2006/relationships/hyperlink" Target="http://www.stresstimulus.com/" TargetMode="External"/><Relationship Id="rId2" Type="http://schemas.openxmlformats.org/officeDocument/2006/relationships/notesSlide" Target="../notesSlides/notesSlide488.xml"/><Relationship Id="rId1" Type="http://schemas.openxmlformats.org/officeDocument/2006/relationships/slideLayout" Target="../slideLayouts/slideLayout104.xml"/><Relationship Id="rId6" Type="http://schemas.openxmlformats.org/officeDocument/2006/relationships/image" Target="../media/image26.jpeg"/><Relationship Id="rId5" Type="http://schemas.openxmlformats.org/officeDocument/2006/relationships/image" Target="../media/image335.gif"/><Relationship Id="rId4" Type="http://schemas.openxmlformats.org/officeDocument/2006/relationships/hyperlink" Target="http://www.magnetismsolutions.com/blog/manjula-chetty's-blog/2014/09/29/performance-testing-with-stress-stimulus-in-microsoft-dynamics-crm-2013" TargetMode="External"/></Relationships>
</file>

<file path=ppt/slides/_rels/slide52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8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1.png"/></Relationships>
</file>

<file path=ppt/slides/_rels/slide52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9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2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9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28.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9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2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9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53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9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31.xml.rels><?xml version="1.0" encoding="UTF-8" standalone="yes"?>
<Relationships xmlns="http://schemas.openxmlformats.org/package/2006/relationships"><Relationship Id="rId3" Type="http://schemas.openxmlformats.org/officeDocument/2006/relationships/hyperlink" Target="https://msdn.microsoft.com/en-IN/library/ms173763.aspx" TargetMode="External"/><Relationship Id="rId2" Type="http://schemas.openxmlformats.org/officeDocument/2006/relationships/notesSlide" Target="../notesSlides/notesSlide495.xml"/><Relationship Id="rId1" Type="http://schemas.openxmlformats.org/officeDocument/2006/relationships/slideLayout" Target="../slideLayouts/slideLayout104.xml"/><Relationship Id="rId6" Type="http://schemas.openxmlformats.org/officeDocument/2006/relationships/image" Target="../media/image26.jpeg"/><Relationship Id="rId5" Type="http://schemas.openxmlformats.org/officeDocument/2006/relationships/image" Target="../media/image335.gif"/><Relationship Id="rId4" Type="http://schemas.openxmlformats.org/officeDocument/2006/relationships/hyperlink" Target="https://debajmecrm.com/2015/11/09/read-committed-snapshot-isolation-rcsiknow-before-you-use-it-for-your-dynamics-crm-database" TargetMode="External"/></Relationships>
</file>

<file path=ppt/slides/_rels/slide5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96.xml"/><Relationship Id="rId1" Type="http://schemas.openxmlformats.org/officeDocument/2006/relationships/slideLayout" Target="../slideLayouts/slideLayout13.xml"/></Relationships>
</file>

<file path=ppt/slides/_rels/slide53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9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3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9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3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49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3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0.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2.png"/></Relationships>
</file>

<file path=ppt/slides/_rels/slide53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1.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3.png"/></Relationships>
</file>

<file path=ppt/slides/_rels/slide538.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2.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4.png"/></Relationships>
</file>

<file path=ppt/slides/_rels/slide53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5.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54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4.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5.png"/></Relationships>
</file>

<file path=ppt/slides/_rels/slide54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5.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6.png"/></Relationships>
</file>

<file path=ppt/slides/_rels/slide542.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6.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7.png"/></Relationships>
</file>

<file path=ppt/slides/_rels/slide54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8.png"/></Relationships>
</file>

<file path=ppt/slides/_rels/slide54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8.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49.png"/></Relationships>
</file>

<file path=ppt/slides/_rels/slide54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0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0.png"/></Relationships>
</file>

<file path=ppt/slides/_rels/slide54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0.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1.png"/></Relationships>
</file>

<file path=ppt/slides/_rels/slide54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1.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2.png"/></Relationships>
</file>

<file path=ppt/slides/_rels/slide548.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2.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3.png"/></Relationships>
</file>

<file path=ppt/slides/_rels/slide54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4.png"/></Relationships>
</file>

<file path=ppt/slides/_rels/slide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5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4.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5.png"/></Relationships>
</file>

<file path=ppt/slides/_rels/slide55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5.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6.png"/></Relationships>
</file>

<file path=ppt/slides/_rels/slide552.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6.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7.png"/></Relationships>
</file>

<file path=ppt/slides/_rels/slide55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8.png"/></Relationships>
</file>

<file path=ppt/slides/_rels/slide55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5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1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5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5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58.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5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59.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52.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6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62.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6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0.png"/></Relationships>
</file>

<file path=ppt/slides/_rels/slide56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8.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1.png"/></Relationships>
</file>

<file path=ppt/slides/_rels/slide56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2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6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0.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2.png"/></Relationships>
</file>

<file path=ppt/slides/_rels/slide56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68.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2.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3.png"/></Relationships>
</file>

<file path=ppt/slides/_rels/slide56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4.png"/></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7.xml"/><Relationship Id="rId1" Type="http://schemas.openxmlformats.org/officeDocument/2006/relationships/slideLayout" Target="../slideLayouts/slideLayout104.xml"/></Relationships>
</file>

<file path=ppt/slides/_rels/slide57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7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5.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5.png"/></Relationships>
</file>

<file path=ppt/slides/_rels/slide572.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7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6.png"/></Relationships>
</file>

<file path=ppt/slides/_rels/slide57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7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3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7.png"/></Relationships>
</file>

<file path=ppt/slides/_rels/slide57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0.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8.png"/></Relationships>
</file>

<file path=ppt/slides/_rels/slide57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1.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69.png"/></Relationships>
</file>

<file path=ppt/slides/_rels/slide578.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2.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70.png"/></Relationships>
</file>

<file path=ppt/slides/_rels/slide57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71.png"/></Relationships>
</file>

<file path=ppt/slides/_rels/slide5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8.xml"/><Relationship Id="rId1" Type="http://schemas.openxmlformats.org/officeDocument/2006/relationships/slideLayout" Target="../slideLayouts/slideLayout10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4.xml"/><Relationship Id="rId1" Type="http://schemas.openxmlformats.org/officeDocument/2006/relationships/slideLayout" Target="../slideLayouts/slideLayout104.xml"/><Relationship Id="rId6" Type="http://schemas.openxmlformats.org/officeDocument/2006/relationships/image" Target="../media/image26.jpeg"/><Relationship Id="rId5" Type="http://schemas.openxmlformats.org/officeDocument/2006/relationships/hyperlink" Target="https://community.dynamics.com/enterprise/b/dynamics365enterprisecloudfronts/archive/2016/12/27/dynamics-365-relationship-assistant" TargetMode="External"/><Relationship Id="rId4" Type="http://schemas.openxmlformats.org/officeDocument/2006/relationships/image" Target="../media/image372.png"/></Relationships>
</file>

<file path=ppt/slides/_rels/slide58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82.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6.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73.png"/></Relationships>
</file>

<file path=ppt/slides/_rels/slide58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8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8.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74.png"/></Relationships>
</file>

<file path=ppt/slides/_rels/slide58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4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8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50.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75.png"/></Relationships>
</file>

<file path=ppt/slides/_rels/slide587.xml.rels><?xml version="1.0" encoding="UTF-8" standalone="yes"?>
<Relationships xmlns="http://schemas.openxmlformats.org/package/2006/relationships"><Relationship Id="rId3" Type="http://schemas.openxmlformats.org/officeDocument/2006/relationships/hyperlink" Target="https://appsource.microsoft.com/en-us/product/dynamics-365/mscrm.44f192ec-e387-436c-886c-879923d8a448" TargetMode="External"/><Relationship Id="rId2" Type="http://schemas.openxmlformats.org/officeDocument/2006/relationships/notesSlide" Target="../notesSlides/notesSlide551.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35.gif"/></Relationships>
</file>

<file path=ppt/slides/_rels/slide588.xml.rels><?xml version="1.0" encoding="UTF-8" standalone="yes"?>
<Relationships xmlns="http://schemas.openxmlformats.org/package/2006/relationships"><Relationship Id="rId3" Type="http://schemas.openxmlformats.org/officeDocument/2006/relationships/hyperlink" Target="https://technet.microsoft.com/library/a70feedc-12b9-4a2d-baf0-f489cdcc177d" TargetMode="External"/><Relationship Id="rId2" Type="http://schemas.openxmlformats.org/officeDocument/2006/relationships/notesSlide" Target="../notesSlides/notesSlide552.xml"/><Relationship Id="rId1" Type="http://schemas.openxmlformats.org/officeDocument/2006/relationships/slideLayout" Target="../slideLayouts/slideLayout104.xml"/><Relationship Id="rId6" Type="http://schemas.openxmlformats.org/officeDocument/2006/relationships/image" Target="../media/image26.jpeg"/><Relationship Id="rId5" Type="http://schemas.openxmlformats.org/officeDocument/2006/relationships/image" Target="../media/image335.gif"/><Relationship Id="rId4" Type="http://schemas.openxmlformats.org/officeDocument/2006/relationships/hyperlink" Target="https://msdn.microsoft.com/en-us/library/dn932130.aspx?f=255&amp;MSPPError=-2147217396" TargetMode="External"/></Relationships>
</file>

<file path=ppt/slides/_rels/slide58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5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76.png"/></Relationships>
</file>

<file path=ppt/slides/_rels/slide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9.xml"/><Relationship Id="rId1" Type="http://schemas.openxmlformats.org/officeDocument/2006/relationships/slideLayout" Target="../slideLayouts/slideLayout104.xml"/></Relationships>
</file>

<file path=ppt/slides/_rels/slide59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54.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77.png"/></Relationships>
</file>

<file path=ppt/slides/_rels/slide59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55.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78.png"/></Relationships>
</file>

<file path=ppt/slides/_rels/slide592.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56.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79.png"/></Relationships>
</file>

<file path=ppt/slides/_rels/slide59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5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9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58.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0.png"/></Relationships>
</file>

<file path=ppt/slides/_rels/slide595.xml.rels><?xml version="1.0" encoding="UTF-8" standalone="yes"?>
<Relationships xmlns="http://schemas.openxmlformats.org/package/2006/relationships"><Relationship Id="rId3" Type="http://schemas.openxmlformats.org/officeDocument/2006/relationships/hyperlink" Target="https://technet.microsoft.com/library/a70feedc-12b9-4a2d-baf0-f489cdcc177d" TargetMode="External"/><Relationship Id="rId2" Type="http://schemas.openxmlformats.org/officeDocument/2006/relationships/notesSlide" Target="../notesSlides/notesSlide55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35.gif"/></Relationships>
</file>

<file path=ppt/slides/_rels/slide59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0.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1.png"/></Relationships>
</file>

<file path=ppt/slides/_rels/slide59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59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6.xml"/></Relationships>
</file>

<file path=ppt/slides/_rels/slide59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2.png"/></Relationships>
</file>

<file path=ppt/slides/_rels/slide60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602.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60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6.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3.png"/></Relationships>
</file>

<file path=ppt/slides/_rels/slide60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4.png"/></Relationships>
</file>

<file path=ppt/slides/_rels/slide60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8.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5.png"/></Relationships>
</file>

<file path=ppt/slides/_rels/slide60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6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6.png"/></Relationships>
</file>

<file path=ppt/slides/_rels/slide60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0.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7.png"/></Relationships>
</file>

<file path=ppt/slides/_rels/slide608.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1.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8.png"/></Relationships>
</file>

<file path=ppt/slides/_rels/slide609.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2.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89.png"/></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1.xml"/><Relationship Id="rId1" Type="http://schemas.openxmlformats.org/officeDocument/2006/relationships/slideLayout" Target="../slideLayouts/slideLayout104.xml"/></Relationships>
</file>

<file path=ppt/slides/_rels/slide610.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3.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90.png"/></Relationships>
</file>

<file path=ppt/slides/_rels/slide61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4.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91.png"/></Relationships>
</file>

<file path=ppt/slides/_rels/slide612.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5.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92.png"/></Relationships>
</file>

<file path=ppt/slides/_rels/slide613.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6.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93.png"/></Relationships>
</file>

<file path=ppt/slides/_rels/slide614.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7.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94.png"/></Relationships>
</file>

<file path=ppt/slides/_rels/slide615.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8.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95.png"/></Relationships>
</file>

<file path=ppt/slides/_rels/slide616.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79.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96.png"/></Relationships>
</file>

<file path=ppt/slides/_rels/slide617.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80.xml"/><Relationship Id="rId1" Type="http://schemas.openxmlformats.org/officeDocument/2006/relationships/slideLayout" Target="../slideLayouts/slideLayout104.xml"/><Relationship Id="rId6" Type="http://schemas.openxmlformats.org/officeDocument/2006/relationships/image" Target="../media/image26.jpeg"/><Relationship Id="rId5" Type="http://schemas.openxmlformats.org/officeDocument/2006/relationships/hyperlink" Target="https://www.youtube.com/watch?v=T8lZ-P8vUzY" TargetMode="External"/><Relationship Id="rId4" Type="http://schemas.openxmlformats.org/officeDocument/2006/relationships/hyperlink" Target="https://docs.microsoft.com/en-us/dynamics365/customer-engagement/voice-of-customer/get-feedback-surveys" TargetMode="External"/></Relationships>
</file>

<file path=ppt/slides/_rels/slide6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81.xml"/><Relationship Id="rId1" Type="http://schemas.openxmlformats.org/officeDocument/2006/relationships/slideLayout" Target="../slideLayouts/slideLayout13.xml"/></Relationships>
</file>

<file path=ppt/slides/_rels/slide6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8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2.xml"/><Relationship Id="rId1" Type="http://schemas.openxmlformats.org/officeDocument/2006/relationships/slideLayout" Target="../slideLayouts/slideLayout104.xml"/></Relationships>
</file>

<file path=ppt/slides/_rels/slide620.xml.rels><?xml version="1.0" encoding="UTF-8" standalone="yes"?>
<Relationships xmlns="http://schemas.openxmlformats.org/package/2006/relationships"><Relationship Id="rId3" Type="http://schemas.openxmlformats.org/officeDocument/2006/relationships/hyperlink" Target="https://msdn.microsoft.com/en-in/library/gg509027.aspx" TargetMode="External"/><Relationship Id="rId7" Type="http://schemas.openxmlformats.org/officeDocument/2006/relationships/image" Target="../media/image26.jpeg"/><Relationship Id="rId2" Type="http://schemas.openxmlformats.org/officeDocument/2006/relationships/notesSlide" Target="../notesSlides/notesSlide583.xml"/><Relationship Id="rId1" Type="http://schemas.openxmlformats.org/officeDocument/2006/relationships/slideLayout" Target="../slideLayouts/slideLayout104.xml"/><Relationship Id="rId6" Type="http://schemas.openxmlformats.org/officeDocument/2006/relationships/image" Target="../media/image335.gif"/><Relationship Id="rId5" Type="http://schemas.openxmlformats.org/officeDocument/2006/relationships/hyperlink" Target="https://www.microsoft.com/en-us/download/details.aspx?id=48268" TargetMode="External"/><Relationship Id="rId4" Type="http://schemas.openxmlformats.org/officeDocument/2006/relationships/hyperlink" Target="https://ashishmahajancrm.wordpress.com/2012/03/05/microsoft-dynamics-crm-2011-best-development-practices-customization-best-practices" TargetMode="External"/></Relationships>
</file>

<file path=ppt/slides/_rels/slide621.xml.rels><?xml version="1.0" encoding="UTF-8" standalone="yes"?>
<Relationships xmlns="http://schemas.openxmlformats.org/package/2006/relationships"><Relationship Id="rId3" Type="http://schemas.openxmlformats.org/officeDocument/2006/relationships/image" Target="../media/image335.gif"/><Relationship Id="rId2" Type="http://schemas.openxmlformats.org/officeDocument/2006/relationships/notesSlide" Target="../notesSlides/notesSlide584.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397.jpeg"/></Relationships>
</file>

<file path=ppt/slides/_rels/slide6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3.xml"/><Relationship Id="rId1" Type="http://schemas.openxmlformats.org/officeDocument/2006/relationships/slideLayout" Target="../slideLayouts/slideLayout104.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6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8.xml"/><Relationship Id="rId1" Type="http://schemas.openxmlformats.org/officeDocument/2006/relationships/slideLayout" Target="../slideLayouts/slideLayout104.xml"/></Relationships>
</file>

<file path=ppt/slides/_rels/slide6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9.xml"/><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0.xml"/><Relationship Id="rId1" Type="http://schemas.openxmlformats.org/officeDocument/2006/relationships/slideLayout" Target="../slideLayouts/slideLayout104.xml"/></Relationships>
</file>

<file path=ppt/slides/_rels/slide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1.xml"/><Relationship Id="rId1" Type="http://schemas.openxmlformats.org/officeDocument/2006/relationships/slideLayout" Target="../slideLayouts/slideLayout104.xml"/></Relationships>
</file>

<file path=ppt/slides/_rels/slide7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2.xml"/><Relationship Id="rId1" Type="http://schemas.openxmlformats.org/officeDocument/2006/relationships/slideLayout" Target="../slideLayouts/slideLayout104.xml"/></Relationships>
</file>

<file path=ppt/slides/_rels/slide7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3.xml"/><Relationship Id="rId1" Type="http://schemas.openxmlformats.org/officeDocument/2006/relationships/slideLayout" Target="../slideLayouts/slideLayout104.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7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5.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6.xml"/><Relationship Id="rId1" Type="http://schemas.openxmlformats.org/officeDocument/2006/relationships/slideLayout" Target="../slideLayouts/slideLayout104.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104.xml"/><Relationship Id="rId5" Type="http://schemas.openxmlformats.org/officeDocument/2006/relationships/image" Target="../media/image26.jpeg"/><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8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8.xml"/><Relationship Id="rId1" Type="http://schemas.openxmlformats.org/officeDocument/2006/relationships/slideLayout" Target="../slideLayouts/slideLayout104.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1.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3.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4.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5.xml"/><Relationship Id="rId1" Type="http://schemas.openxmlformats.org/officeDocument/2006/relationships/slideLayout" Target="../slideLayouts/slideLayout104.xml"/></Relationships>
</file>

<file path=ppt/slides/_rels/slide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6.xml"/><Relationship Id="rId1" Type="http://schemas.openxmlformats.org/officeDocument/2006/relationships/slideLayout" Target="../slideLayouts/slideLayout104.xml"/></Relationships>
</file>

<file path=ppt/slides/_rels/slide97.xml.rels><?xml version="1.0" encoding="UTF-8" standalone="yes"?>
<Relationships xmlns="http://schemas.openxmlformats.org/package/2006/relationships"><Relationship Id="rId3" Type="http://schemas.openxmlformats.org/officeDocument/2006/relationships/hyperlink" Target="https://accessteamsmigrator.codeplex.com/releases/view/618241" TargetMode="External"/><Relationship Id="rId2" Type="http://schemas.openxmlformats.org/officeDocument/2006/relationships/notesSlide" Target="../notesSlides/notesSlide97.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5.xml"/><Relationship Id="rId1" Type="http://schemas.openxmlformats.org/officeDocument/2006/relationships/themeOverride" Target="../theme/themeOverride3.xml"/><Relationship Id="rId5" Type="http://schemas.openxmlformats.org/officeDocument/2006/relationships/image" Target="../media/image26.jpe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104.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5"/>
          <p:cNvSpPr txBox="1">
            <a:spLocks/>
          </p:cNvSpPr>
          <p:nvPr/>
        </p:nvSpPr>
        <p:spPr>
          <a:xfrm>
            <a:off x="322618" y="4235935"/>
            <a:ext cx="5728748" cy="1378480"/>
          </a:xfrm>
          <a:prstGeom prst="rect">
            <a:avLst/>
          </a:prstGeom>
          <a:noFill/>
        </p:spPr>
        <p:txBody>
          <a:bodyPr vert="horz" wrap="square" lIns="243777" tIns="195021" rIns="243777" bIns="195021" rtlCol="0" anchor="b">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lang="en-US" sz="2800" kern="1200" spc="0" baseline="0">
                <a:ln>
                  <a:noFill/>
                </a:ln>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600" kern="1200" spc="0" baseline="0" dirty="0" smtClean="0">
                <a:ln>
                  <a:noFill/>
                </a:ln>
                <a:solidFill>
                  <a:schemeClr val="tx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600" kern="1200" spc="0" baseline="0" dirty="0" smtClean="0">
                <a:ln>
                  <a:noFill/>
                </a:ln>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600" kern="1200" spc="0" baseline="0" dirty="0" smtClean="0">
                <a:ln>
                  <a:noFill/>
                </a:ln>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600" kern="1200" spc="0" baseline="0" dirty="0">
                <a:ln>
                  <a:noFill/>
                </a:ln>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sz="2399" dirty="0">
              <a:solidFill>
                <a:prstClr val="white"/>
              </a:solidFill>
              <a:latin typeface="Segoe UI"/>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715" y="1705251"/>
            <a:ext cx="5081158" cy="4302924"/>
          </a:xfrm>
          <a:prstGeom prst="rect">
            <a:avLst/>
          </a:prstGeom>
        </p:spPr>
      </p:pic>
      <p:sp>
        <p:nvSpPr>
          <p:cNvPr id="14" name="Rectangle 13"/>
          <p:cNvSpPr/>
          <p:nvPr/>
        </p:nvSpPr>
        <p:spPr>
          <a:xfrm>
            <a:off x="61361" y="947923"/>
            <a:ext cx="6096000" cy="520592"/>
          </a:xfrm>
          <a:prstGeom prst="rect">
            <a:avLst/>
          </a:prstGeom>
        </p:spPr>
        <p:txBody>
          <a:bodyPr>
            <a:spAutoFit/>
          </a:bodyPr>
          <a:lstStyle/>
          <a:p>
            <a:pPr algn="ctr">
              <a:lnSpc>
                <a:spcPct val="107000"/>
              </a:lnSpc>
              <a:spcBef>
                <a:spcPts val="200"/>
              </a:spcBef>
              <a:spcAft>
                <a:spcPts val="200"/>
              </a:spcAft>
            </a:pPr>
            <a:r>
              <a:rPr lang="en-US" sz="2800" b="1" spc="-133" dirty="0">
                <a:solidFill>
                  <a:srgbClr val="8B0D88"/>
                </a:solidFill>
                <a:latin typeface="Trebuchet MS" panose="020B0603020202020204" pitchFamily="34" charset="0"/>
                <a:ea typeface="+mj-ea"/>
                <a:cs typeface="+mj-cs"/>
              </a:rPr>
              <a:t>MICROSOFT DYNAMICS 365 TRAINING                                         </a:t>
            </a:r>
          </a:p>
        </p:txBody>
      </p:sp>
      <p:sp>
        <p:nvSpPr>
          <p:cNvPr id="15" name="Rectangle 14"/>
          <p:cNvSpPr/>
          <p:nvPr/>
        </p:nvSpPr>
        <p:spPr>
          <a:xfrm>
            <a:off x="1337705" y="2276085"/>
            <a:ext cx="2861733" cy="519438"/>
          </a:xfrm>
          <a:prstGeom prst="rect">
            <a:avLst/>
          </a:prstGeom>
        </p:spPr>
        <p:txBody>
          <a:bodyPr wrap="square">
            <a:spAutoFit/>
          </a:bodyPr>
          <a:lstStyle/>
          <a:p>
            <a:pPr algn="ctr">
              <a:lnSpc>
                <a:spcPct val="107000"/>
              </a:lnSpc>
              <a:spcBef>
                <a:spcPts val="200"/>
              </a:spcBef>
              <a:spcAft>
                <a:spcPts val="200"/>
              </a:spcAft>
            </a:pPr>
            <a:r>
              <a:rPr lang="en-US" sz="2800" b="1" spc="-133" dirty="0">
                <a:solidFill>
                  <a:srgbClr val="8B0D88"/>
                </a:solidFill>
                <a:latin typeface="Trebuchet MS" panose="020B0603020202020204" pitchFamily="34" charset="0"/>
                <a:ea typeface="+mj-ea"/>
                <a:cs typeface="+mj-cs"/>
              </a:rPr>
              <a:t>Debajit Dutta</a:t>
            </a:r>
          </a:p>
        </p:txBody>
      </p:sp>
      <p:sp>
        <p:nvSpPr>
          <p:cNvPr id="16" name="Rectangle 15"/>
          <p:cNvSpPr/>
          <p:nvPr/>
        </p:nvSpPr>
        <p:spPr>
          <a:xfrm>
            <a:off x="1518176" y="2954058"/>
            <a:ext cx="5927544" cy="3678699"/>
          </a:xfrm>
          <a:prstGeom prst="rect">
            <a:avLst/>
          </a:prstGeom>
        </p:spPr>
        <p:txBody>
          <a:bodyPr wrap="square">
            <a:spAutoFit/>
          </a:bodyPr>
          <a:lstStyle/>
          <a:p>
            <a:pPr algn="ctr">
              <a:lnSpc>
                <a:spcPct val="107000"/>
              </a:lnSpc>
              <a:spcBef>
                <a:spcPts val="200"/>
              </a:spcBef>
              <a:spcAft>
                <a:spcPts val="200"/>
              </a:spcAft>
            </a:pPr>
            <a:r>
              <a:rPr lang="en-US" sz="2000" b="1" spc="-133" dirty="0">
                <a:solidFill>
                  <a:srgbClr val="8B0D88"/>
                </a:solidFill>
                <a:latin typeface="Trebuchet MS" panose="020B0603020202020204" pitchFamily="34" charset="0"/>
                <a:ea typeface="+mj-ea"/>
                <a:cs typeface="+mj-cs"/>
              </a:rPr>
              <a:t>Dynamics CRM Most Valuable </a:t>
            </a:r>
            <a:r>
              <a:rPr lang="en-US" sz="2000" b="1" spc="-133">
                <a:solidFill>
                  <a:srgbClr val="8B0D88"/>
                </a:solidFill>
                <a:latin typeface="Trebuchet MS" panose="020B0603020202020204" pitchFamily="34" charset="0"/>
                <a:ea typeface="+mj-ea"/>
                <a:cs typeface="+mj-cs"/>
              </a:rPr>
              <a:t>Professional  (MVP)</a:t>
            </a:r>
            <a:endParaRPr lang="en-US" sz="2000" b="1" spc="-133" dirty="0">
              <a:solidFill>
                <a:srgbClr val="8B0D88"/>
              </a:solidFill>
              <a:latin typeface="Trebuchet MS" panose="020B0603020202020204" pitchFamily="34" charset="0"/>
              <a:ea typeface="+mj-ea"/>
              <a:cs typeface="+mj-cs"/>
            </a:endParaRPr>
          </a:p>
          <a:p>
            <a:pPr algn="ctr">
              <a:lnSpc>
                <a:spcPct val="107000"/>
              </a:lnSpc>
              <a:spcBef>
                <a:spcPts val="200"/>
              </a:spcBef>
              <a:spcAft>
                <a:spcPts val="200"/>
              </a:spcAft>
            </a:pPr>
            <a:r>
              <a:rPr lang="en-US" sz="2000" b="1" spc="-133" dirty="0">
                <a:solidFill>
                  <a:srgbClr val="8B0D88"/>
                </a:solidFill>
                <a:latin typeface="Trebuchet MS" panose="020B0603020202020204" pitchFamily="34" charset="0"/>
                <a:ea typeface="+mj-ea"/>
                <a:cs typeface="+mj-cs"/>
              </a:rPr>
              <a:t>Cofounder of Xrmforyou.com</a:t>
            </a:r>
          </a:p>
          <a:p>
            <a:pPr>
              <a:lnSpc>
                <a:spcPct val="107000"/>
              </a:lnSpc>
              <a:spcBef>
                <a:spcPts val="200"/>
              </a:spcBef>
              <a:spcAft>
                <a:spcPts val="200"/>
              </a:spcAft>
            </a:pPr>
            <a:r>
              <a:rPr lang="en-US" sz="2000" b="1" spc="-133" dirty="0">
                <a:solidFill>
                  <a:srgbClr val="8B0D88"/>
                </a:solidFill>
                <a:latin typeface="Trebuchet MS" panose="020B0603020202020204" pitchFamily="34" charset="0"/>
                <a:ea typeface="+mj-ea"/>
                <a:cs typeface="+mj-cs"/>
              </a:rPr>
              <a:t>BLOG-</a:t>
            </a:r>
            <a:r>
              <a:rPr lang="en-US" sz="2800" b="1" spc="-133" dirty="0">
                <a:solidFill>
                  <a:srgbClr val="8B0D88"/>
                </a:solidFill>
                <a:latin typeface="Trebuchet MS" panose="020B0603020202020204" pitchFamily="34" charset="0"/>
                <a:ea typeface="+mj-ea"/>
                <a:cs typeface="+mj-cs"/>
              </a:rPr>
              <a:t> </a:t>
            </a:r>
            <a:r>
              <a:rPr lang="en-US" sz="2000" b="1" i="1" dirty="0">
                <a:solidFill>
                  <a:srgbClr val="00B0F0"/>
                </a:solidFill>
                <a:effectLst>
                  <a:outerShdw blurRad="38100" dist="19050" dir="2700000" algn="tl">
                    <a:srgbClr val="000000">
                      <a:alpha val="40000"/>
                    </a:srgbClr>
                  </a:outerShdw>
                </a:effectLst>
                <a:latin typeface="Trebuchet MS" panose="020B0603020202020204" pitchFamily="34" charset="0"/>
                <a:cs typeface="Segoe UI" panose="020B0502040204020203" pitchFamily="34" charset="0"/>
                <a:hlinkClick r:id="rId4"/>
              </a:rPr>
              <a:t>https://debajmecrm.com</a:t>
            </a:r>
            <a:endParaRPr lang="en-US" sz="2000" b="1" i="1" dirty="0">
              <a:solidFill>
                <a:srgbClr val="00B0F0"/>
              </a:solidFill>
              <a:effectLst>
                <a:outerShdw blurRad="38100" dist="19050" dir="2700000" algn="tl">
                  <a:srgbClr val="000000">
                    <a:alpha val="40000"/>
                  </a:srgbClr>
                </a:outerShdw>
              </a:effectLst>
              <a:latin typeface="Trebuchet MS" panose="020B0603020202020204" pitchFamily="34" charset="0"/>
              <a:cs typeface="Segoe UI" panose="020B0502040204020203" pitchFamily="34" charset="0"/>
            </a:endParaRPr>
          </a:p>
          <a:p>
            <a:pPr>
              <a:lnSpc>
                <a:spcPct val="107000"/>
              </a:lnSpc>
              <a:spcBef>
                <a:spcPts val="200"/>
              </a:spcBef>
              <a:spcAft>
                <a:spcPts val="200"/>
              </a:spcAft>
            </a:pPr>
            <a:r>
              <a:rPr lang="en-US" sz="2000" b="1" spc="-133" dirty="0">
                <a:solidFill>
                  <a:srgbClr val="8B0D88"/>
                </a:solidFill>
                <a:latin typeface="Trebuchet MS" panose="020B0603020202020204" pitchFamily="34" charset="0"/>
                <a:ea typeface="+mj-ea"/>
                <a:cs typeface="+mj-cs"/>
              </a:rPr>
              <a:t>Website:</a:t>
            </a:r>
            <a:r>
              <a:rPr lang="en-US" sz="2000" b="1" i="1" dirty="0">
                <a:solidFill>
                  <a:srgbClr val="002060"/>
                </a:solidFill>
                <a:effectLst>
                  <a:outerShdw blurRad="38100" dist="19050" dir="2700000" algn="tl">
                    <a:srgbClr val="000000">
                      <a:alpha val="40000"/>
                    </a:srgbClr>
                  </a:outerShdw>
                </a:effectLst>
                <a:latin typeface="Segoe UI" panose="020B0502040204020203" pitchFamily="34" charset="0"/>
                <a:cs typeface="Segoe UI" panose="020B0502040204020203" pitchFamily="34" charset="0"/>
              </a:rPr>
              <a:t> </a:t>
            </a:r>
            <a:r>
              <a:rPr lang="en-US" sz="2000" b="1" i="1" dirty="0">
                <a:solidFill>
                  <a:srgbClr val="00B0F0"/>
                </a:solidFill>
                <a:effectLst>
                  <a:outerShdw blurRad="38100" dist="19050" dir="2700000" algn="tl">
                    <a:srgbClr val="000000">
                      <a:alpha val="40000"/>
                    </a:srgbClr>
                  </a:outerShdw>
                </a:effectLst>
                <a:latin typeface="Trebuchet MS" panose="020B0603020202020204" pitchFamily="34" charset="0"/>
                <a:cs typeface="Segoe UI" panose="020B0502040204020203" pitchFamily="34" charset="0"/>
                <a:hlinkClick r:id="rId5"/>
              </a:rPr>
              <a:t>www.xrmforyou.com</a:t>
            </a:r>
            <a:endParaRPr lang="en-US" sz="2000" b="1" i="1" dirty="0">
              <a:solidFill>
                <a:srgbClr val="00B0F0"/>
              </a:solidFill>
              <a:effectLst>
                <a:outerShdw blurRad="38100" dist="19050" dir="2700000" algn="tl">
                  <a:srgbClr val="000000">
                    <a:alpha val="40000"/>
                  </a:srgbClr>
                </a:outerShdw>
              </a:effectLst>
              <a:latin typeface="Trebuchet MS" panose="020B0603020202020204" pitchFamily="34" charset="0"/>
              <a:cs typeface="Segoe UI" panose="020B0502040204020203" pitchFamily="34" charset="0"/>
            </a:endParaRPr>
          </a:p>
          <a:p>
            <a:pPr>
              <a:lnSpc>
                <a:spcPct val="107000"/>
              </a:lnSpc>
              <a:spcBef>
                <a:spcPts val="200"/>
              </a:spcBef>
              <a:spcAft>
                <a:spcPts val="200"/>
              </a:spcAft>
            </a:pPr>
            <a:endParaRPr lang="en-US" sz="2000" b="1" i="1" dirty="0">
              <a:solidFill>
                <a:srgbClr val="002060"/>
              </a:solidFill>
              <a:effectLst>
                <a:outerShdw blurRad="38100" dist="19050" dir="2700000" algn="tl">
                  <a:srgbClr val="000000">
                    <a:alpha val="40000"/>
                  </a:srgbClr>
                </a:outerShdw>
              </a:effectLst>
              <a:latin typeface="Segoe UI" panose="020B0502040204020203" pitchFamily="34" charset="0"/>
              <a:cs typeface="Segoe UI" panose="020B0502040204020203" pitchFamily="34" charset="0"/>
            </a:endParaRPr>
          </a:p>
          <a:p>
            <a:pPr>
              <a:lnSpc>
                <a:spcPct val="107000"/>
              </a:lnSpc>
              <a:spcBef>
                <a:spcPts val="200"/>
              </a:spcBef>
              <a:spcAft>
                <a:spcPts val="200"/>
              </a:spcAft>
            </a:pPr>
            <a:r>
              <a:rPr lang="en-US" sz="2000" b="1" spc="-133" dirty="0">
                <a:solidFill>
                  <a:srgbClr val="8B0D88"/>
                </a:solidFill>
                <a:latin typeface="Trebuchet MS" panose="020B0603020202020204" pitchFamily="34" charset="0"/>
                <a:ea typeface="+mj-ea"/>
                <a:cs typeface="+mj-cs"/>
              </a:rPr>
              <a:t>Past Work Experience:</a:t>
            </a:r>
          </a:p>
          <a:p>
            <a:pPr>
              <a:lnSpc>
                <a:spcPct val="107000"/>
              </a:lnSpc>
              <a:spcBef>
                <a:spcPts val="200"/>
              </a:spcBef>
              <a:spcAft>
                <a:spcPts val="200"/>
              </a:spcAft>
            </a:pPr>
            <a:r>
              <a:rPr lang="en-US" sz="2000" b="1" spc="-133" dirty="0">
                <a:solidFill>
                  <a:srgbClr val="8B0D88"/>
                </a:solidFill>
                <a:latin typeface="Trebuchet MS" panose="020B0603020202020204" pitchFamily="34" charset="0"/>
                <a:ea typeface="+mj-ea"/>
                <a:cs typeface="+mj-cs"/>
              </a:rPr>
              <a:t>Microsoft, SanDisk, Western Digital, PricewaterhouseCoopers</a:t>
            </a:r>
          </a:p>
          <a:p>
            <a:pPr>
              <a:lnSpc>
                <a:spcPct val="107000"/>
              </a:lnSpc>
              <a:spcBef>
                <a:spcPts val="200"/>
              </a:spcBef>
              <a:spcAft>
                <a:spcPts val="200"/>
              </a:spcAft>
            </a:pPr>
            <a:endParaRPr lang="en-US" sz="2000" b="1" i="1" dirty="0">
              <a:solidFill>
                <a:srgbClr val="002060"/>
              </a:solidFill>
              <a:effectLst>
                <a:outerShdw blurRad="38100" dist="19050" dir="2700000" algn="tl">
                  <a:srgbClr val="000000">
                    <a:alpha val="40000"/>
                  </a:srgbClr>
                </a:outerShdw>
              </a:effectLst>
              <a:latin typeface="Segoe UI" panose="020B0502040204020203" pitchFamily="34" charset="0"/>
              <a:cs typeface="Segoe UI" panose="020B0502040204020203" pitchFamily="34" charset="0"/>
            </a:endParaRPr>
          </a:p>
        </p:txBody>
      </p:sp>
      <p:pic>
        <p:nvPicPr>
          <p:cNvPr id="7" name="Picture 6" descr="Xrm.jpg">
            <a:extLst>
              <a:ext uri="{FF2B5EF4-FFF2-40B4-BE49-F238E27FC236}">
                <a16:creationId xmlns:a16="http://schemas.microsoft.com/office/drawing/2014/main" id="{79F2289F-0C2B-4473-B8F9-9923A344D3AB}"/>
              </a:ext>
            </a:extLst>
          </p:cNvPr>
          <p:cNvPicPr>
            <a:picLocks noChangeAspect="1"/>
          </p:cNvPicPr>
          <p:nvPr/>
        </p:nvPicPr>
        <p:blipFill>
          <a:blip r:embed="rId6"/>
          <a:stretch>
            <a:fillRect/>
          </a:stretch>
        </p:blipFill>
        <p:spPr>
          <a:xfrm>
            <a:off x="11011655" y="0"/>
            <a:ext cx="1180345" cy="1035586"/>
          </a:xfrm>
          <a:prstGeom prst="rect">
            <a:avLst/>
          </a:prstGeom>
        </p:spPr>
      </p:pic>
    </p:spTree>
    <p:extLst>
      <p:ext uri="{BB962C8B-B14F-4D97-AF65-F5344CB8AC3E}">
        <p14:creationId xmlns:p14="http://schemas.microsoft.com/office/powerpoint/2010/main" val="227142839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solidFill>
                  <a:srgbClr val="8B0D88"/>
                </a:solidFill>
                <a:latin typeface="Trebuchet MS" panose="020B0603020202020204" pitchFamily="34" charset="0"/>
              </a:rPr>
              <a:t>Microsoft’s Vision For Digital Transformation</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p:cNvPicPr>
            <a:picLocks noChangeAspect="1"/>
          </p:cNvPicPr>
          <p:nvPr/>
        </p:nvPicPr>
        <p:blipFill>
          <a:blip r:embed="rId3"/>
          <a:stretch>
            <a:fillRect/>
          </a:stretch>
        </p:blipFill>
        <p:spPr>
          <a:xfrm>
            <a:off x="2009775" y="1700212"/>
            <a:ext cx="8172450" cy="345757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46846350"/>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pPr defTabSz="914180"/>
            <a:r>
              <a:rPr lang="en-US" sz="2900" b="1" dirty="0">
                <a:solidFill>
                  <a:srgbClr val="8B0D88"/>
                </a:solidFill>
                <a:latin typeface="Trebuchet MS" panose="020B0603020202020204" pitchFamily="34" charset="0"/>
                <a:ea typeface="+mj-ea"/>
                <a:cs typeface="+mj-cs"/>
              </a:rPr>
              <a:t>Access Team Template</a:t>
            </a:r>
          </a:p>
        </p:txBody>
      </p:sp>
      <p:sp>
        <p:nvSpPr>
          <p:cNvPr id="5" name="Rectangle 4"/>
          <p:cNvSpPr/>
          <p:nvPr/>
        </p:nvSpPr>
        <p:spPr>
          <a:xfrm>
            <a:off x="1337732" y="429122"/>
            <a:ext cx="10346267" cy="2862322"/>
          </a:xfrm>
          <a:prstGeom prst="rect">
            <a:avLst/>
          </a:prstGeom>
        </p:spPr>
        <p:txBody>
          <a:bodyPr wrap="square">
            <a:spAutoFit/>
          </a:bodyPr>
          <a:lstStyle/>
          <a:p>
            <a:endParaRPr lang="en-US" dirty="0"/>
          </a:p>
          <a:p>
            <a:endParaRPr lang="en-US" dirty="0"/>
          </a:p>
          <a:p>
            <a:endParaRPr lang="en-US" dirty="0">
              <a:solidFill>
                <a:prstClr val="black"/>
              </a:solidFill>
            </a:endParaRPr>
          </a:p>
          <a:p>
            <a:pPr marL="0" lvl="2"/>
            <a:endParaRPr lang="en-US" dirty="0">
              <a:solidFill>
                <a:prstClr val="black"/>
              </a:solidFill>
            </a:endParaRPr>
          </a:p>
          <a:p>
            <a:pPr marL="0" lvl="2"/>
            <a:r>
              <a:rPr lang="en-US" dirty="0">
                <a:solidFill>
                  <a:prstClr val="black"/>
                </a:solidFill>
              </a:rPr>
              <a:t> </a:t>
            </a:r>
          </a:p>
          <a:p>
            <a:pPr marL="0" lvl="2"/>
            <a:r>
              <a:rPr lang="en-US" dirty="0">
                <a:solidFill>
                  <a:prstClr val="black"/>
                </a:solidFill>
              </a:rPr>
              <a:t>	</a:t>
            </a:r>
          </a:p>
          <a:p>
            <a:pPr marL="0" lvl="2"/>
            <a:r>
              <a:rPr lang="en-US" dirty="0">
                <a:solidFill>
                  <a:prstClr val="black"/>
                </a:solidFill>
              </a:rPr>
              <a:t>	</a:t>
            </a:r>
          </a:p>
          <a:p>
            <a:pPr marL="0" lvl="2"/>
            <a:endParaRPr lang="en-US" dirty="0">
              <a:solidFill>
                <a:prstClr val="black"/>
              </a:solidFill>
            </a:endParaRPr>
          </a:p>
          <a:p>
            <a:pPr marL="0" lvl="2"/>
            <a:endParaRPr lang="en-US" dirty="0">
              <a:solidFill>
                <a:prstClr val="black"/>
              </a:solidFill>
            </a:endParaRPr>
          </a:p>
          <a:p>
            <a:pPr marL="0" lvl="2"/>
            <a:endParaRPr lang="en-US" dirty="0">
              <a:solidFill>
                <a:prstClr val="black"/>
              </a:solidFill>
            </a:endParaRPr>
          </a:p>
        </p:txBody>
      </p:sp>
      <p:pic>
        <p:nvPicPr>
          <p:cNvPr id="4" name="Picture 3"/>
          <p:cNvPicPr>
            <a:picLocks noChangeAspect="1"/>
          </p:cNvPicPr>
          <p:nvPr/>
        </p:nvPicPr>
        <p:blipFill>
          <a:blip r:embed="rId3"/>
          <a:stretch>
            <a:fillRect/>
          </a:stretch>
        </p:blipFill>
        <p:spPr>
          <a:xfrm>
            <a:off x="455964" y="654851"/>
            <a:ext cx="11355036" cy="613412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125410406"/>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pPr defTabSz="914180"/>
            <a:r>
              <a:rPr lang="en-US" sz="2900" b="1" dirty="0">
                <a:solidFill>
                  <a:srgbClr val="8B0D88"/>
                </a:solidFill>
                <a:latin typeface="Trebuchet MS" panose="020B0603020202020204" pitchFamily="34" charset="0"/>
                <a:ea typeface="+mj-ea"/>
                <a:cs typeface="+mj-cs"/>
              </a:rPr>
              <a:t>Access Team Sub Grid on the Form</a:t>
            </a:r>
          </a:p>
        </p:txBody>
      </p:sp>
      <p:sp>
        <p:nvSpPr>
          <p:cNvPr id="5" name="Rectangle 4"/>
          <p:cNvSpPr/>
          <p:nvPr/>
        </p:nvSpPr>
        <p:spPr>
          <a:xfrm>
            <a:off x="1337732" y="429122"/>
            <a:ext cx="10346267" cy="2862322"/>
          </a:xfrm>
          <a:prstGeom prst="rect">
            <a:avLst/>
          </a:prstGeom>
        </p:spPr>
        <p:txBody>
          <a:bodyPr wrap="square">
            <a:spAutoFit/>
          </a:bodyPr>
          <a:lstStyle/>
          <a:p>
            <a:endParaRPr lang="en-US" dirty="0"/>
          </a:p>
          <a:p>
            <a:endParaRPr lang="en-US" dirty="0"/>
          </a:p>
          <a:p>
            <a:endParaRPr lang="en-US" dirty="0">
              <a:solidFill>
                <a:prstClr val="black"/>
              </a:solidFill>
            </a:endParaRPr>
          </a:p>
          <a:p>
            <a:pPr marL="0" lvl="2"/>
            <a:endParaRPr lang="en-US" dirty="0">
              <a:solidFill>
                <a:prstClr val="black"/>
              </a:solidFill>
            </a:endParaRPr>
          </a:p>
          <a:p>
            <a:pPr marL="0" lvl="2"/>
            <a:r>
              <a:rPr lang="en-US" dirty="0">
                <a:solidFill>
                  <a:prstClr val="black"/>
                </a:solidFill>
              </a:rPr>
              <a:t> </a:t>
            </a:r>
          </a:p>
          <a:p>
            <a:pPr marL="0" lvl="2"/>
            <a:r>
              <a:rPr lang="en-US" dirty="0">
                <a:solidFill>
                  <a:prstClr val="black"/>
                </a:solidFill>
              </a:rPr>
              <a:t>	</a:t>
            </a:r>
          </a:p>
          <a:p>
            <a:pPr marL="0" lvl="2"/>
            <a:r>
              <a:rPr lang="en-US" dirty="0">
                <a:solidFill>
                  <a:prstClr val="black"/>
                </a:solidFill>
              </a:rPr>
              <a:t>	</a:t>
            </a:r>
          </a:p>
          <a:p>
            <a:pPr marL="0" lvl="2"/>
            <a:endParaRPr lang="en-US" dirty="0">
              <a:solidFill>
                <a:prstClr val="black"/>
              </a:solidFill>
            </a:endParaRPr>
          </a:p>
          <a:p>
            <a:pPr marL="0" lvl="2"/>
            <a:endParaRPr lang="en-US" dirty="0">
              <a:solidFill>
                <a:prstClr val="black"/>
              </a:solidFill>
            </a:endParaRPr>
          </a:p>
          <a:p>
            <a:pPr marL="0" lvl="2"/>
            <a:endParaRPr lang="en-US" dirty="0">
              <a:solidFill>
                <a:prstClr val="black"/>
              </a:solidFill>
            </a:endParaRPr>
          </a:p>
        </p:txBody>
      </p:sp>
      <p:pic>
        <p:nvPicPr>
          <p:cNvPr id="4" name="Picture 3"/>
          <p:cNvPicPr>
            <a:picLocks noChangeAspect="1"/>
          </p:cNvPicPr>
          <p:nvPr/>
        </p:nvPicPr>
        <p:blipFill>
          <a:blip r:embed="rId3"/>
          <a:stretch>
            <a:fillRect/>
          </a:stretch>
        </p:blipFill>
        <p:spPr>
          <a:xfrm>
            <a:off x="2463004" y="1675968"/>
            <a:ext cx="7265992" cy="3506063"/>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222747273"/>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Hierarchy Security</a:t>
            </a:r>
          </a:p>
        </p:txBody>
      </p:sp>
      <p:sp>
        <p:nvSpPr>
          <p:cNvPr id="5" name="Rectangle 4"/>
          <p:cNvSpPr/>
          <p:nvPr/>
        </p:nvSpPr>
        <p:spPr>
          <a:xfrm>
            <a:off x="343819" y="521146"/>
            <a:ext cx="10346267" cy="6093976"/>
          </a:xfrm>
          <a:prstGeom prst="rect">
            <a:avLst/>
          </a:prstGeom>
        </p:spPr>
        <p:txBody>
          <a:bodyPr wrap="square">
            <a:spAutoFit/>
          </a:bodyPr>
          <a:lstStyle/>
          <a:p>
            <a:endParaRPr lang="en-US" sz="2000" dirty="0">
              <a:solidFill>
                <a:prstClr val="black"/>
              </a:solidFill>
            </a:endParaRPr>
          </a:p>
          <a:p>
            <a:r>
              <a:rPr lang="en-US" sz="2000" b="1" spc="-133" dirty="0">
                <a:ln w="3175">
                  <a:noFill/>
                </a:ln>
                <a:solidFill>
                  <a:srgbClr val="8B0D88"/>
                </a:solidFill>
                <a:latin typeface="Trebuchet MS" panose="020B0603020202020204" pitchFamily="34" charset="0"/>
                <a:ea typeface="+mj-ea"/>
                <a:cs typeface="+mj-cs"/>
              </a:rPr>
              <a:t>Hierarchy security :</a:t>
            </a:r>
          </a:p>
          <a:p>
            <a:endParaRPr lang="en-US" sz="2000" b="1" dirty="0">
              <a:solidFill>
                <a:prstClr val="black"/>
              </a:solidFill>
            </a:endParaRPr>
          </a:p>
          <a:p>
            <a:r>
              <a:rPr lang="en-US" sz="2000" dirty="0">
                <a:solidFill>
                  <a:prstClr val="black"/>
                </a:solidFill>
              </a:rPr>
              <a:t> </a:t>
            </a:r>
            <a:r>
              <a:rPr lang="en-US" sz="2400" dirty="0">
                <a:solidFill>
                  <a:srgbClr val="7030A0"/>
                </a:solidFill>
                <a:latin typeface="Trebuchet MS" panose="020B0603020202020204" pitchFamily="34" charset="0"/>
              </a:rPr>
              <a:t>The hierarchy security model is an extension to the existing Microsoft Dynamics CRM security model.</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It can be used in conjunction with all other existing security models. The hierarchy security offers a more granular access to records for an organization.</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This helps any organization to maintain the org structure and have tight control over the data integrity.</a:t>
            </a:r>
          </a:p>
          <a:p>
            <a:endParaRPr lang="en-US" sz="2000" dirty="0"/>
          </a:p>
          <a:p>
            <a:endParaRPr lang="en-US" sz="2000" dirty="0">
              <a:solidFill>
                <a:prstClr val="black"/>
              </a:solidFill>
            </a:endParaRPr>
          </a:p>
          <a:p>
            <a:endParaRPr lang="en-US" sz="2000" dirty="0">
              <a:solidFill>
                <a:prstClr val="black"/>
              </a:solidFill>
            </a:endParaRPr>
          </a:p>
          <a:p>
            <a:endParaRPr lang="en-US" dirty="0">
              <a:solidFill>
                <a:prstClr val="black"/>
              </a:solidFill>
            </a:endParaRPr>
          </a:p>
          <a:p>
            <a:r>
              <a:rPr lang="en-US" dirty="0">
                <a:solidFill>
                  <a:prstClr val="black"/>
                </a:solidFill>
              </a:rPr>
              <a:t>			</a:t>
            </a:r>
          </a:p>
          <a:p>
            <a:pPr marL="0" lvl="2"/>
            <a:endParaRPr lang="en-US" dirty="0">
              <a:solidFill>
                <a:prstClr val="black"/>
              </a:solidFill>
            </a:endParaRPr>
          </a:p>
        </p:txBody>
      </p:sp>
      <p:graphicFrame>
        <p:nvGraphicFramePr>
          <p:cNvPr id="4" name="Diagram 3"/>
          <p:cNvGraphicFramePr/>
          <p:nvPr>
            <p:extLst>
              <p:ext uri="{D42A27DB-BD31-4B8C-83A1-F6EECF244321}">
                <p14:modId xmlns:p14="http://schemas.microsoft.com/office/powerpoint/2010/main" val="2234683227"/>
              </p:ext>
            </p:extLst>
          </p:nvPr>
        </p:nvGraphicFramePr>
        <p:xfrm>
          <a:off x="2540001" y="4444631"/>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Xrm.jpg"/>
          <p:cNvPicPr>
            <a:picLocks noChangeAspect="1"/>
          </p:cNvPicPr>
          <p:nvPr/>
        </p:nvPicPr>
        <p:blipFill>
          <a:blip r:embed="rId8"/>
          <a:stretch>
            <a:fillRect/>
          </a:stretch>
        </p:blipFill>
        <p:spPr>
          <a:xfrm>
            <a:off x="11011655" y="0"/>
            <a:ext cx="1180345" cy="1035586"/>
          </a:xfrm>
          <a:prstGeom prst="rect">
            <a:avLst/>
          </a:prstGeom>
        </p:spPr>
      </p:pic>
    </p:spTree>
    <p:extLst>
      <p:ext uri="{BB962C8B-B14F-4D97-AF65-F5344CB8AC3E}">
        <p14:creationId xmlns:p14="http://schemas.microsoft.com/office/powerpoint/2010/main" val="4212873200"/>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Hierarchy Security</a:t>
            </a:r>
          </a:p>
        </p:txBody>
      </p:sp>
      <p:graphicFrame>
        <p:nvGraphicFramePr>
          <p:cNvPr id="4" name="Diagram 3"/>
          <p:cNvGraphicFramePr/>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400508" y="1272987"/>
            <a:ext cx="10902067" cy="4231342"/>
          </a:xfrm>
          <a:prstGeom prst="rect">
            <a:avLst/>
          </a:prstGeom>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1283729247"/>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Hierarchy Security</a:t>
            </a:r>
          </a:p>
        </p:txBody>
      </p:sp>
      <p:graphicFrame>
        <p:nvGraphicFramePr>
          <p:cNvPr id="4" name="Diagram 3"/>
          <p:cNvGraphicFramePr/>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descr="Set up hierarchy security in Dynamics CR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933" y="711201"/>
            <a:ext cx="9702799" cy="6058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19174090"/>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Manager Hierarchy</a:t>
            </a:r>
          </a:p>
        </p:txBody>
      </p:sp>
      <p:sp>
        <p:nvSpPr>
          <p:cNvPr id="5" name="Rectangle 4"/>
          <p:cNvSpPr/>
          <p:nvPr/>
        </p:nvSpPr>
        <p:spPr>
          <a:xfrm>
            <a:off x="457200" y="711200"/>
            <a:ext cx="11226799" cy="5940088"/>
          </a:xfrm>
          <a:prstGeom prst="rect">
            <a:avLst/>
          </a:prstGeom>
        </p:spPr>
        <p:txBody>
          <a:bodyPr wrap="square">
            <a:spAutoFit/>
          </a:bodyPr>
          <a:lstStyle/>
          <a:p>
            <a:endParaRPr lang="en-US" sz="2000" b="1" dirty="0">
              <a:solidFill>
                <a:prstClr val="black"/>
              </a:solidFill>
            </a:endParaRPr>
          </a:p>
          <a:p>
            <a:r>
              <a:rPr lang="en-US" sz="2400" dirty="0">
                <a:solidFill>
                  <a:srgbClr val="7030A0"/>
                </a:solidFill>
                <a:latin typeface="Trebuchet MS" panose="020B0603020202020204" pitchFamily="34" charset="0"/>
              </a:rPr>
              <a:t>The Manager hierarchy security model is based on the management chain or direct reporting structure, where the manager’s and the report’s relationship is established by using the Manager field on the system user entity.</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With the Manager hierarchy security model, a manager has access to the records owned by the user or by the team that a user is a member of, and to the records that are directly shared with the user or the team that a user is a member of.</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In addition to the Manager hierarchy security model, a manager must have at least the user level Read privilege on an entity, to see the reports’ data. </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For example, if a manager doesn’t have the Read access to the Case entity, the manager won’t be able to see the cases that their reports have access to.</a:t>
            </a:r>
          </a:p>
          <a:p>
            <a:endParaRPr lang="en-US" sz="2400" dirty="0">
              <a:solidFill>
                <a:srgbClr val="7030A0"/>
              </a:solidFill>
              <a:latin typeface="Trebuchet MS" panose="020B0603020202020204" pitchFamily="34" charset="0"/>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770577024"/>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Manager Hierarchy</a:t>
            </a:r>
          </a:p>
        </p:txBody>
      </p:sp>
      <p:sp>
        <p:nvSpPr>
          <p:cNvPr id="5" name="Rectangle 4"/>
          <p:cNvSpPr/>
          <p:nvPr/>
        </p:nvSpPr>
        <p:spPr>
          <a:xfrm>
            <a:off x="596348" y="700050"/>
            <a:ext cx="11087651" cy="5509200"/>
          </a:xfrm>
          <a:prstGeom prst="rect">
            <a:avLst/>
          </a:prstGeom>
        </p:spPr>
        <p:txBody>
          <a:bodyPr wrap="square">
            <a:spAutoFit/>
          </a:bodyPr>
          <a:lstStyle/>
          <a:p>
            <a:endParaRPr lang="en-US" sz="2000" b="1" dirty="0">
              <a:solidFill>
                <a:prstClr val="black"/>
              </a:solidFill>
            </a:endParaRPr>
          </a:p>
          <a:p>
            <a:r>
              <a:rPr lang="en-US" sz="2400" dirty="0">
                <a:solidFill>
                  <a:srgbClr val="7030A0"/>
                </a:solidFill>
                <a:latin typeface="Trebuchet MS" panose="020B0603020202020204" pitchFamily="34" charset="0"/>
              </a:rPr>
              <a:t>For a direct report, the manager has the Read, Write, Update, Append, AppendTo access to the report’s data.</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For a non-direct report, a manager has the Read-only access to the report’s data</a:t>
            </a:r>
          </a:p>
          <a:p>
            <a:r>
              <a:rPr lang="en-US" sz="2400" dirty="0">
                <a:solidFill>
                  <a:srgbClr val="7030A0"/>
                </a:solidFill>
                <a:latin typeface="Trebuchet MS" panose="020B0603020202020204" pitchFamily="34" charset="0"/>
              </a:rPr>
              <a:t>In addition to the Manager hierarchy security model, a manager must have at least the user level Read privilege on an entity, to see the reports’ data. </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The depth of the Manager hierarchy can be configured through Hierarchy Depth.</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The Manager hierarchy works only if the Manager and Reports belongs to same business unit in CRM.</a:t>
            </a:r>
          </a:p>
          <a:p>
            <a:endParaRPr lang="en-US" sz="2000" dirty="0">
              <a:solidFill>
                <a:prstClr val="black"/>
              </a:solidFill>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81458368"/>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Manager Hierarchy</a:t>
            </a:r>
          </a:p>
        </p:txBody>
      </p:sp>
      <p:graphicFrame>
        <p:nvGraphicFramePr>
          <p:cNvPr id="4" name="Diagram 3"/>
          <p:cNvGraphicFramePr/>
          <p:nvPr>
            <p:extLst>
              <p:ext uri="{D42A27DB-BD31-4B8C-83A1-F6EECF244321}">
                <p14:modId xmlns:p14="http://schemas.microsoft.com/office/powerpoint/2010/main" val="868289611"/>
              </p:ext>
            </p:extLst>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290" name="Picture 2" descr="Manager hierarchy security in Dynamics CR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1841" y="982133"/>
            <a:ext cx="10144965" cy="5733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3425175108"/>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Position Hierarchy</a:t>
            </a:r>
          </a:p>
        </p:txBody>
      </p:sp>
      <p:graphicFrame>
        <p:nvGraphicFramePr>
          <p:cNvPr id="4" name="Diagram 3"/>
          <p:cNvGraphicFramePr/>
          <p:nvPr>
            <p:extLst>
              <p:ext uri="{D42A27DB-BD31-4B8C-83A1-F6EECF244321}">
                <p14:modId xmlns:p14="http://schemas.microsoft.com/office/powerpoint/2010/main" val="868289611"/>
              </p:ext>
            </p:extLst>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188257" y="1362635"/>
            <a:ext cx="11763667" cy="3514165"/>
          </a:xfrm>
          <a:prstGeom prst="rect">
            <a:avLst/>
          </a:prstGeom>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1350062045"/>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Position Hierarchy</a:t>
            </a:r>
          </a:p>
        </p:txBody>
      </p:sp>
      <p:sp>
        <p:nvSpPr>
          <p:cNvPr id="5" name="Rectangle 4"/>
          <p:cNvSpPr/>
          <p:nvPr/>
        </p:nvSpPr>
        <p:spPr>
          <a:xfrm>
            <a:off x="383575" y="471451"/>
            <a:ext cx="11046425" cy="6309420"/>
          </a:xfrm>
          <a:prstGeom prst="rect">
            <a:avLst/>
          </a:prstGeom>
        </p:spPr>
        <p:txBody>
          <a:bodyPr wrap="square">
            <a:spAutoFit/>
          </a:bodyPr>
          <a:lstStyle/>
          <a:p>
            <a:endParaRPr lang="en-US" sz="2000" dirty="0">
              <a:solidFill>
                <a:prstClr val="black"/>
              </a:solidFill>
            </a:endParaRPr>
          </a:p>
          <a:p>
            <a:r>
              <a:rPr lang="en-US" sz="2400" dirty="0">
                <a:solidFill>
                  <a:srgbClr val="7030A0"/>
                </a:solidFill>
                <a:latin typeface="Trebuchet MS" panose="020B0603020202020204" pitchFamily="34" charset="0"/>
              </a:rPr>
              <a:t>The Position hierarchy is not based on the direct reporting structure, like the Manager hierarchy. A user doesn’t have to be an actual manager of another user to access user’s data.</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Custom Positions can be defined based on your company needs and then these positions can be arranged in Position hierarchy.</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Multiple users can be added to the one position and one user can be tagged only with one position in a given hierarchy. </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Users at the higher positions in the hierarchy have Read, Write, Update, Append, AppendTo access to the data of the users at the lower positions in the direct ancestor path.</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The non-direct higher positions, have Read-only access to the lower positions’ data in the direct ancestor path.</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93625438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r>
              <a:rPr lang="en-US" sz="2800" b="1" dirty="0">
                <a:solidFill>
                  <a:srgbClr val="8B0D88"/>
                </a:solidFill>
                <a:latin typeface="Trebuchet MS" panose="020B0603020202020204" pitchFamily="34" charset="0"/>
                <a:ea typeface="+mj-ea"/>
                <a:cs typeface="+mj-cs"/>
              </a:rPr>
              <a:t>Microsoft Dynamics 365</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2" name="Picture 1"/>
          <p:cNvPicPr>
            <a:picLocks noChangeAspect="1"/>
          </p:cNvPicPr>
          <p:nvPr/>
        </p:nvPicPr>
        <p:blipFill>
          <a:blip r:embed="rId4"/>
          <a:stretch>
            <a:fillRect/>
          </a:stretch>
        </p:blipFill>
        <p:spPr>
          <a:xfrm>
            <a:off x="1647815" y="1272714"/>
            <a:ext cx="9245450" cy="5128086"/>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465500701"/>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Position Hierarchy</a:t>
            </a:r>
          </a:p>
        </p:txBody>
      </p:sp>
      <p:sp>
        <p:nvSpPr>
          <p:cNvPr id="5" name="Rectangle 4"/>
          <p:cNvSpPr/>
          <p:nvPr/>
        </p:nvSpPr>
        <p:spPr>
          <a:xfrm>
            <a:off x="268358" y="711200"/>
            <a:ext cx="11415642" cy="5570756"/>
          </a:xfrm>
          <a:prstGeom prst="rect">
            <a:avLst/>
          </a:prstGeom>
        </p:spPr>
        <p:txBody>
          <a:bodyPr wrap="square">
            <a:spAutoFit/>
          </a:bodyPr>
          <a:lstStyle/>
          <a:p>
            <a:endParaRPr lang="en-US" sz="2000" dirty="0"/>
          </a:p>
          <a:p>
            <a:r>
              <a:rPr lang="en-US" sz="2400" dirty="0">
                <a:solidFill>
                  <a:srgbClr val="7030A0"/>
                </a:solidFill>
                <a:latin typeface="Trebuchet MS" panose="020B0603020202020204" pitchFamily="34" charset="0"/>
              </a:rPr>
              <a:t>With the Position hierarchy security, a user at a higher position has access to the records owned by a lower position user or by the team that a user is a member of, and to the records that are directly shared to the user or the team that a user is a member of.</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The depth of the position security can be Configured in Hierarchy Depth.</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The position hierarchy works only with in the same business unit in CRM.</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With the Position hierarchy security, a user at a higher position has access to the records owned by a lower position user or by the team that a user is a member of, and to the records that are directly shared to the user or the team that a user is a member of.</a:t>
            </a:r>
          </a:p>
          <a:p>
            <a:endParaRPr lang="en-US" sz="2400" dirty="0">
              <a:solidFill>
                <a:srgbClr val="7030A0"/>
              </a:solidFill>
              <a:latin typeface="Trebuchet MS" panose="020B0603020202020204" pitchFamily="34" charset="0"/>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160074515"/>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Position Hierarchy</a:t>
            </a:r>
          </a:p>
        </p:txBody>
      </p:sp>
      <p:sp>
        <p:nvSpPr>
          <p:cNvPr id="5" name="Rectangle 4"/>
          <p:cNvSpPr/>
          <p:nvPr/>
        </p:nvSpPr>
        <p:spPr>
          <a:xfrm>
            <a:off x="268358" y="711200"/>
            <a:ext cx="11415642" cy="3477875"/>
          </a:xfrm>
          <a:prstGeom prst="rect">
            <a:avLst/>
          </a:prstGeom>
        </p:spPr>
        <p:txBody>
          <a:bodyPr wrap="square">
            <a:spAutoFit/>
          </a:bodyPr>
          <a:lstStyle/>
          <a:p>
            <a:endParaRPr lang="en-US" sz="2000" dirty="0"/>
          </a:p>
          <a:p>
            <a:r>
              <a:rPr lang="en-US" sz="2400" dirty="0">
                <a:solidFill>
                  <a:srgbClr val="7030A0"/>
                </a:solidFill>
                <a:latin typeface="Trebuchet MS" panose="020B0603020202020204" pitchFamily="34" charset="0"/>
              </a:rPr>
              <a:t>In addition to the Position hierarchy security model, the users at a higher level must have at least the user level Read privilege on an entity to see the records that the users at the lower positions have access to. For example, if a user at a higher level doesn’t have the Read access to the Case entity, that user won’t be able to see the cases that the users at a lower positions have access to</a:t>
            </a:r>
          </a:p>
          <a:p>
            <a:endParaRPr lang="en-US" sz="2000" dirty="0"/>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534816527"/>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Position Hierarchy</a:t>
            </a:r>
          </a:p>
        </p:txBody>
      </p:sp>
      <p:graphicFrame>
        <p:nvGraphicFramePr>
          <p:cNvPr id="4" name="Diagram 3"/>
          <p:cNvGraphicFramePr/>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434" name="Picture 2" descr="Position hierarchy in Microsoft Dynamics CR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4907" y="1130299"/>
            <a:ext cx="9259359" cy="52027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4287032084"/>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  </a:t>
            </a:r>
          </a:p>
        </p:txBody>
      </p:sp>
      <p:pic>
        <p:nvPicPr>
          <p:cNvPr id="6" name="Picture 5"/>
          <p:cNvPicPr>
            <a:picLocks noChangeAspect="1"/>
          </p:cNvPicPr>
          <p:nvPr/>
        </p:nvPicPr>
        <p:blipFill>
          <a:blip r:embed="rId8"/>
          <a:stretch>
            <a:fillRect/>
          </a:stretch>
        </p:blipFill>
        <p:spPr>
          <a:xfrm>
            <a:off x="127000" y="240692"/>
            <a:ext cx="11928287" cy="6602492"/>
          </a:xfrm>
          <a:prstGeom prst="rect">
            <a:avLst/>
          </a:prstGeom>
          <a:effectLst>
            <a:softEdge rad="50800"/>
          </a:effectLst>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2381574347"/>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Q&amp;A</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289622275"/>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Configurations and Customizations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24795165"/>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41182"/>
          </a:xfrm>
        </p:spPr>
        <p:txBody>
          <a:bodyPr/>
          <a:lstStyle/>
          <a:p>
            <a:pPr defTabSz="914363"/>
            <a:r>
              <a:rPr lang="en-US" sz="2900" b="1" dirty="0">
                <a:solidFill>
                  <a:srgbClr val="8B0D88"/>
                </a:solidFill>
                <a:latin typeface="Trebuchet MS" panose="020B0603020202020204" pitchFamily="34" charset="0"/>
                <a:ea typeface="+mj-ea"/>
                <a:cs typeface="+mj-cs"/>
              </a:rPr>
              <a:t>Navigation Features</a:t>
            </a:r>
          </a:p>
        </p:txBody>
      </p:sp>
      <p:sp>
        <p:nvSpPr>
          <p:cNvPr id="4" name="Rectangle 3"/>
          <p:cNvSpPr/>
          <p:nvPr/>
        </p:nvSpPr>
        <p:spPr>
          <a:xfrm>
            <a:off x="778933" y="1123392"/>
            <a:ext cx="10380134" cy="2800767"/>
          </a:xfrm>
          <a:prstGeom prst="rect">
            <a:avLst/>
          </a:prstGeom>
        </p:spPr>
        <p:txBody>
          <a:bodyPr wrap="square">
            <a:spAutoFit/>
          </a:bodyPr>
          <a:lstStyle/>
          <a:p>
            <a:pPr>
              <a:buFont typeface="Arial" panose="020B0604020202020204" pitchFamily="34" charset="0"/>
              <a:buChar char="•"/>
            </a:pPr>
            <a:r>
              <a:rPr lang="en-US" sz="2400" dirty="0">
                <a:solidFill>
                  <a:srgbClr val="7030A0"/>
                </a:solidFill>
                <a:latin typeface="Trebuchet MS" panose="020B0603020202020204" pitchFamily="34" charset="0"/>
              </a:rPr>
              <a:t>The Command Bar utilizes the three line stack button known as the switch module. </a:t>
            </a:r>
          </a:p>
          <a:p>
            <a:pPr>
              <a:buFont typeface="Arial" panose="020B0604020202020204" pitchFamily="34" charset="0"/>
              <a:buChar char="•"/>
            </a:pPr>
            <a:endParaRPr lang="en-US" sz="2400" dirty="0">
              <a:solidFill>
                <a:srgbClr val="7030A0"/>
              </a:solidFill>
              <a:latin typeface="Trebuchet MS" panose="020B0603020202020204" pitchFamily="34" charset="0"/>
            </a:endParaRPr>
          </a:p>
          <a:p>
            <a:pPr>
              <a:buFont typeface="Arial" panose="020B0604020202020204" pitchFamily="34" charset="0"/>
              <a:buChar char="•"/>
            </a:pPr>
            <a:r>
              <a:rPr lang="en-US" sz="2400" dirty="0">
                <a:solidFill>
                  <a:srgbClr val="7030A0"/>
                </a:solidFill>
                <a:latin typeface="Trebuchet MS" panose="020B0603020202020204" pitchFamily="34" charset="0"/>
              </a:rPr>
              <a:t>The switch module shows all options under groups they belong with.</a:t>
            </a:r>
          </a:p>
          <a:p>
            <a:pPr>
              <a:buFont typeface="Arial" panose="020B0604020202020204" pitchFamily="34" charset="0"/>
              <a:buChar char="•"/>
            </a:pPr>
            <a:endParaRPr lang="en-US" sz="2000" dirty="0">
              <a:solidFill>
                <a:srgbClr val="000000"/>
              </a:solidFill>
              <a:latin typeface="Segoe UI (Body)"/>
            </a:endParaRPr>
          </a:p>
          <a:p>
            <a:pPr lvl="1">
              <a:buFont typeface="Arial" panose="020B0604020202020204" pitchFamily="34" charset="0"/>
              <a:buChar char="•"/>
            </a:pPr>
            <a:endParaRPr lang="en-US" sz="2000" dirty="0">
              <a:solidFill>
                <a:srgbClr val="000000"/>
              </a:solidFill>
              <a:latin typeface="Segoe UI (Body)"/>
            </a:endParaRPr>
          </a:p>
          <a:p>
            <a:pPr>
              <a:buFont typeface="Arial" panose="020B0604020202020204" pitchFamily="34" charset="0"/>
              <a:buChar char="•"/>
            </a:pPr>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a:extLst>
              <a:ext uri="{FF2B5EF4-FFF2-40B4-BE49-F238E27FC236}">
                <a16:creationId xmlns:a16="http://schemas.microsoft.com/office/drawing/2014/main" id="{83A4D5BA-8876-4273-A432-3F850C54F435}"/>
              </a:ext>
            </a:extLst>
          </p:cNvPr>
          <p:cNvPicPr>
            <a:picLocks noChangeAspect="1"/>
          </p:cNvPicPr>
          <p:nvPr/>
        </p:nvPicPr>
        <p:blipFill>
          <a:blip r:embed="rId3"/>
          <a:stretch>
            <a:fillRect/>
          </a:stretch>
        </p:blipFill>
        <p:spPr>
          <a:xfrm>
            <a:off x="127000" y="2824605"/>
            <a:ext cx="11919226" cy="361093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603775206"/>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20695"/>
          </a:xfrm>
        </p:spPr>
        <p:txBody>
          <a:bodyPr/>
          <a:lstStyle/>
          <a:p>
            <a:pPr defTabSz="914363"/>
            <a:r>
              <a:rPr lang="en-US" sz="2900" b="1" dirty="0">
                <a:solidFill>
                  <a:srgbClr val="8B0D88"/>
                </a:solidFill>
                <a:latin typeface="Trebuchet MS" panose="020B0603020202020204" pitchFamily="34" charset="0"/>
                <a:ea typeface="+mj-ea"/>
                <a:cs typeface="+mj-cs"/>
              </a:rPr>
              <a:t>Navigation Features : Pin Items</a:t>
            </a:r>
          </a:p>
        </p:txBody>
      </p:sp>
      <p:sp>
        <p:nvSpPr>
          <p:cNvPr id="4" name="Rectangle 3"/>
          <p:cNvSpPr/>
          <p:nvPr/>
        </p:nvSpPr>
        <p:spPr>
          <a:xfrm>
            <a:off x="228600" y="949277"/>
            <a:ext cx="11420061" cy="830997"/>
          </a:xfrm>
          <a:prstGeom prst="rect">
            <a:avLst/>
          </a:prstGeom>
        </p:spPr>
        <p:txBody>
          <a:bodyPr wrap="square">
            <a:spAutoFit/>
          </a:bodyPr>
          <a:lstStyle/>
          <a:p>
            <a:r>
              <a:rPr lang="en-US" sz="2400" dirty="0">
                <a:solidFill>
                  <a:srgbClr val="7030A0"/>
                </a:solidFill>
                <a:latin typeface="Trebuchet MS" panose="020B0603020202020204" pitchFamily="34" charset="0"/>
              </a:rPr>
              <a:t>Additionally, users can pin items that they use frequently and want to save. This makes for an easy and efficient way to find commonly used services in CRM.</a:t>
            </a:r>
            <a:endParaRPr lang="en-US" sz="2000" dirty="0">
              <a:solidFill>
                <a:srgbClr val="000000"/>
              </a:solidFill>
              <a:latin typeface="Segoe UI (Body)"/>
            </a:endParaRPr>
          </a:p>
        </p:txBody>
      </p:sp>
      <p:pic>
        <p:nvPicPr>
          <p:cNvPr id="5" name="Picture 4">
            <a:extLst>
              <a:ext uri="{FF2B5EF4-FFF2-40B4-BE49-F238E27FC236}">
                <a16:creationId xmlns:a16="http://schemas.microsoft.com/office/drawing/2014/main" id="{6712A653-35D9-4BF9-B27D-FC61B71CD1D8}"/>
              </a:ext>
            </a:extLst>
          </p:cNvPr>
          <p:cNvPicPr>
            <a:picLocks noChangeAspect="1"/>
          </p:cNvPicPr>
          <p:nvPr/>
        </p:nvPicPr>
        <p:blipFill>
          <a:blip r:embed="rId3"/>
          <a:stretch>
            <a:fillRect/>
          </a:stretch>
        </p:blipFill>
        <p:spPr>
          <a:xfrm>
            <a:off x="614016" y="2410919"/>
            <a:ext cx="11307461" cy="374139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35317670"/>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20695"/>
          </a:xfrm>
        </p:spPr>
        <p:txBody>
          <a:bodyPr/>
          <a:lstStyle/>
          <a:p>
            <a:pPr defTabSz="914363"/>
            <a:r>
              <a:rPr lang="en-US" sz="2900" b="1" dirty="0">
                <a:solidFill>
                  <a:srgbClr val="8B0D88"/>
                </a:solidFill>
                <a:latin typeface="Trebuchet MS" panose="020B0603020202020204" pitchFamily="34" charset="0"/>
                <a:ea typeface="+mj-ea"/>
                <a:cs typeface="+mj-cs"/>
              </a:rPr>
              <a:t>Navigation Features </a:t>
            </a:r>
            <a:r>
              <a:rPr lang="en-US" sz="2900" b="1" dirty="0">
                <a:solidFill>
                  <a:srgbClr val="8B0D88"/>
                </a:solidFill>
                <a:latin typeface="Trebuchet MS" panose="020B0603020202020204" pitchFamily="34" charset="0"/>
              </a:rPr>
              <a:t>: Pin Items</a:t>
            </a:r>
            <a:endParaRPr lang="en-US" sz="2900" b="1" dirty="0">
              <a:solidFill>
                <a:srgbClr val="8B0D88"/>
              </a:solidFill>
              <a:latin typeface="Trebuchet MS" panose="020B0603020202020204" pitchFamily="34" charset="0"/>
              <a:ea typeface="+mj-ea"/>
              <a:cs typeface="+mj-cs"/>
            </a:endParaRPr>
          </a:p>
        </p:txBody>
      </p:sp>
      <p:pic>
        <p:nvPicPr>
          <p:cNvPr id="3" name="Picture 2">
            <a:extLst>
              <a:ext uri="{FF2B5EF4-FFF2-40B4-BE49-F238E27FC236}">
                <a16:creationId xmlns:a16="http://schemas.microsoft.com/office/drawing/2014/main" id="{B7A07E6F-7465-4E94-8ECC-D7F79BAE98D1}"/>
              </a:ext>
            </a:extLst>
          </p:cNvPr>
          <p:cNvPicPr>
            <a:picLocks noChangeAspect="1"/>
          </p:cNvPicPr>
          <p:nvPr/>
        </p:nvPicPr>
        <p:blipFill>
          <a:blip r:embed="rId3"/>
          <a:stretch>
            <a:fillRect/>
          </a:stretch>
        </p:blipFill>
        <p:spPr>
          <a:xfrm>
            <a:off x="256208" y="1415632"/>
            <a:ext cx="11684000" cy="3954206"/>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10803481"/>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20695"/>
          </a:xfrm>
        </p:spPr>
        <p:txBody>
          <a:bodyPr/>
          <a:lstStyle/>
          <a:p>
            <a:pPr defTabSz="914363"/>
            <a:r>
              <a:rPr lang="en-US" sz="2900" b="1" dirty="0">
                <a:solidFill>
                  <a:srgbClr val="8B0D88"/>
                </a:solidFill>
                <a:latin typeface="Trebuchet MS" panose="020B0603020202020204" pitchFamily="34" charset="0"/>
                <a:ea typeface="+mj-ea"/>
                <a:cs typeface="+mj-cs"/>
              </a:rPr>
              <a:t>Navigation Features : Recently Viewed Records</a:t>
            </a:r>
          </a:p>
        </p:txBody>
      </p:sp>
      <p:pic>
        <p:nvPicPr>
          <p:cNvPr id="4" name="Picture 3">
            <a:extLst>
              <a:ext uri="{FF2B5EF4-FFF2-40B4-BE49-F238E27FC236}">
                <a16:creationId xmlns:a16="http://schemas.microsoft.com/office/drawing/2014/main" id="{8F9E50BE-EB2B-4CC3-B2E1-D4C6FB90C779}"/>
              </a:ext>
            </a:extLst>
          </p:cNvPr>
          <p:cNvPicPr>
            <a:picLocks noChangeAspect="1"/>
          </p:cNvPicPr>
          <p:nvPr/>
        </p:nvPicPr>
        <p:blipFill>
          <a:blip r:embed="rId3"/>
          <a:stretch>
            <a:fillRect/>
          </a:stretch>
        </p:blipFill>
        <p:spPr>
          <a:xfrm>
            <a:off x="127000" y="1291472"/>
            <a:ext cx="11551478" cy="3880956"/>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69366291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717" y="71717"/>
            <a:ext cx="8694271" cy="602984"/>
          </a:xfrm>
        </p:spPr>
        <p:txBody>
          <a:bodyPr/>
          <a:lstStyle/>
          <a:p>
            <a:r>
              <a:rPr lang="en-US" sz="2800" b="1" dirty="0">
                <a:solidFill>
                  <a:srgbClr val="8B0D88"/>
                </a:solidFill>
                <a:latin typeface="Trebuchet MS" panose="020B0603020202020204" pitchFamily="34" charset="0"/>
                <a:ea typeface="+mj-ea"/>
                <a:cs typeface="+mj-cs"/>
              </a:rPr>
              <a:t>What is Dynamics 365 ?</a:t>
            </a:r>
          </a:p>
        </p:txBody>
      </p:sp>
      <p:sp>
        <p:nvSpPr>
          <p:cNvPr id="4" name="Rectangle 3"/>
          <p:cNvSpPr/>
          <p:nvPr/>
        </p:nvSpPr>
        <p:spPr>
          <a:xfrm>
            <a:off x="778932" y="686076"/>
            <a:ext cx="10493125" cy="6001643"/>
          </a:xfrm>
          <a:prstGeom prst="rect">
            <a:avLst/>
          </a:prstGeom>
        </p:spPr>
        <p:txBody>
          <a:bodyPr wrap="square">
            <a:spAutoFit/>
          </a:bodyPr>
          <a:lstStyle/>
          <a:p>
            <a:r>
              <a:rPr lang="en-US" sz="2400" b="1" dirty="0">
                <a:solidFill>
                  <a:srgbClr val="7030A0"/>
                </a:solidFill>
                <a:latin typeface="Trebuchet MS" panose="020B0603020202020204" pitchFamily="34" charset="0"/>
              </a:rPr>
              <a:t>Microsoft’s first Cloud CRM / ERP Offering</a:t>
            </a:r>
          </a:p>
          <a:p>
            <a:endParaRPr lang="en-US" sz="2400" dirty="0">
              <a:solidFill>
                <a:srgbClr val="7030A0"/>
              </a:solidFill>
              <a:latin typeface="Trebuchet MS" panose="020B0603020202020204" pitchFamily="34" charset="0"/>
            </a:endParaRPr>
          </a:p>
          <a:p>
            <a:pPr indent="-342900">
              <a:buFont typeface="Arial" panose="020B0604020202020204" pitchFamily="34" charset="0"/>
              <a:buChar char="•"/>
            </a:pPr>
            <a:r>
              <a:rPr lang="en-US" sz="2400" dirty="0">
                <a:solidFill>
                  <a:srgbClr val="7030A0"/>
                </a:solidFill>
                <a:latin typeface="Trebuchet MS" panose="020B0603020202020204" pitchFamily="34" charset="0"/>
              </a:rPr>
              <a:t>Use digital intelligence to reimagine what’s possible for your business. Dynamics 365 unifies CRM and ERP capabilities into applications that work seamlessly together across sales, customer service, field service, operations, financials, marketing, and project service automation. Start with what you need, add applications as your business grows. Rethink what’s possible for your business when you:</a:t>
            </a:r>
          </a:p>
          <a:p>
            <a:r>
              <a:rPr lang="en-US" sz="2400" dirty="0">
                <a:solidFill>
                  <a:srgbClr val="7030A0"/>
                </a:solidFill>
                <a:latin typeface="Trebuchet MS" panose="020B0603020202020204" pitchFamily="34" charset="0"/>
              </a:rPr>
              <a:t>					</a:t>
            </a:r>
          </a:p>
          <a:p>
            <a:pPr marL="4000500" lvl="8" indent="-342900">
              <a:buFont typeface="Wingdings" panose="05000000000000000000" pitchFamily="2" charset="2"/>
              <a:buChar char="q"/>
            </a:pPr>
            <a:r>
              <a:rPr lang="en-US" sz="2400" dirty="0">
                <a:solidFill>
                  <a:srgbClr val="7030A0"/>
                </a:solidFill>
                <a:latin typeface="Trebuchet MS" panose="020B0603020202020204" pitchFamily="34" charset="0"/>
              </a:rPr>
              <a:t>Better engage customers</a:t>
            </a:r>
          </a:p>
          <a:p>
            <a:pPr marL="4000500" lvl="8" indent="-342900">
              <a:buFont typeface="Wingdings" panose="05000000000000000000" pitchFamily="2" charset="2"/>
              <a:buChar char="q"/>
            </a:pPr>
            <a:endParaRPr lang="en-US" sz="2400" dirty="0">
              <a:solidFill>
                <a:srgbClr val="7030A0"/>
              </a:solidFill>
              <a:latin typeface="Trebuchet MS" panose="020B0603020202020204" pitchFamily="34" charset="0"/>
            </a:endParaRPr>
          </a:p>
          <a:p>
            <a:pPr marL="4000500" lvl="8" indent="-342900">
              <a:buFont typeface="Wingdings" panose="05000000000000000000" pitchFamily="2" charset="2"/>
              <a:buChar char="q"/>
            </a:pPr>
            <a:r>
              <a:rPr lang="en-US" sz="2400" dirty="0">
                <a:solidFill>
                  <a:srgbClr val="7030A0"/>
                </a:solidFill>
                <a:latin typeface="Trebuchet MS" panose="020B0603020202020204" pitchFamily="34" charset="0"/>
              </a:rPr>
              <a:t>Empower employees</a:t>
            </a:r>
          </a:p>
          <a:p>
            <a:pPr marL="4000500" lvl="8" indent="-342900">
              <a:buFont typeface="Wingdings" panose="05000000000000000000" pitchFamily="2" charset="2"/>
              <a:buChar char="q"/>
            </a:pPr>
            <a:endParaRPr lang="en-US" sz="2400" dirty="0">
              <a:solidFill>
                <a:srgbClr val="7030A0"/>
              </a:solidFill>
              <a:latin typeface="Trebuchet MS" panose="020B0603020202020204" pitchFamily="34" charset="0"/>
            </a:endParaRPr>
          </a:p>
          <a:p>
            <a:pPr marL="4000500" lvl="8" indent="-342900">
              <a:buFont typeface="Wingdings" panose="05000000000000000000" pitchFamily="2" charset="2"/>
              <a:buChar char="q"/>
            </a:pPr>
            <a:r>
              <a:rPr lang="en-US" sz="2400" dirty="0">
                <a:solidFill>
                  <a:srgbClr val="7030A0"/>
                </a:solidFill>
                <a:latin typeface="Trebuchet MS" panose="020B0603020202020204" pitchFamily="34" charset="0"/>
              </a:rPr>
              <a:t>Optimize operations</a:t>
            </a:r>
          </a:p>
          <a:p>
            <a:pPr marL="4000500" lvl="8" indent="-342900">
              <a:buFont typeface="Wingdings" panose="05000000000000000000" pitchFamily="2" charset="2"/>
              <a:buChar char="q"/>
            </a:pPr>
            <a:endParaRPr lang="en-US" sz="2400" dirty="0">
              <a:solidFill>
                <a:srgbClr val="7030A0"/>
              </a:solidFill>
              <a:latin typeface="Trebuchet MS" panose="020B0603020202020204" pitchFamily="34" charset="0"/>
            </a:endParaRPr>
          </a:p>
          <a:p>
            <a:pPr marL="4000500" lvl="8" indent="-342900">
              <a:buFont typeface="Wingdings" panose="05000000000000000000" pitchFamily="2" charset="2"/>
              <a:buChar char="q"/>
            </a:pPr>
            <a:r>
              <a:rPr lang="en-US" sz="2400" dirty="0">
                <a:solidFill>
                  <a:srgbClr val="7030A0"/>
                </a:solidFill>
                <a:latin typeface="Trebuchet MS" panose="020B0603020202020204" pitchFamily="34" charset="0"/>
              </a:rPr>
              <a:t>Reinvent products and business mode</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21996965"/>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Introduction To Customization </a:t>
            </a:r>
          </a:p>
        </p:txBody>
      </p:sp>
      <p:sp>
        <p:nvSpPr>
          <p:cNvPr id="4" name="Rectangle 3"/>
          <p:cNvSpPr/>
          <p:nvPr/>
        </p:nvSpPr>
        <p:spPr>
          <a:xfrm>
            <a:off x="778933" y="805650"/>
            <a:ext cx="10566400" cy="563231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way your organization works is unique. Some organizations have well-defined business processes that they apply using Microsoft Dynamics CRM. Others aren’t happy with their current business processes and use CRM to apply new data and processes to their business. Whatever situation you find yourself in, you’ll find a lot of customization capabilities in CRM so that it can work for your organization.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Today, modern business applications use a metadata-driven architecture so that people can customize the application without writing code. Metadata means “data about data” and it defines the structure of the data stored in the system. With this metadata, an application knows about any changes to the data structure and this enables the application to adapt as the data structure changes. Since the metadata is known, additional capabilities can be included that are tied to the metadata.</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456950870"/>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Introduction To Customization </a:t>
            </a:r>
          </a:p>
        </p:txBody>
      </p:sp>
      <p:sp>
        <p:nvSpPr>
          <p:cNvPr id="4" name="Rectangle 3"/>
          <p:cNvSpPr/>
          <p:nvPr/>
        </p:nvSpPr>
        <p:spPr>
          <a:xfrm>
            <a:off x="778933" y="805650"/>
            <a:ext cx="10566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customize Microsoft Dynamics CRM using the customization tools in the application, you’re adding or updating the metadata or data used by features that depend on the metadata. Because we know the kinds of data used to customize the system, we can take this data into account and add new features to CRM without breaking your system. This way you should always be able to apply an update rollup or upgrade to the latest version and enjoy the best new features.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We expect that you can do most of your customization with the tools in the application. Everything you do by using those tools is supported by Microsoft because they apply changes to the metadata or data that depends on the metadata..</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027305299"/>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91458"/>
          </a:xfrm>
        </p:spPr>
        <p:txBody>
          <a:bodyPr/>
          <a:lstStyle/>
          <a:p>
            <a:pPr defTabSz="914363"/>
            <a:r>
              <a:rPr lang="en-US" sz="2900" b="1" dirty="0">
                <a:solidFill>
                  <a:srgbClr val="8B0D88"/>
                </a:solidFill>
                <a:latin typeface="Trebuchet MS" panose="020B0603020202020204" pitchFamily="34" charset="0"/>
                <a:ea typeface="+mj-ea"/>
                <a:cs typeface="+mj-cs"/>
              </a:rPr>
              <a:t>Supported Customization </a:t>
            </a:r>
          </a:p>
        </p:txBody>
      </p:sp>
      <p:sp>
        <p:nvSpPr>
          <p:cNvPr id="4" name="Rectangle 3"/>
          <p:cNvSpPr/>
          <p:nvPr/>
        </p:nvSpPr>
        <p:spPr>
          <a:xfrm>
            <a:off x="778932" y="646627"/>
            <a:ext cx="11032067" cy="603247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But, if the customization tools don’t meet your needs, you can install a solution provided by a third party or hire a developer to code your customizations. Either way, it’s good for you to understand supported customizations. If you need to invest in a solution that requires code, you should make sure that the code is written using only supported APIs. This helps you protect your investment in both CRM and any solutions you get..</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Developers who extend Microsoft Dynamics CRM have a responsibility to follow rules and best practices documented in the SDK. The SDK documents the APIs available to developers and provides guidance about how to best use them. Microsoft supports only the APIs and practices that are documented in the SDK. You may find something on the Internet that describes how you can solve a problem, but if it doesn’t leverage APIs documented in the SDK, it isn’t supported by Microsoft. Before you have a developer apply a change you should verify whether it uses supported methods.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595790249"/>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21766"/>
            <a:ext cx="11684000" cy="691458"/>
          </a:xfrm>
        </p:spPr>
        <p:txBody>
          <a:bodyPr/>
          <a:lstStyle/>
          <a:p>
            <a:pPr defTabSz="914363"/>
            <a:r>
              <a:rPr lang="en-US" sz="2900" b="1" dirty="0">
                <a:solidFill>
                  <a:srgbClr val="8B0D88"/>
                </a:solidFill>
                <a:latin typeface="Trebuchet MS" panose="020B0603020202020204" pitchFamily="34" charset="0"/>
                <a:ea typeface="+mj-ea"/>
                <a:cs typeface="+mj-cs"/>
              </a:rPr>
              <a:t>Supported Customization </a:t>
            </a:r>
          </a:p>
        </p:txBody>
      </p:sp>
      <p:sp>
        <p:nvSpPr>
          <p:cNvPr id="4" name="Rectangle 3"/>
          <p:cNvSpPr/>
          <p:nvPr/>
        </p:nvSpPr>
        <p:spPr>
          <a:xfrm>
            <a:off x="778933" y="1038729"/>
            <a:ext cx="10566400"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If developers use the APIs and best practices described in the SDK we can be sure to test whether any of the changes we make to CRM has the potential to break existing customizations. Our goal is that code customizations written using supported methods will continue to work when new versions or updates of CRM are released. You benefit because you can upgrade to new versions with improved features without having developers change their code each time.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If we detect that a change in a new version of CRM will cause a supported customization to break, we will document what is affected and how people can change their code to fix it.</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664189744"/>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91458"/>
          </a:xfrm>
        </p:spPr>
        <p:txBody>
          <a:bodyPr/>
          <a:lstStyle/>
          <a:p>
            <a:pPr defTabSz="914363"/>
            <a:r>
              <a:rPr lang="en-US" sz="2900" b="1" dirty="0">
                <a:solidFill>
                  <a:srgbClr val="8B0D88"/>
                </a:solidFill>
                <a:latin typeface="Trebuchet MS" panose="020B0603020202020204" pitchFamily="34" charset="0"/>
                <a:ea typeface="+mj-ea"/>
                <a:cs typeface="+mj-cs"/>
              </a:rPr>
              <a:t>Unsupported Customization </a:t>
            </a:r>
          </a:p>
        </p:txBody>
      </p:sp>
      <p:sp>
        <p:nvSpPr>
          <p:cNvPr id="4" name="Rectangle 3"/>
          <p:cNvSpPr/>
          <p:nvPr/>
        </p:nvSpPr>
        <p:spPr>
          <a:xfrm>
            <a:off x="357808" y="785773"/>
            <a:ext cx="11161643" cy="6001643"/>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Just because certain APIs and programming practices aren’t supported by Microsoft doesn’t mean that they don’t work. “Unsupported by Microsoft” means exactly what it says: you can’t get support about these APIs or programming practices from Microsoft. We don’t test them and we don’t know if something we change will break them. We can’t predict what will happen if someone changes code in our application.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developer who uses unsupported APIs and programming practices assumes the responsibility to support their code. They will need to test their code to make sure it works.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If you choose to use unsupported customizations in your CRM deployment you should be sure to document what was done and have a strategy to remove those customizations before you contact Microsoft Dynamics CRM Technical Support. If you need help with unsupported customizations, contact the developer or organization who prepared the customizations.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798085947"/>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91458"/>
          </a:xfrm>
        </p:spPr>
        <p:txBody>
          <a:bodyPr/>
          <a:lstStyle/>
          <a:p>
            <a:pPr defTabSz="914363"/>
            <a:r>
              <a:rPr lang="en-US" sz="2900" b="1" dirty="0">
                <a:solidFill>
                  <a:srgbClr val="8B0D88"/>
                </a:solidFill>
                <a:latin typeface="Trebuchet MS" panose="020B0603020202020204" pitchFamily="34" charset="0"/>
                <a:ea typeface="+mj-ea"/>
                <a:cs typeface="+mj-cs"/>
              </a:rPr>
              <a:t>Common unsupported customization practices</a:t>
            </a:r>
          </a:p>
        </p:txBody>
      </p:sp>
      <p:sp>
        <p:nvSpPr>
          <p:cNvPr id="4" name="Rectangle 3"/>
          <p:cNvSpPr/>
          <p:nvPr/>
        </p:nvSpPr>
        <p:spPr>
          <a:xfrm>
            <a:off x="778933" y="875222"/>
            <a:ext cx="10571554" cy="5555393"/>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following is a list of common customization practices that aren’t supported.</a:t>
            </a:r>
          </a:p>
          <a:p>
            <a:pPr marL="1714500" lvl="3" indent="-342900">
              <a:lnSpc>
                <a:spcPct val="150000"/>
              </a:lnSpc>
              <a:buFont typeface="Wingdings" panose="05000000000000000000" pitchFamily="2" charset="2"/>
              <a:buChar char="Ø"/>
            </a:pPr>
            <a:r>
              <a:rPr lang="en-US" sz="2400" dirty="0">
                <a:solidFill>
                  <a:srgbClr val="7030A0"/>
                </a:solidFill>
                <a:latin typeface="Trebuchet MS" panose="020B0603020202020204" pitchFamily="34" charset="0"/>
              </a:rPr>
              <a:t>Interacting with the web application Document Object Model (DOM) elements using JavaScript</a:t>
            </a:r>
          </a:p>
          <a:p>
            <a:pPr marL="1714500" lvl="3" indent="-342900">
              <a:lnSpc>
                <a:spcPct val="150000"/>
              </a:lnSpc>
              <a:buFont typeface="Wingdings" panose="05000000000000000000" pitchFamily="2" charset="2"/>
              <a:buChar char="Ø"/>
            </a:pPr>
            <a:r>
              <a:rPr lang="en-US" sz="2400" dirty="0">
                <a:solidFill>
                  <a:srgbClr val="7030A0"/>
                </a:solidFill>
                <a:latin typeface="Trebuchet MS" panose="020B0603020202020204" pitchFamily="34" charset="0"/>
              </a:rPr>
              <a:t>Using any undocumented internal objects or methods using JavaScript</a:t>
            </a:r>
          </a:p>
          <a:p>
            <a:pPr marL="1714500" lvl="3" indent="-342900">
              <a:lnSpc>
                <a:spcPct val="150000"/>
              </a:lnSpc>
              <a:buFont typeface="Wingdings" panose="05000000000000000000" pitchFamily="2" charset="2"/>
              <a:buChar char="Ø"/>
            </a:pPr>
            <a:r>
              <a:rPr lang="en-US" sz="2400" dirty="0">
                <a:solidFill>
                  <a:srgbClr val="7030A0"/>
                </a:solidFill>
                <a:latin typeface="Trebuchet MS" panose="020B0603020202020204" pitchFamily="34" charset="0"/>
              </a:rPr>
              <a:t>Directly changing files in the application</a:t>
            </a:r>
          </a:p>
          <a:p>
            <a:pPr marL="1714500" lvl="3" indent="-342900">
              <a:lnSpc>
                <a:spcPct val="150000"/>
              </a:lnSpc>
              <a:buFont typeface="Wingdings" panose="05000000000000000000" pitchFamily="2" charset="2"/>
              <a:buChar char="Ø"/>
            </a:pPr>
            <a:r>
              <a:rPr lang="en-US" sz="2400" dirty="0">
                <a:solidFill>
                  <a:srgbClr val="7030A0"/>
                </a:solidFill>
                <a:latin typeface="Trebuchet MS" panose="020B0603020202020204" pitchFamily="34" charset="0"/>
              </a:rPr>
              <a:t>Retrieving data directly from database tables</a:t>
            </a:r>
          </a:p>
          <a:p>
            <a:pPr marL="1714500" lvl="3" indent="-342900">
              <a:lnSpc>
                <a:spcPct val="150000"/>
              </a:lnSpc>
              <a:buFont typeface="Wingdings" panose="05000000000000000000" pitchFamily="2" charset="2"/>
              <a:buChar char="Ø"/>
            </a:pPr>
            <a:r>
              <a:rPr lang="en-US" sz="2400" dirty="0">
                <a:solidFill>
                  <a:srgbClr val="7030A0"/>
                </a:solidFill>
                <a:latin typeface="Trebuchet MS" panose="020B0603020202020204" pitchFamily="34" charset="0"/>
              </a:rPr>
              <a:t>Updating data directly in the database tables</a:t>
            </a:r>
          </a:p>
          <a:p>
            <a:pPr marL="1714500" lvl="3" indent="-342900">
              <a:lnSpc>
                <a:spcPct val="200000"/>
              </a:lnSpc>
              <a:buFont typeface="Wingdings" panose="05000000000000000000" pitchFamily="2" charset="2"/>
              <a:buChar char="Ø"/>
            </a:pPr>
            <a:r>
              <a:rPr lang="en-US" sz="2400" dirty="0">
                <a:solidFill>
                  <a:srgbClr val="7030A0"/>
                </a:solidFill>
                <a:latin typeface="Trebuchet MS" panose="020B0603020202020204" pitchFamily="34" charset="0"/>
              </a:rPr>
              <a:t>Changing the database tables, stored procedures, or views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348427846"/>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91458"/>
          </a:xfrm>
        </p:spPr>
        <p:txBody>
          <a:bodyPr/>
          <a:lstStyle/>
          <a:p>
            <a:pPr defTabSz="914363"/>
            <a:r>
              <a:rPr lang="en-US" sz="2900" b="1" dirty="0">
                <a:solidFill>
                  <a:srgbClr val="8B0D88"/>
                </a:solidFill>
                <a:latin typeface="Trebuchet MS" panose="020B0603020202020204" pitchFamily="34" charset="0"/>
                <a:ea typeface="+mj-ea"/>
                <a:cs typeface="+mj-cs"/>
              </a:rPr>
              <a:t>Privileges Required For Customizations</a:t>
            </a:r>
          </a:p>
        </p:txBody>
      </p:sp>
      <p:sp>
        <p:nvSpPr>
          <p:cNvPr id="4" name="Rectangle 3"/>
          <p:cNvSpPr/>
          <p:nvPr/>
        </p:nvSpPr>
        <p:spPr>
          <a:xfrm>
            <a:off x="778933" y="859437"/>
            <a:ext cx="10566400" cy="520142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Individuals can personalize the system and even share some of their customizations with others, but only users with the correct privileges can apply changes for everyone using Microsoft Dynamics CRM. Almost everyone who customizes Microsoft Dynamics CRM will have the System Administrator or System Customizer security role associated with their CRM account. These security roles give you the permissions you need to customize your CRM deployment.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difference between the System Administrator and System Customizer security roles is that a system administrator has read privileges on most records in the system and can see everything. Assign the System Customizer role to someone who needs to perform customization tasks but shouldn’t see any data in the system entities </a:t>
            </a:r>
          </a:p>
          <a:p>
            <a:pPr marL="342900" indent="-342900">
              <a:buFont typeface="Arial" panose="020B0604020202020204" pitchFamily="34" charset="0"/>
              <a:buChar char="•"/>
            </a:pPr>
            <a:endParaRPr lang="en-US" sz="20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999471166"/>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91458"/>
          </a:xfrm>
        </p:spPr>
        <p:txBody>
          <a:bodyPr/>
          <a:lstStyle/>
          <a:p>
            <a:pPr defTabSz="914363"/>
            <a:r>
              <a:rPr lang="en-US" sz="2900" b="1" dirty="0">
                <a:solidFill>
                  <a:srgbClr val="8B0D88"/>
                </a:solidFill>
                <a:latin typeface="Trebuchet MS" panose="020B0603020202020204" pitchFamily="34" charset="0"/>
                <a:ea typeface="+mj-ea"/>
                <a:cs typeface="+mj-cs"/>
              </a:rPr>
              <a:t>Privileges Required For Customizations</a:t>
            </a:r>
          </a:p>
        </p:txBody>
      </p:sp>
      <p:sp>
        <p:nvSpPr>
          <p:cNvPr id="4" name="Rectangle 3"/>
          <p:cNvSpPr/>
          <p:nvPr/>
        </p:nvSpPr>
        <p:spPr>
          <a:xfrm>
            <a:off x="357808" y="859437"/>
            <a:ext cx="11191461" cy="292737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However, testing is an important part of customizing the system. If system customizers can’t see any data, they will need to create records to test their customizations. By default, system customizers have full access to custom entities. If you want to have the same limitations that exist for system entities, you’ll need to adjust the system customizer security role so that the access level is User rather than Organization for custom entities</a:t>
            </a:r>
          </a:p>
          <a:p>
            <a:pPr marL="342900" indent="-342900">
              <a:buFont typeface="Arial" panose="020B0604020202020204" pitchFamily="34" charset="0"/>
              <a:buChar char="•"/>
            </a:pPr>
            <a:endParaRPr lang="en-US" sz="2000" dirty="0">
              <a:solidFill>
                <a:srgbClr val="000000"/>
              </a:solidFill>
              <a:latin typeface="Segoe UI (Body)"/>
            </a:endParaRPr>
          </a:p>
          <a:p>
            <a:pPr marL="342900" indent="-3429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ED9D2148-E82F-4578-B4A3-A19BA97FEA86}"/>
              </a:ext>
            </a:extLst>
          </p:cNvPr>
          <p:cNvPicPr>
            <a:picLocks noChangeAspect="1"/>
          </p:cNvPicPr>
          <p:nvPr/>
        </p:nvPicPr>
        <p:blipFill>
          <a:blip r:embed="rId3"/>
          <a:stretch>
            <a:fillRect/>
          </a:stretch>
        </p:blipFill>
        <p:spPr>
          <a:xfrm>
            <a:off x="600882" y="3567843"/>
            <a:ext cx="10948387" cy="2559144"/>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78242027"/>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91458"/>
          </a:xfrm>
        </p:spPr>
        <p:txBody>
          <a:bodyPr/>
          <a:lstStyle/>
          <a:p>
            <a:pPr defTabSz="914363"/>
            <a:r>
              <a:rPr lang="en-US" sz="2900" b="1" dirty="0">
                <a:solidFill>
                  <a:srgbClr val="8B0D88"/>
                </a:solidFill>
                <a:latin typeface="Trebuchet MS" panose="020B0603020202020204" pitchFamily="34" charset="0"/>
                <a:ea typeface="+mj-ea"/>
                <a:cs typeface="+mj-cs"/>
              </a:rPr>
              <a:t>Privileges Required For Customizations</a:t>
            </a:r>
          </a:p>
        </p:txBody>
      </p:sp>
      <p:pic>
        <p:nvPicPr>
          <p:cNvPr id="5" name="Picture 4"/>
          <p:cNvPicPr>
            <a:picLocks noChangeAspect="1"/>
          </p:cNvPicPr>
          <p:nvPr/>
        </p:nvPicPr>
        <p:blipFill>
          <a:blip r:embed="rId3"/>
          <a:stretch>
            <a:fillRect/>
          </a:stretch>
        </p:blipFill>
        <p:spPr>
          <a:xfrm>
            <a:off x="505384" y="1564045"/>
            <a:ext cx="10774584" cy="178700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626021857"/>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Start with your CRM customizations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4426310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365</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p:cNvPicPr>
            <a:picLocks noChangeAspect="1"/>
          </p:cNvPicPr>
          <p:nvPr/>
        </p:nvPicPr>
        <p:blipFill>
          <a:blip r:embed="rId3"/>
          <a:stretch>
            <a:fillRect/>
          </a:stretch>
        </p:blipFill>
        <p:spPr>
          <a:xfrm>
            <a:off x="1026361" y="1027920"/>
            <a:ext cx="9558568" cy="542275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211882807"/>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Introduction</a:t>
            </a:r>
          </a:p>
        </p:txBody>
      </p:sp>
      <p:sp>
        <p:nvSpPr>
          <p:cNvPr id="4" name="Rectangle 3"/>
          <p:cNvSpPr/>
          <p:nvPr/>
        </p:nvSpPr>
        <p:spPr>
          <a:xfrm>
            <a:off x="778933" y="1038727"/>
            <a:ext cx="10566400" cy="527836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Solutions are how customizers and developers author, package, and maintain units of software that extend Microsoft Dynamics 365 (online &amp; on-premises). Customizers and developers distribute solutions so that organizations can use Microsoft Dynamics 365 to install and uninstall the business functionality defined by the solution.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Creating a solution helps in moving these components from one environment to another.</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spc="-133" dirty="0">
                <a:ln w="3175">
                  <a:noFill/>
                </a:ln>
                <a:solidFill>
                  <a:srgbClr val="8B0D88"/>
                </a:solidFill>
                <a:latin typeface="Trebuchet MS" panose="020B0603020202020204" pitchFamily="34" charset="0"/>
                <a:ea typeface="+mj-ea"/>
                <a:cs typeface="+mj-cs"/>
              </a:rPr>
              <a:t>Default Solution : </a:t>
            </a:r>
            <a:r>
              <a:rPr lang="en-US" sz="2400" dirty="0">
                <a:solidFill>
                  <a:srgbClr val="7030A0"/>
                </a:solidFill>
                <a:latin typeface="Trebuchet MS" panose="020B0603020202020204" pitchFamily="34" charset="0"/>
              </a:rPr>
              <a:t>The out-of-the-box Microsoft Dynamics CRM software as well as the pre-deployment customizations are part of the default solution. You can access a default solution by navigating to Settings, Customizations, and Customize the system</a:t>
            </a:r>
          </a:p>
          <a:p>
            <a:pPr marL="342900" indent="-342900">
              <a:buFont typeface="Arial" panose="020B0604020202020204" pitchFamily="34" charset="0"/>
              <a:buChar char="•"/>
            </a:pPr>
            <a:endParaRPr lang="en-US" sz="20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726710507"/>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Introduction</a:t>
            </a:r>
          </a:p>
        </p:txBody>
      </p:sp>
      <p:sp>
        <p:nvSpPr>
          <p:cNvPr id="4" name="Rectangle 3"/>
          <p:cNvSpPr/>
          <p:nvPr/>
        </p:nvSpPr>
        <p:spPr>
          <a:xfrm>
            <a:off x="778933" y="1038727"/>
            <a:ext cx="10566400" cy="769441"/>
          </a:xfrm>
          <a:prstGeom prst="rect">
            <a:avLst/>
          </a:prstGeom>
        </p:spPr>
        <p:txBody>
          <a:bodyPr wrap="square">
            <a:spAutoFit/>
          </a:bodyPr>
          <a:lstStyle/>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000" dirty="0"/>
          </a:p>
        </p:txBody>
      </p:sp>
      <p:pic>
        <p:nvPicPr>
          <p:cNvPr id="1026" name="Picture 2" descr="Solution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33" y="1960160"/>
            <a:ext cx="9905905" cy="22534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86079653"/>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Solution Screen</a:t>
            </a:r>
          </a:p>
        </p:txBody>
      </p:sp>
      <p:pic>
        <p:nvPicPr>
          <p:cNvPr id="3" name="Picture 2"/>
          <p:cNvPicPr>
            <a:picLocks noChangeAspect="1"/>
          </p:cNvPicPr>
          <p:nvPr/>
        </p:nvPicPr>
        <p:blipFill>
          <a:blip r:embed="rId3"/>
          <a:stretch>
            <a:fillRect/>
          </a:stretch>
        </p:blipFill>
        <p:spPr>
          <a:xfrm>
            <a:off x="519952" y="965199"/>
            <a:ext cx="11116235" cy="5562189"/>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8143780"/>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Default Solution</a:t>
            </a:r>
          </a:p>
        </p:txBody>
      </p:sp>
      <p:pic>
        <p:nvPicPr>
          <p:cNvPr id="3" name="Picture 2"/>
          <p:cNvPicPr>
            <a:picLocks noChangeAspect="1"/>
          </p:cNvPicPr>
          <p:nvPr/>
        </p:nvPicPr>
        <p:blipFill>
          <a:blip r:embed="rId3"/>
          <a:stretch>
            <a:fillRect/>
          </a:stretch>
        </p:blipFill>
        <p:spPr>
          <a:xfrm>
            <a:off x="519952" y="965199"/>
            <a:ext cx="11116235" cy="5562189"/>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980127713"/>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Solution Components</a:t>
            </a:r>
          </a:p>
        </p:txBody>
      </p:sp>
      <p:sp>
        <p:nvSpPr>
          <p:cNvPr id="4" name="Rectangle 3"/>
          <p:cNvSpPr/>
          <p:nvPr/>
        </p:nvSpPr>
        <p:spPr>
          <a:xfrm>
            <a:off x="606287" y="751865"/>
            <a:ext cx="10903226" cy="592723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 solution component represents something that you can potentially customize.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Anything that can be included in a solution is a solution component. The following is a list of solution components that you can view in a solution:</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Application Ribbon</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Article Template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Business Rule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Chart</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Connection Role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Contract Template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Dashboard</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819697830"/>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Solution Components</a:t>
            </a:r>
          </a:p>
        </p:txBody>
      </p:sp>
      <p:sp>
        <p:nvSpPr>
          <p:cNvPr id="4" name="Rectangle 3"/>
          <p:cNvSpPr/>
          <p:nvPr/>
        </p:nvSpPr>
        <p:spPr>
          <a:xfrm>
            <a:off x="1308847" y="751863"/>
            <a:ext cx="8570259" cy="8771632"/>
          </a:xfrm>
          <a:prstGeom prst="rect">
            <a:avLst/>
          </a:prstGeom>
        </p:spPr>
        <p:txBody>
          <a:bodyPr wrap="square">
            <a:spAutoFit/>
          </a:bodyPr>
          <a:lstStyle/>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Email Template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Entity</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Entity Relationship</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Field</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Field Mail Merge Template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Message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Option Set</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Plug-in Assembly</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Process</a:t>
            </a:r>
          </a:p>
          <a:p>
            <a:pPr marL="2628900" lvl="5" indent="-342900">
              <a:lnSpc>
                <a:spcPct val="150000"/>
              </a:lnSpc>
              <a:buFont typeface="Wingdings" panose="05000000000000000000" pitchFamily="2" charset="2"/>
              <a:buChar char="q"/>
            </a:pPr>
            <a:r>
              <a:rPr lang="en-US" sz="2400" dirty="0" err="1">
                <a:solidFill>
                  <a:srgbClr val="7030A0"/>
                </a:solidFill>
                <a:latin typeface="Trebuchet MS" panose="020B0603020202020204" pitchFamily="34" charset="0"/>
              </a:rPr>
              <a:t>Sdk</a:t>
            </a:r>
            <a:r>
              <a:rPr lang="en-US" sz="2400" dirty="0">
                <a:solidFill>
                  <a:srgbClr val="7030A0"/>
                </a:solidFill>
                <a:latin typeface="Trebuchet MS" panose="020B0603020202020204" pitchFamily="34" charset="0"/>
              </a:rPr>
              <a:t> Message Processing Step</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Security Role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Service Endpoint</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Site Map</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Web Resource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Security Profile</a:t>
            </a:r>
          </a:p>
          <a:p>
            <a:pPr marL="2628900" lvl="5" indent="-342900">
              <a:buFont typeface="Wingdings" panose="05000000000000000000" pitchFamily="2" charset="2"/>
              <a:buChar char="q"/>
            </a:pPr>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679766458"/>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Solution Components</a:t>
            </a:r>
          </a:p>
        </p:txBody>
      </p:sp>
      <p:sp>
        <p:nvSpPr>
          <p:cNvPr id="4" name="Rectangle 3"/>
          <p:cNvSpPr/>
          <p:nvPr/>
        </p:nvSpPr>
        <p:spPr>
          <a:xfrm>
            <a:off x="924339" y="751864"/>
            <a:ext cx="10654748" cy="5632311"/>
          </a:xfrm>
          <a:prstGeom prst="rect">
            <a:avLst/>
          </a:prstGeom>
        </p:spPr>
        <p:txBody>
          <a:bodyPr wrap="square">
            <a:spAutoFit/>
          </a:bodyPr>
          <a:lstStyle/>
          <a:p>
            <a:pPr marL="2628900" lvl="5" indent="-342900">
              <a:lnSpc>
                <a:spcPct val="150000"/>
              </a:lnSpc>
              <a:buFont typeface="Wingdings" panose="05000000000000000000" pitchFamily="2" charset="2"/>
              <a:buChar char="q"/>
            </a:pPr>
            <a:r>
              <a:rPr lang="en-US" sz="2400" dirty="0" err="1">
                <a:solidFill>
                  <a:srgbClr val="7030A0"/>
                </a:solidFill>
                <a:latin typeface="Trebuchet MS" panose="020B0603020202020204" pitchFamily="34" charset="0"/>
              </a:rPr>
              <a:t>Sdk</a:t>
            </a:r>
            <a:r>
              <a:rPr lang="en-US" sz="2400" dirty="0">
                <a:solidFill>
                  <a:srgbClr val="7030A0"/>
                </a:solidFill>
                <a:latin typeface="Trebuchet MS" panose="020B0603020202020204" pitchFamily="34" charset="0"/>
              </a:rPr>
              <a:t> Message Processing Step</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Security Role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Service Endpoint</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Site Map</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Web Resource</a:t>
            </a:r>
          </a:p>
          <a:p>
            <a:pPr marL="2628900" lvl="5" indent="-342900">
              <a:lnSpc>
                <a:spcPct val="150000"/>
              </a:lnSpc>
              <a:buFont typeface="Wingdings" panose="05000000000000000000" pitchFamily="2" charset="2"/>
              <a:buChar char="q"/>
            </a:pPr>
            <a:r>
              <a:rPr lang="en-US" sz="2400" dirty="0">
                <a:solidFill>
                  <a:srgbClr val="7030A0"/>
                </a:solidFill>
                <a:latin typeface="Trebuchet MS" panose="020B0603020202020204" pitchFamily="34" charset="0"/>
              </a:rPr>
              <a:t>Security Profile</a:t>
            </a:r>
          </a:p>
          <a:p>
            <a:pPr>
              <a:lnSpc>
                <a:spcPct val="150000"/>
              </a:lnSpc>
            </a:pPr>
            <a:r>
              <a:rPr lang="en-US" sz="2400" dirty="0">
                <a:solidFill>
                  <a:srgbClr val="7030A0"/>
                </a:solidFill>
                <a:latin typeface="Trebuchet MS" panose="020B0603020202020204" pitchFamily="34" charset="0"/>
              </a:rPr>
              <a:t>The purpose of having solution components is to keep track of any limitations on what can be customized using Managed properties and all the Solution dependencies so that it can be exported, imported, and (in managed solutions) deleted without leaving anything behind.</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213195695"/>
      </p:ext>
    </p:extLst>
  </p:cSld>
  <p:clrMapOvr>
    <a:masterClrMapping/>
  </p:clrMapOvr>
  <p:transition spd="slow">
    <p:wipe/>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Solution Publisher</a:t>
            </a:r>
          </a:p>
        </p:txBody>
      </p:sp>
      <p:sp>
        <p:nvSpPr>
          <p:cNvPr id="4" name="Rectangle 3"/>
          <p:cNvSpPr/>
          <p:nvPr/>
        </p:nvSpPr>
        <p:spPr>
          <a:xfrm>
            <a:off x="778933" y="1038727"/>
            <a:ext cx="10566400" cy="477053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Every solution has a publisher. The default solution has a publisher named </a:t>
            </a:r>
            <a:r>
              <a:rPr lang="en-US" sz="2400" b="1" dirty="0">
                <a:solidFill>
                  <a:srgbClr val="7030A0"/>
                </a:solidFill>
                <a:latin typeface="Trebuchet MS" panose="020B0603020202020204" pitchFamily="34" charset="0"/>
              </a:rPr>
              <a:t>“Default Publisher for &lt;your organization name&gt;”.</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publisher record contains a Prefix value. The default value of this prefix is “new”. When you create new solution components, this prefix will be appended to the name. This is a quick way that allows people to understand what solution the components are part of.</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Before you start customizing the system we recommend that you change the prefix value for the default publisher to something that identifies your company.</a:t>
            </a: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081620897"/>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Solution Publisher</a:t>
            </a:r>
          </a:p>
        </p:txBody>
      </p:sp>
      <p:pic>
        <p:nvPicPr>
          <p:cNvPr id="3" name="Picture 2"/>
          <p:cNvPicPr>
            <a:picLocks noChangeAspect="1"/>
          </p:cNvPicPr>
          <p:nvPr/>
        </p:nvPicPr>
        <p:blipFill>
          <a:blip r:embed="rId3"/>
          <a:stretch>
            <a:fillRect/>
          </a:stretch>
        </p:blipFill>
        <p:spPr>
          <a:xfrm>
            <a:off x="286871" y="1492800"/>
            <a:ext cx="11705872" cy="3383999"/>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081502556"/>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Solution Publisher</a:t>
            </a:r>
          </a:p>
        </p:txBody>
      </p:sp>
      <p:pic>
        <p:nvPicPr>
          <p:cNvPr id="3" name="Picture 2"/>
          <p:cNvPicPr>
            <a:picLocks noChangeAspect="1"/>
          </p:cNvPicPr>
          <p:nvPr/>
        </p:nvPicPr>
        <p:blipFill>
          <a:blip r:embed="rId3"/>
          <a:stretch>
            <a:fillRect/>
          </a:stretch>
        </p:blipFill>
        <p:spPr>
          <a:xfrm>
            <a:off x="1652587" y="1416982"/>
            <a:ext cx="8886825" cy="4705350"/>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7555364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365 Editions</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p:cNvPicPr>
            <a:picLocks noChangeAspect="1"/>
          </p:cNvPicPr>
          <p:nvPr/>
        </p:nvPicPr>
        <p:blipFill>
          <a:blip r:embed="rId3"/>
          <a:stretch>
            <a:fillRect/>
          </a:stretch>
        </p:blipFill>
        <p:spPr>
          <a:xfrm>
            <a:off x="269238" y="1106459"/>
            <a:ext cx="10906761" cy="4988741"/>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26791618"/>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39695"/>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Solution Framework : Version Compatibility</a:t>
            </a:r>
          </a:p>
        </p:txBody>
      </p:sp>
      <p:sp>
        <p:nvSpPr>
          <p:cNvPr id="4" name="AutoShape 2" descr="Image result for dynamics 365 solution version compatibil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711418" y="1413902"/>
            <a:ext cx="8741429" cy="4971609"/>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858818868"/>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Dynamics CRM Solution Framework : Managed Solution</a:t>
            </a:r>
          </a:p>
        </p:txBody>
      </p:sp>
      <p:sp>
        <p:nvSpPr>
          <p:cNvPr id="4" name="Rectangle 3"/>
          <p:cNvSpPr/>
          <p:nvPr/>
        </p:nvSpPr>
        <p:spPr>
          <a:xfrm>
            <a:off x="778933" y="1038727"/>
            <a:ext cx="10566400" cy="7186583"/>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There are two types of Microsoft Dynamics 365 solutions: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a:t>
            </a:r>
            <a:r>
              <a:rPr lang="en-US" sz="2400" b="1" spc="-133" dirty="0">
                <a:ln w="3175">
                  <a:noFill/>
                </a:ln>
                <a:solidFill>
                  <a:srgbClr val="8B0D88"/>
                </a:solidFill>
                <a:latin typeface="Trebuchet MS" panose="020B0603020202020204" pitchFamily="34" charset="0"/>
                <a:ea typeface="+mj-ea"/>
                <a:cs typeface="+mj-cs"/>
              </a:rPr>
              <a:t>Managed Solution :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A managed solution is a completed solution that is intended to be distributed and installed. An unmanaged solution is one that is still under development or isn’t intended to be distributed. When the unmanaged solution is complete and you want to distribute it, export it and package it as a managed solution.</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Managed solutions are installed on top of the system solution and can modify any customizable solution components or add more solution components.</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Managed solutions can also be layered on top of other managed solutions. As long as a managed solution enables customization of its solution components, other managed solutions can be installed on top of it and modify any customizable solution components that it provides.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74129095"/>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Dynamics CRM Solution Framework : Managed Solution</a:t>
            </a:r>
          </a:p>
        </p:txBody>
      </p:sp>
      <p:sp>
        <p:nvSpPr>
          <p:cNvPr id="4" name="Rectangle 3"/>
          <p:cNvSpPr/>
          <p:nvPr/>
        </p:nvSpPr>
        <p:spPr>
          <a:xfrm>
            <a:off x="778933" y="1038727"/>
            <a:ext cx="10566400" cy="5262979"/>
          </a:xfrm>
          <a:prstGeom prst="rect">
            <a:avLst/>
          </a:prstGeom>
        </p:spPr>
        <p:txBody>
          <a:bodyPr wrap="square">
            <a:spAutoFit/>
          </a:bodyPr>
          <a:lstStyle/>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Managed solutions can also be layered on top of other managed solutions. As long as a managed solution enables customization of its solution components, other managed solutions can be installed on top of it and modify any customizable solution components that it provides.</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After you install a managed solution, the following applies:</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You can’t add or remove solution components in a managed solution.</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You can’t export a managed solution.</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Deleting a managed solution uninstalls all the solution components in it.</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803764181"/>
      </p:ext>
    </p:extLst>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Dynamics CRM Solution Framework : Managed Solution</a:t>
            </a:r>
          </a:p>
        </p:txBody>
      </p:sp>
      <p:sp>
        <p:nvSpPr>
          <p:cNvPr id="4" name="Rectangle 3"/>
          <p:cNvSpPr/>
          <p:nvPr/>
        </p:nvSpPr>
        <p:spPr>
          <a:xfrm>
            <a:off x="778933" y="1038727"/>
            <a:ext cx="10566400" cy="1200329"/>
          </a:xfrm>
          <a:prstGeom prst="rect">
            <a:avLst/>
          </a:prstGeom>
        </p:spPr>
        <p:txBody>
          <a:bodyPr wrap="square">
            <a:spAutoFit/>
          </a:bodyPr>
          <a:lstStyle/>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Managed solutions can be installed on top of it and modify any customizable solution components that it provides.</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p:txBody>
      </p:sp>
      <p:pic>
        <p:nvPicPr>
          <p:cNvPr id="5" name="Picture 4">
            <a:extLst>
              <a:ext uri="{FF2B5EF4-FFF2-40B4-BE49-F238E27FC236}">
                <a16:creationId xmlns:a16="http://schemas.microsoft.com/office/drawing/2014/main" id="{3F99C718-5C0B-462E-B755-7754269C08D4}"/>
              </a:ext>
            </a:extLst>
          </p:cNvPr>
          <p:cNvPicPr>
            <a:picLocks noChangeAspect="1"/>
          </p:cNvPicPr>
          <p:nvPr/>
        </p:nvPicPr>
        <p:blipFill>
          <a:blip r:embed="rId3"/>
          <a:stretch>
            <a:fillRect/>
          </a:stretch>
        </p:blipFill>
        <p:spPr>
          <a:xfrm>
            <a:off x="401529" y="2312583"/>
            <a:ext cx="11134941" cy="2208307"/>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003576241"/>
      </p:ext>
    </p:extLst>
  </p:cSld>
  <p:clrMapOvr>
    <a:masterClrMapping/>
  </p:clrMapOvr>
  <p:transition spd="slow">
    <p:wipe/>
  </p:transition>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Dynamics CRM Solution Framework : Managed Solution</a:t>
            </a:r>
          </a:p>
        </p:txBody>
      </p:sp>
      <p:sp>
        <p:nvSpPr>
          <p:cNvPr id="4" name="Rectangle 3"/>
          <p:cNvSpPr/>
          <p:nvPr/>
        </p:nvSpPr>
        <p:spPr>
          <a:xfrm>
            <a:off x="778933" y="1038727"/>
            <a:ext cx="10642102" cy="3493264"/>
          </a:xfrm>
          <a:prstGeom prst="rect">
            <a:avLst/>
          </a:prstGeom>
        </p:spPr>
        <p:txBody>
          <a:bodyPr wrap="square">
            <a:spAutoFit/>
          </a:bodyPr>
          <a:lstStyle/>
          <a:p>
            <a:pPr marL="342900" indent="-342900">
              <a:buFont typeface="Arial" panose="020B0604020202020204" pitchFamily="34" charset="0"/>
              <a:buChar char="•"/>
            </a:pPr>
            <a:r>
              <a:rPr lang="en-US" sz="2000" dirty="0"/>
              <a:t> </a:t>
            </a:r>
            <a:r>
              <a:rPr lang="en-US" sz="2400" b="1" spc="-133" dirty="0">
                <a:ln w="3175">
                  <a:noFill/>
                </a:ln>
                <a:solidFill>
                  <a:srgbClr val="8B0D88"/>
                </a:solidFill>
                <a:latin typeface="Trebuchet MS" panose="020B0603020202020204" pitchFamily="34" charset="0"/>
                <a:ea typeface="+mj-ea"/>
                <a:cs typeface="+mj-cs"/>
              </a:rPr>
              <a:t>Managed Properties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Using managed properties, the creator of a managed solution can control whether a solution component is customizable and which specific parts of it can be customized.</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The exact managed properties available depend on the type of solution component. The following screenshot shows the managed properties for a custom entity.</a:t>
            </a:r>
          </a:p>
        </p:txBody>
      </p:sp>
      <p:pic>
        <p:nvPicPr>
          <p:cNvPr id="3" name="Picture 2"/>
          <p:cNvPicPr>
            <a:picLocks noChangeAspect="1"/>
          </p:cNvPicPr>
          <p:nvPr/>
        </p:nvPicPr>
        <p:blipFill>
          <a:blip r:embed="rId3"/>
          <a:stretch>
            <a:fillRect/>
          </a:stretch>
        </p:blipFill>
        <p:spPr>
          <a:xfrm>
            <a:off x="127000" y="4550993"/>
            <a:ext cx="11684000" cy="1939459"/>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072576368"/>
      </p:ext>
    </p:extLst>
  </p:cSld>
  <p:clrMapOvr>
    <a:masterClrMapping/>
  </p:clrMapOvr>
  <p:transition spd="slow">
    <p:wipe/>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Dynamics CRM Solution Framework : Managed Solution</a:t>
            </a:r>
          </a:p>
        </p:txBody>
      </p:sp>
      <p:sp>
        <p:nvSpPr>
          <p:cNvPr id="4" name="Rectangle 3"/>
          <p:cNvSpPr/>
          <p:nvPr/>
        </p:nvSpPr>
        <p:spPr>
          <a:xfrm>
            <a:off x="778933" y="1038727"/>
            <a:ext cx="10642102" cy="769441"/>
          </a:xfrm>
          <a:prstGeom prst="rect">
            <a:avLst/>
          </a:prstGeom>
        </p:spPr>
        <p:txBody>
          <a:bodyPr wrap="square">
            <a:spAutoFit/>
          </a:bodyPr>
          <a:lstStyle/>
          <a:p>
            <a:pPr marL="342900" indent="-342900">
              <a:buFont typeface="Arial" panose="020B0604020202020204" pitchFamily="34" charset="0"/>
              <a:buChar char="•"/>
            </a:pPr>
            <a:r>
              <a:rPr lang="en-US" sz="2000" dirty="0"/>
              <a:t> </a:t>
            </a:r>
            <a:r>
              <a:rPr lang="en-US" sz="2400" b="1" spc="-133" dirty="0">
                <a:ln w="3175">
                  <a:noFill/>
                </a:ln>
                <a:solidFill>
                  <a:srgbClr val="8B0D88"/>
                </a:solidFill>
                <a:latin typeface="Trebuchet MS" panose="020B0603020202020204" pitchFamily="34" charset="0"/>
                <a:ea typeface="+mj-ea"/>
                <a:cs typeface="+mj-cs"/>
              </a:rPr>
              <a:t>Managed Properties    </a:t>
            </a:r>
          </a:p>
          <a:p>
            <a:endParaRPr lang="en-US" sz="2000" dirty="0"/>
          </a:p>
        </p:txBody>
      </p:sp>
      <p:pic>
        <p:nvPicPr>
          <p:cNvPr id="3" name="Picture 2"/>
          <p:cNvPicPr>
            <a:picLocks noChangeAspect="1"/>
          </p:cNvPicPr>
          <p:nvPr/>
        </p:nvPicPr>
        <p:blipFill>
          <a:blip r:embed="rId3"/>
          <a:stretch>
            <a:fillRect/>
          </a:stretch>
        </p:blipFill>
        <p:spPr>
          <a:xfrm>
            <a:off x="1464608" y="1746613"/>
            <a:ext cx="7141509" cy="484602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667743166"/>
      </p:ext>
    </p:extLst>
  </p:cSld>
  <p:clrMapOvr>
    <a:masterClrMapping/>
  </p:clrMapOvr>
  <p:transition spd="slow">
    <p:wipe/>
  </p:transition>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Dynamics CRM Solution Framework : Unmanaged Solution</a:t>
            </a:r>
          </a:p>
        </p:txBody>
      </p:sp>
      <p:sp>
        <p:nvSpPr>
          <p:cNvPr id="4" name="Rectangle 3"/>
          <p:cNvSpPr/>
          <p:nvPr/>
        </p:nvSpPr>
        <p:spPr>
          <a:xfrm>
            <a:off x="685800" y="1092516"/>
            <a:ext cx="10566400" cy="4893647"/>
          </a:xfrm>
          <a:prstGeom prst="rect">
            <a:avLst/>
          </a:prstGeom>
        </p:spPr>
        <p:txBody>
          <a:bodyPr wrap="square">
            <a:spAutoFit/>
          </a:bodyPr>
          <a:lstStyle/>
          <a:p>
            <a:pPr marL="342900" indent="-342900">
              <a:buFont typeface="Arial" panose="020B0604020202020204" pitchFamily="34" charset="0"/>
              <a:buChar char="•"/>
            </a:pPr>
            <a:r>
              <a:rPr lang="en-US" sz="2400" b="1" spc="-133" dirty="0">
                <a:ln w="3175">
                  <a:noFill/>
                </a:ln>
                <a:solidFill>
                  <a:srgbClr val="8B0D88"/>
                </a:solidFill>
                <a:latin typeface="Trebuchet MS" panose="020B0603020202020204" pitchFamily="34" charset="0"/>
                <a:ea typeface="+mj-ea"/>
                <a:cs typeface="+mj-cs"/>
              </a:rPr>
              <a:t>Unmanaged Solution :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Unmanaged solutions are groups of unmanaged customizations. Any unmanaged customized solution component can be associated with any number of unmanaged solutions.</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When a solution is unmanaged, you can perform the following actions:</a:t>
            </a:r>
          </a:p>
          <a:p>
            <a:pPr marL="2171700" lvl="4" indent="-342900">
              <a:buFont typeface="Wingdings" panose="05000000000000000000" pitchFamily="2" charset="2"/>
              <a:buChar char="Ø"/>
            </a:pPr>
            <a:r>
              <a:rPr lang="en-US" sz="2400" dirty="0">
                <a:solidFill>
                  <a:srgbClr val="7030A0"/>
                </a:solidFill>
                <a:latin typeface="Trebuchet MS" panose="020B0603020202020204" pitchFamily="34" charset="0"/>
              </a:rPr>
              <a:t>Add components.</a:t>
            </a:r>
          </a:p>
          <a:p>
            <a:pPr marL="2171700" lvl="4" indent="-342900">
              <a:buFont typeface="Wingdings" panose="05000000000000000000" pitchFamily="2" charset="2"/>
              <a:buChar char="Ø"/>
            </a:pPr>
            <a:r>
              <a:rPr lang="en-US" sz="2400" dirty="0">
                <a:solidFill>
                  <a:srgbClr val="7030A0"/>
                </a:solidFill>
                <a:latin typeface="Trebuchet MS" panose="020B0603020202020204" pitchFamily="34" charset="0"/>
              </a:rPr>
              <a:t>Remove components.</a:t>
            </a:r>
          </a:p>
          <a:p>
            <a:pPr marL="2171700" lvl="4" indent="-342900">
              <a:buFont typeface="Wingdings" panose="05000000000000000000" pitchFamily="2" charset="2"/>
              <a:buChar char="Ø"/>
            </a:pPr>
            <a:r>
              <a:rPr lang="en-US" sz="2400" dirty="0">
                <a:solidFill>
                  <a:srgbClr val="7030A0"/>
                </a:solidFill>
                <a:latin typeface="Trebuchet MS" panose="020B0603020202020204" pitchFamily="34" charset="0"/>
              </a:rPr>
              <a:t>Delete components that allow for deletion.</a:t>
            </a:r>
          </a:p>
          <a:p>
            <a:pPr marL="2171700" lvl="4" indent="-342900">
              <a:buFont typeface="Wingdings" panose="05000000000000000000" pitchFamily="2" charset="2"/>
              <a:buChar char="Ø"/>
            </a:pPr>
            <a:r>
              <a:rPr lang="en-US" sz="2400" dirty="0">
                <a:solidFill>
                  <a:srgbClr val="7030A0"/>
                </a:solidFill>
                <a:latin typeface="Trebuchet MS" panose="020B0603020202020204" pitchFamily="34" charset="0"/>
              </a:rPr>
              <a:t>Export and import the unmanaged solution.</a:t>
            </a:r>
          </a:p>
          <a:p>
            <a:pPr marL="2171700" lvl="4" indent="-342900">
              <a:buFont typeface="Wingdings" panose="05000000000000000000" pitchFamily="2" charset="2"/>
              <a:buChar char="Ø"/>
            </a:pPr>
            <a:r>
              <a:rPr lang="en-US" sz="2400" dirty="0">
                <a:solidFill>
                  <a:srgbClr val="7030A0"/>
                </a:solidFill>
                <a:latin typeface="Trebuchet MS" panose="020B0603020202020204" pitchFamily="34" charset="0"/>
              </a:rPr>
              <a:t>Export the solution as a managed solution.</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657260517"/>
      </p:ext>
    </p:extLst>
  </p:cSld>
  <p:clrMapOvr>
    <a:masterClrMapping/>
  </p:clrMapOvr>
  <p:transition spd="slow">
    <p:wipe/>
  </p:transition>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41182"/>
          </a:xfrm>
        </p:spPr>
        <p:txBody>
          <a:bodyPr/>
          <a:lstStyle/>
          <a:p>
            <a:pPr defTabSz="914363"/>
            <a:r>
              <a:rPr lang="en-US" sz="2900" b="1" dirty="0">
                <a:solidFill>
                  <a:srgbClr val="8B0D88"/>
                </a:solidFill>
                <a:latin typeface="Trebuchet MS" panose="020B0603020202020204" pitchFamily="34" charset="0"/>
                <a:ea typeface="+mj-ea"/>
                <a:cs typeface="+mj-cs"/>
              </a:rPr>
              <a:t>Dynamics CRM Solution Framework : Unmanaged Solution</a:t>
            </a:r>
          </a:p>
        </p:txBody>
      </p:sp>
      <p:sp>
        <p:nvSpPr>
          <p:cNvPr id="4" name="Rectangle 3"/>
          <p:cNvSpPr/>
          <p:nvPr/>
        </p:nvSpPr>
        <p:spPr>
          <a:xfrm>
            <a:off x="685800" y="675073"/>
            <a:ext cx="10566400" cy="1569660"/>
          </a:xfrm>
          <a:prstGeom prst="rect">
            <a:avLst/>
          </a:prstGeom>
        </p:spPr>
        <p:txBody>
          <a:bodyPr wrap="square">
            <a:spAutoFit/>
          </a:bodyPr>
          <a:lstStyle/>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Importing unmanaged solutions</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lvl="3"/>
            <a:r>
              <a:rPr lang="en-US" sz="2400" dirty="0">
                <a:solidFill>
                  <a:srgbClr val="7030A0"/>
                </a:solidFill>
                <a:latin typeface="Trebuchet MS" panose="020B0603020202020204" pitchFamily="34" charset="0"/>
              </a:rPr>
              <a:t>When you import an unmanaged solution, you can edit its components in the new organization.</a:t>
            </a:r>
          </a:p>
        </p:txBody>
      </p:sp>
      <p:pic>
        <p:nvPicPr>
          <p:cNvPr id="5" name="Picture 4">
            <a:extLst>
              <a:ext uri="{FF2B5EF4-FFF2-40B4-BE49-F238E27FC236}">
                <a16:creationId xmlns:a16="http://schemas.microsoft.com/office/drawing/2014/main" id="{AB4EAA5A-D8EC-4960-8B30-01BCA8199DA6}"/>
              </a:ext>
            </a:extLst>
          </p:cNvPr>
          <p:cNvPicPr>
            <a:picLocks noChangeAspect="1"/>
          </p:cNvPicPr>
          <p:nvPr/>
        </p:nvPicPr>
        <p:blipFill>
          <a:blip r:embed="rId3"/>
          <a:stretch>
            <a:fillRect/>
          </a:stretch>
        </p:blipFill>
        <p:spPr>
          <a:xfrm>
            <a:off x="127000" y="2195039"/>
            <a:ext cx="11983061" cy="2456476"/>
          </a:xfrm>
          <a:prstGeom prst="rect">
            <a:avLst/>
          </a:prstGeom>
        </p:spPr>
      </p:pic>
      <p:pic>
        <p:nvPicPr>
          <p:cNvPr id="6" name="Picture 5">
            <a:extLst>
              <a:ext uri="{FF2B5EF4-FFF2-40B4-BE49-F238E27FC236}">
                <a16:creationId xmlns:a16="http://schemas.microsoft.com/office/drawing/2014/main" id="{E1307413-7F82-4174-8902-E58626EABCE9}"/>
              </a:ext>
            </a:extLst>
          </p:cNvPr>
          <p:cNvPicPr>
            <a:picLocks noChangeAspect="1"/>
          </p:cNvPicPr>
          <p:nvPr/>
        </p:nvPicPr>
        <p:blipFill>
          <a:blip r:embed="rId4"/>
          <a:stretch>
            <a:fillRect/>
          </a:stretch>
        </p:blipFill>
        <p:spPr>
          <a:xfrm>
            <a:off x="-1" y="4613225"/>
            <a:ext cx="12110061" cy="2135849"/>
          </a:xfrm>
          <a:prstGeom prst="rect">
            <a:avLst/>
          </a:prstGeom>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810257027"/>
      </p:ext>
    </p:extLst>
  </p:cSld>
  <p:clrMapOvr>
    <a:masterClrMapping/>
  </p:clrMapOvr>
  <p:transition spd="slow">
    <p:wipe/>
  </p:transition>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Dynamics CRM Solution Framework </a:t>
            </a:r>
          </a:p>
        </p:txBody>
      </p:sp>
      <p:pic>
        <p:nvPicPr>
          <p:cNvPr id="6" name="Picture 5"/>
          <p:cNvPicPr>
            <a:picLocks noChangeAspect="1"/>
          </p:cNvPicPr>
          <p:nvPr/>
        </p:nvPicPr>
        <p:blipFill>
          <a:blip r:embed="rId3"/>
          <a:stretch>
            <a:fillRect/>
          </a:stretch>
        </p:blipFill>
        <p:spPr>
          <a:xfrm>
            <a:off x="936737" y="965200"/>
            <a:ext cx="8443073" cy="5399639"/>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22257581"/>
      </p:ext>
    </p:extLst>
  </p:cSld>
  <p:clrMapOvr>
    <a:masterClrMapping/>
  </p:clrMapOvr>
  <p:transition spd="slow">
    <p:wipe/>
  </p:transition>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Entity Customizations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90520518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365 Editions</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2" name="Picture 1"/>
          <p:cNvPicPr>
            <a:picLocks noChangeAspect="1"/>
          </p:cNvPicPr>
          <p:nvPr/>
        </p:nvPicPr>
        <p:blipFill>
          <a:blip r:embed="rId3"/>
          <a:stretch>
            <a:fillRect/>
          </a:stretch>
        </p:blipFill>
        <p:spPr>
          <a:xfrm>
            <a:off x="795866" y="1027921"/>
            <a:ext cx="10380134" cy="5534617"/>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620581747"/>
      </p:ext>
    </p:extLst>
  </p:cSld>
  <p:clrMapOvr>
    <a:masterClrMapping/>
  </p:clrMapOvr>
  <p:transition spd="slow">
    <p:wipe/>
  </p:transition>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837"/>
            <a:ext cx="11684000" cy="69145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Entity Customizations</a:t>
            </a:r>
          </a:p>
        </p:txBody>
      </p:sp>
      <p:sp>
        <p:nvSpPr>
          <p:cNvPr id="4" name="Rectangle 3"/>
          <p:cNvSpPr/>
          <p:nvPr/>
        </p:nvSpPr>
        <p:spPr>
          <a:xfrm>
            <a:off x="778933" y="895295"/>
            <a:ext cx="10566400" cy="5262979"/>
          </a:xfrm>
          <a:prstGeom prst="rect">
            <a:avLst/>
          </a:prstGeom>
        </p:spPr>
        <p:txBody>
          <a:bodyPr wrap="square">
            <a:spAutoFit/>
          </a:bodyPr>
          <a:lstStyle/>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In Microsoft Dynamics CRM the metadata is a collection of entities. Entities describe the kinds of data which is stored in the database. Each entity corresponds to a database table and each field (also known as attribute) within an entity represents a column in that table.</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Entity metadata is what controls the kinds of records you can create and what kind of actions can be performed on them. Using only the entity metadata and the Microsoft Dynamics CRM web services a developer can write code to perform actions with data on your CRM organization.</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You have the ability to edit this metadata with the customization tools to create or edit entities, fields, and entity relationships.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069421303"/>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837"/>
            <a:ext cx="11684000" cy="582129"/>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Entity Customizations</a:t>
            </a:r>
          </a:p>
        </p:txBody>
      </p:sp>
      <p:sp>
        <p:nvSpPr>
          <p:cNvPr id="4" name="Rectangle 3"/>
          <p:cNvSpPr/>
          <p:nvPr/>
        </p:nvSpPr>
        <p:spPr>
          <a:xfrm>
            <a:off x="188843" y="785966"/>
            <a:ext cx="11688418" cy="6001643"/>
          </a:xfrm>
          <a:prstGeom prst="rect">
            <a:avLst/>
          </a:prstGeom>
        </p:spPr>
        <p:txBody>
          <a:bodyPr wrap="square">
            <a:spAutoFit/>
          </a:bodyPr>
          <a:lstStyle/>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The web application or different clients people use to interact with the data in your CRM organization depend on the entity metadata and adapt as the entity metadata changes. But these clients also depend on other data to control what visual elements to display, any custom logic to apply, and how to apply security. This system data is also stored within entities but the entities themselves are not available for customization.</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In Microsoft Dynamics CRM the metadata is a collection of entities. Entities describe the kinds of data which is stored in the database. Each entity corresponds to a database table and each field (also known as attribute) within an entity represents a column in that table.</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Entity metadata is what controls the kinds of records you can create and what kind of actions can be performed on them. Using only the entity metadata and the Microsoft Dynamics CRM web services a developer can write code to perform actions with data on your CRM organization.</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607910763"/>
      </p:ext>
    </p:extLst>
  </p:cSld>
  <p:clrMapOvr>
    <a:masterClrMapping/>
  </p:clrMapOvr>
  <p:transition spd="slow">
    <p:wipe/>
  </p:transition>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837"/>
            <a:ext cx="11684000" cy="601233"/>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Entity Customizations</a:t>
            </a:r>
          </a:p>
        </p:txBody>
      </p:sp>
      <p:sp>
        <p:nvSpPr>
          <p:cNvPr id="4" name="Rectangle 3"/>
          <p:cNvSpPr/>
          <p:nvPr/>
        </p:nvSpPr>
        <p:spPr>
          <a:xfrm>
            <a:off x="447260" y="935052"/>
            <a:ext cx="11350487" cy="5088062"/>
          </a:xfrm>
          <a:prstGeom prst="rect">
            <a:avLst/>
          </a:prstGeom>
        </p:spPr>
        <p:txBody>
          <a:bodyPr wrap="square">
            <a:spAutoFit/>
          </a:bodyPr>
          <a:lstStyle/>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You have the ability to edit this metadata with the customization tools to create or edit entities, fields, and entity relationships.</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The web application or different clients people use to interact with the data in your CRM organization depend on the entity metadata and adapt as the entity metadata changes. But these clients also depend on other data to control what visual elements to display, any custom logic to apply, and how to apply security. This system data is also stored within entities but the entities themselves are not available for customization.</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The Entity that provides the ability to customize the metadata to add fields, forms, views and entity relationships are called </a:t>
            </a:r>
            <a:r>
              <a:rPr lang="en-US" sz="2400" b="1" dirty="0">
                <a:solidFill>
                  <a:srgbClr val="7030A0"/>
                </a:solidFill>
                <a:latin typeface="Trebuchet MS" panose="020B0603020202020204" pitchFamily="34" charset="0"/>
              </a:rPr>
              <a:t>Customizable entities.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636461935"/>
      </p:ext>
    </p:extLst>
  </p:cSld>
  <p:clrMapOvr>
    <a:masterClrMapping/>
  </p:clrMapOvr>
  <p:transition spd="slow">
    <p:wipe/>
  </p:transition>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837"/>
            <a:ext cx="11684000" cy="571415"/>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Entity Customizations</a:t>
            </a:r>
          </a:p>
        </p:txBody>
      </p:sp>
      <p:sp>
        <p:nvSpPr>
          <p:cNvPr id="4" name="Rectangle 3"/>
          <p:cNvSpPr/>
          <p:nvPr/>
        </p:nvSpPr>
        <p:spPr>
          <a:xfrm>
            <a:off x="79512" y="895296"/>
            <a:ext cx="11718235" cy="4849522"/>
          </a:xfrm>
          <a:prstGeom prst="rect">
            <a:avLst/>
          </a:prstGeom>
        </p:spPr>
        <p:txBody>
          <a:bodyPr wrap="square">
            <a:spAutoFit/>
          </a:bodyPr>
          <a:lstStyle/>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The web application or different clients people use to interact with the data in your CRM organization depend on the entity metadata and adapt as the entity metadata changes. But these clients also depend on other data to control what visual elements to display, any custom logic to apply, and how to apply security. This system data is also stored within entities but the entities themselves are not available for customization. These type of entities are called Non Customizable entities.</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All the entities the user creates in CRM are called Custom entities and all the Custom entities are Customizable.</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You must include only customizable entities into your solution for customization.</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225884972"/>
      </p:ext>
    </p:extLst>
  </p:cSld>
  <p:clrMapOvr>
    <a:masterClrMapping/>
  </p:clrMapOvr>
  <p:transition spd="slow">
    <p:wipe/>
  </p:transition>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837"/>
            <a:ext cx="11684000" cy="621111"/>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a:t>
            </a:r>
          </a:p>
        </p:txBody>
      </p:sp>
      <p:sp>
        <p:nvSpPr>
          <p:cNvPr id="4" name="Rectangle 3"/>
          <p:cNvSpPr/>
          <p:nvPr/>
        </p:nvSpPr>
        <p:spPr>
          <a:xfrm>
            <a:off x="99390" y="895295"/>
            <a:ext cx="11584609" cy="3785652"/>
          </a:xfrm>
          <a:prstGeom prst="rect">
            <a:avLst/>
          </a:prstGeom>
        </p:spPr>
        <p:txBody>
          <a:bodyPr wrap="square">
            <a:spAutoFit/>
          </a:bodyPr>
          <a:lstStyle/>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Before creating or editing entities you should understand that there are different types of entities. Once a custom entity is created, these types cannot be changed. The two major divisions are based on entity ownership and whether the entities are activity entities.</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b="1" spc="-133" dirty="0">
                <a:ln w="3175">
                  <a:noFill/>
                </a:ln>
                <a:solidFill>
                  <a:srgbClr val="8B0D88"/>
                </a:solidFill>
                <a:latin typeface="Trebuchet MS" panose="020B0603020202020204" pitchFamily="34" charset="0"/>
                <a:ea typeface="+mj-ea"/>
                <a:cs typeface="+mj-cs"/>
              </a:rPr>
              <a:t>Entity ownership</a:t>
            </a:r>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There are four different types of entity ownership. When you create a custom entity the only options are user or team owned or organization-owned, but you should be aware that other entities have different ownership types</a:t>
            </a:r>
          </a:p>
        </p:txBody>
      </p:sp>
      <p:pic>
        <p:nvPicPr>
          <p:cNvPr id="5" name="Picture 4">
            <a:extLst>
              <a:ext uri="{FF2B5EF4-FFF2-40B4-BE49-F238E27FC236}">
                <a16:creationId xmlns:a16="http://schemas.microsoft.com/office/drawing/2014/main" id="{39A1A173-ADD0-4568-BFBC-CD2F2348762D}"/>
              </a:ext>
            </a:extLst>
          </p:cNvPr>
          <p:cNvPicPr>
            <a:picLocks noChangeAspect="1"/>
          </p:cNvPicPr>
          <p:nvPr/>
        </p:nvPicPr>
        <p:blipFill>
          <a:blip r:embed="rId3"/>
          <a:stretch>
            <a:fillRect/>
          </a:stretch>
        </p:blipFill>
        <p:spPr>
          <a:xfrm>
            <a:off x="699420" y="4901192"/>
            <a:ext cx="11167414" cy="1776283"/>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62678167"/>
      </p:ext>
    </p:extLst>
  </p:cSld>
  <p:clrMapOvr>
    <a:masterClrMapping/>
  </p:clrMapOvr>
  <p:transition spd="slow">
    <p:wipe/>
  </p:transition>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837"/>
            <a:ext cx="11684000" cy="640989"/>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Ownership</a:t>
            </a:r>
          </a:p>
        </p:txBody>
      </p:sp>
      <p:pic>
        <p:nvPicPr>
          <p:cNvPr id="5" name="Picture 4"/>
          <p:cNvPicPr>
            <a:picLocks noChangeAspect="1"/>
          </p:cNvPicPr>
          <p:nvPr/>
        </p:nvPicPr>
        <p:blipFill>
          <a:blip r:embed="rId3"/>
          <a:stretch>
            <a:fillRect/>
          </a:stretch>
        </p:blipFill>
        <p:spPr>
          <a:xfrm>
            <a:off x="525775" y="1216210"/>
            <a:ext cx="11385485" cy="4881563"/>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10477370"/>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837"/>
            <a:ext cx="11684000" cy="56413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Ownership</a:t>
            </a:r>
          </a:p>
        </p:txBody>
      </p:sp>
      <p:pic>
        <p:nvPicPr>
          <p:cNvPr id="3" name="Picture 2"/>
          <p:cNvPicPr>
            <a:picLocks noChangeAspect="1"/>
          </p:cNvPicPr>
          <p:nvPr/>
        </p:nvPicPr>
        <p:blipFill>
          <a:blip r:embed="rId3"/>
          <a:stretch>
            <a:fillRect/>
          </a:stretch>
        </p:blipFill>
        <p:spPr>
          <a:xfrm>
            <a:off x="427317" y="767975"/>
            <a:ext cx="10829365" cy="5843980"/>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45504583"/>
      </p:ext>
    </p:extLst>
  </p:cSld>
  <p:clrMapOvr>
    <a:masterClrMapping/>
  </p:clrMapOvr>
  <p:transition spd="slow">
    <p:wipe/>
  </p:transition>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21304"/>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Activity Entities</a:t>
            </a:r>
          </a:p>
        </p:txBody>
      </p:sp>
      <p:sp>
        <p:nvSpPr>
          <p:cNvPr id="4" name="Rectangle 3"/>
          <p:cNvSpPr/>
          <p:nvPr/>
        </p:nvSpPr>
        <p:spPr>
          <a:xfrm>
            <a:off x="778933" y="1038727"/>
            <a:ext cx="10566400" cy="526297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An activity can be thought of as any action for which an entry can be made on a calendar. An activity has time dimensions (start time, stop time, due date, and duration) that help determine when the action occurred or will occur.</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Activities also contain data that helps determine what action the activity represents, for example, subject and description. An activity can be opened, canceled, or completed.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completed status of an activity will have several sub-status values associated with it to clarify the way that the activity was completed.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Activity entities can only be owned by a user or team, they can’t be owned by an organization.</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051481709"/>
      </p:ext>
    </p:extLst>
  </p:cSld>
  <p:clrMapOvr>
    <a:masterClrMapping/>
  </p:clrMapOvr>
  <p:transition spd="slow">
    <p:wipe/>
  </p:transition>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21304"/>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Activity Entities</a:t>
            </a:r>
          </a:p>
        </p:txBody>
      </p:sp>
      <p:sp>
        <p:nvSpPr>
          <p:cNvPr id="4" name="Rectangle 3"/>
          <p:cNvSpPr/>
          <p:nvPr/>
        </p:nvSpPr>
        <p:spPr>
          <a:xfrm>
            <a:off x="778932" y="830008"/>
            <a:ext cx="10859789" cy="570000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create new custom activity entities. For example you might create a custom activity entity to record instant message communications.</a:t>
            </a:r>
          </a:p>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Creating an activity entity is different from creating a non-activity entity because you don’t specify a primary field. All activity entities have a Primary Field set to Subject and other common fields that are defined by the Activity entity. This allows all types of activities to be shown in a view where just the common fields are displayed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 create a custom activity entity, select Define as an activity entity. After you select this, you’ll see that Display in Activity Menus is selected. This setting allows people to create this type of activity in the activity menus. This isn’t selected for activities that are typically associated with specific events and created behind using code or by a workflow. After you save the entity, you can’t change these settings.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209440472"/>
      </p:ext>
    </p:extLst>
  </p:cSld>
  <p:clrMapOvr>
    <a:masterClrMapping/>
  </p:clrMapOvr>
  <p:transition spd="slow">
    <p:wipe/>
  </p:transition>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70999"/>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Activity Entities</a:t>
            </a:r>
          </a:p>
        </p:txBody>
      </p:sp>
      <p:sp>
        <p:nvSpPr>
          <p:cNvPr id="4" name="Rectangle 3"/>
          <p:cNvSpPr/>
          <p:nvPr/>
        </p:nvSpPr>
        <p:spPr>
          <a:xfrm>
            <a:off x="778933" y="931153"/>
            <a:ext cx="10566400" cy="261610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CRM, a user with a specific security role has the same set of privileges to all system and custom activities. You can’t add or remove privileges for individual activities. For example, you can’t give a user the Delete privilege to the system activity, such as Task, and not give the Delete privilege to the custom activities. However, you can give a user different privileges to individual system or custom entities.</a:t>
            </a:r>
          </a:p>
          <a:p>
            <a:pPr marL="342900" indent="-342900">
              <a:buFont typeface="Arial" panose="020B0604020202020204" pitchFamily="34" charset="0"/>
              <a:buChar char="•"/>
            </a:pPr>
            <a:endParaRPr lang="en-US" sz="20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99673589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365 Editions</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2" name="Picture 1"/>
          <p:cNvPicPr>
            <a:picLocks noChangeAspect="1"/>
          </p:cNvPicPr>
          <p:nvPr/>
        </p:nvPicPr>
        <p:blipFill>
          <a:blip r:embed="rId3"/>
          <a:stretch>
            <a:fillRect/>
          </a:stretch>
        </p:blipFill>
        <p:spPr>
          <a:xfrm>
            <a:off x="795866" y="1369167"/>
            <a:ext cx="10158654" cy="4156797"/>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661567408"/>
      </p:ext>
    </p:extLst>
  </p:cSld>
  <p:clrMapOvr>
    <a:masterClrMapping/>
  </p:clrMapOvr>
  <p:transition spd="slow">
    <p:wipe/>
  </p:transition>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9087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Activity Entities</a:t>
            </a:r>
          </a:p>
        </p:txBody>
      </p:sp>
      <p:pic>
        <p:nvPicPr>
          <p:cNvPr id="3" name="Picture 2"/>
          <p:cNvPicPr>
            <a:picLocks noChangeAspect="1"/>
          </p:cNvPicPr>
          <p:nvPr/>
        </p:nvPicPr>
        <p:blipFill>
          <a:blip r:embed="rId3"/>
          <a:stretch>
            <a:fillRect/>
          </a:stretch>
        </p:blipFill>
        <p:spPr>
          <a:xfrm>
            <a:off x="558644" y="2276739"/>
            <a:ext cx="10680263" cy="3619499"/>
          </a:xfrm>
          <a:prstGeom prst="rect">
            <a:avLst/>
          </a:prstGeom>
        </p:spPr>
      </p:pic>
      <p:sp>
        <p:nvSpPr>
          <p:cNvPr id="5" name="Rectangle 4"/>
          <p:cNvSpPr/>
          <p:nvPr/>
        </p:nvSpPr>
        <p:spPr>
          <a:xfrm>
            <a:off x="448235" y="1063227"/>
            <a:ext cx="10901083" cy="138499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There are 15 system entities that represent activities as shown in the following table in the below Slides.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640107345"/>
      </p:ext>
    </p:extLst>
  </p:cSld>
  <p:clrMapOvr>
    <a:masterClrMapping/>
  </p:clrMapOvr>
  <p:transition spd="slow">
    <p:wipe/>
  </p:transition>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Activity Entities</a:t>
            </a:r>
          </a:p>
        </p:txBody>
      </p:sp>
      <p:pic>
        <p:nvPicPr>
          <p:cNvPr id="4" name="Picture 3"/>
          <p:cNvPicPr>
            <a:picLocks noChangeAspect="1"/>
          </p:cNvPicPr>
          <p:nvPr/>
        </p:nvPicPr>
        <p:blipFill>
          <a:blip r:embed="rId3"/>
          <a:stretch>
            <a:fillRect/>
          </a:stretch>
        </p:blipFill>
        <p:spPr>
          <a:xfrm>
            <a:off x="796365" y="723678"/>
            <a:ext cx="10596282" cy="596399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89330059"/>
      </p:ext>
    </p:extLst>
  </p:cSld>
  <p:clrMapOvr>
    <a:masterClrMapping/>
  </p:clrMapOvr>
  <p:transition spd="slow">
    <p:wipe/>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Activity Entities</a:t>
            </a:r>
          </a:p>
        </p:txBody>
      </p:sp>
      <p:pic>
        <p:nvPicPr>
          <p:cNvPr id="3" name="Picture 2"/>
          <p:cNvPicPr>
            <a:picLocks noChangeAspect="1"/>
          </p:cNvPicPr>
          <p:nvPr/>
        </p:nvPicPr>
        <p:blipFill>
          <a:blip r:embed="rId3"/>
          <a:stretch>
            <a:fillRect/>
          </a:stretch>
        </p:blipFill>
        <p:spPr>
          <a:xfrm>
            <a:off x="1129553" y="965200"/>
            <a:ext cx="9169774" cy="5736869"/>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798837463"/>
      </p:ext>
    </p:extLst>
  </p:cSld>
  <p:clrMapOvr>
    <a:masterClrMapping/>
  </p:clrMapOvr>
  <p:transition spd="slow">
    <p:wipe/>
  </p:transition>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1243"/>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Activity Entities</a:t>
            </a:r>
          </a:p>
        </p:txBody>
      </p:sp>
      <p:pic>
        <p:nvPicPr>
          <p:cNvPr id="4" name="Picture 3"/>
          <p:cNvPicPr>
            <a:picLocks noChangeAspect="1"/>
          </p:cNvPicPr>
          <p:nvPr/>
        </p:nvPicPr>
        <p:blipFill>
          <a:blip r:embed="rId3"/>
          <a:stretch>
            <a:fillRect/>
          </a:stretch>
        </p:blipFill>
        <p:spPr>
          <a:xfrm>
            <a:off x="127000" y="1380040"/>
            <a:ext cx="11784122" cy="408258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846154320"/>
      </p:ext>
    </p:extLst>
  </p:cSld>
  <p:clrMapOvr>
    <a:masterClrMapping/>
  </p:clrMapOvr>
  <p:transition spd="slow">
    <p:wipe/>
  </p:transition>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41791"/>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Types of Entities : Activity Entities</a:t>
            </a:r>
          </a:p>
        </p:txBody>
      </p:sp>
      <p:pic>
        <p:nvPicPr>
          <p:cNvPr id="3" name="Picture 2"/>
          <p:cNvPicPr>
            <a:picLocks noChangeAspect="1"/>
          </p:cNvPicPr>
          <p:nvPr/>
        </p:nvPicPr>
        <p:blipFill>
          <a:blip r:embed="rId3"/>
          <a:stretch>
            <a:fillRect/>
          </a:stretch>
        </p:blipFill>
        <p:spPr>
          <a:xfrm>
            <a:off x="294434" y="1165413"/>
            <a:ext cx="11639741" cy="475129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620894168"/>
      </p:ext>
    </p:extLst>
  </p:cSld>
  <p:clrMapOvr>
    <a:masterClrMapping/>
  </p:clrMapOvr>
  <p:transition spd="slow">
    <p:wipe/>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7671"/>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Entity Creation</a:t>
            </a:r>
          </a:p>
        </p:txBody>
      </p:sp>
      <p:sp>
        <p:nvSpPr>
          <p:cNvPr id="4" name="Rectangle 3"/>
          <p:cNvSpPr/>
          <p:nvPr/>
        </p:nvSpPr>
        <p:spPr>
          <a:xfrm>
            <a:off x="807213" y="1015815"/>
            <a:ext cx="10086291" cy="538609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Before you create a custom entity, evaluate whether using an existing entity will meet your requirements.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Part of the name of any custom entity you create is the customization prefix. This is set based on the solution publisher for the solution you’re working in. If you care about the customization prefix, make sure that you are working in an unmanaged solution or the default solution where the customization prefix is the one you want for this entity.</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The minimum required fields to create a custom entity are.</a:t>
            </a:r>
          </a:p>
          <a:p>
            <a:pPr marL="342900" indent="-342900">
              <a:buFont typeface="Arial" panose="020B0604020202020204" pitchFamily="34" charset="0"/>
              <a:buChar char="•"/>
            </a:pPr>
            <a:endParaRPr lang="en-US" sz="2000" dirty="0"/>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479103703"/>
      </p:ext>
    </p:extLst>
  </p:cSld>
  <p:clrMapOvr>
    <a:masterClrMapping/>
  </p:clrMapOvr>
  <p:transition spd="slow">
    <p:wipe/>
  </p:transition>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7671"/>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Entity Creation</a:t>
            </a:r>
          </a:p>
        </p:txBody>
      </p:sp>
      <p:pic>
        <p:nvPicPr>
          <p:cNvPr id="3" name="Picture 2"/>
          <p:cNvPicPr>
            <a:picLocks noChangeAspect="1"/>
          </p:cNvPicPr>
          <p:nvPr/>
        </p:nvPicPr>
        <p:blipFill>
          <a:blip r:embed="rId3"/>
          <a:stretch>
            <a:fillRect/>
          </a:stretch>
        </p:blipFill>
        <p:spPr>
          <a:xfrm>
            <a:off x="0" y="1466577"/>
            <a:ext cx="11912666" cy="3359947"/>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664698811"/>
      </p:ext>
    </p:extLst>
  </p:cSld>
  <p:clrMapOvr>
    <a:masterClrMapping/>
  </p:clrMapOvr>
  <p:transition spd="slow">
    <p:wipe/>
  </p:transition>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Entity Creation</a:t>
            </a:r>
          </a:p>
        </p:txBody>
      </p:sp>
      <p:pic>
        <p:nvPicPr>
          <p:cNvPr id="5" name="Picture 4"/>
          <p:cNvPicPr>
            <a:picLocks noChangeAspect="1"/>
          </p:cNvPicPr>
          <p:nvPr/>
        </p:nvPicPr>
        <p:blipFill>
          <a:blip r:embed="rId3"/>
          <a:stretch>
            <a:fillRect/>
          </a:stretch>
        </p:blipFill>
        <p:spPr>
          <a:xfrm>
            <a:off x="395198" y="1090706"/>
            <a:ext cx="11292703" cy="4646706"/>
          </a:xfrm>
          <a:prstGeom prst="rect">
            <a:avLst/>
          </a:prstGeom>
        </p:spPr>
      </p:pic>
      <p:pic>
        <p:nvPicPr>
          <p:cNvPr id="4" name="Picture 3" descr="Xrm.jpg"/>
          <p:cNvPicPr>
            <a:picLocks noChangeAspect="1"/>
          </p:cNvPicPr>
          <p:nvPr/>
        </p:nvPicPr>
        <p:blipFill>
          <a:blip r:embed="rId4"/>
          <a:stretch>
            <a:fillRect/>
          </a:stretch>
        </p:blipFill>
        <p:spPr>
          <a:xfrm>
            <a:off x="10411121" y="0"/>
            <a:ext cx="1180345" cy="1035586"/>
          </a:xfrm>
          <a:prstGeom prst="rect">
            <a:avLst/>
          </a:prstGeom>
        </p:spPr>
      </p:pic>
    </p:spTree>
    <p:extLst>
      <p:ext uri="{BB962C8B-B14F-4D97-AF65-F5344CB8AC3E}">
        <p14:creationId xmlns:p14="http://schemas.microsoft.com/office/powerpoint/2010/main" val="2835367555"/>
      </p:ext>
    </p:extLst>
  </p:cSld>
  <p:clrMapOvr>
    <a:masterClrMapping/>
  </p:clrMapOvr>
  <p:transition spd="slow">
    <p:wipe/>
  </p:transition>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11672"/>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Entity Creation</a:t>
            </a:r>
          </a:p>
        </p:txBody>
      </p:sp>
      <p:sp>
        <p:nvSpPr>
          <p:cNvPr id="4" name="Rectangle 3"/>
          <p:cNvSpPr/>
          <p:nvPr/>
        </p:nvSpPr>
        <p:spPr>
          <a:xfrm>
            <a:off x="778933" y="1038727"/>
            <a:ext cx="10566400" cy="5570756"/>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 create an activity entity, select </a:t>
            </a:r>
            <a:r>
              <a:rPr lang="en-US" sz="2400" b="1" dirty="0">
                <a:solidFill>
                  <a:srgbClr val="7030A0"/>
                </a:solidFill>
                <a:latin typeface="Trebuchet MS" panose="020B0603020202020204" pitchFamily="34" charset="0"/>
              </a:rPr>
              <a:t>Define as an activity entity </a:t>
            </a:r>
            <a:r>
              <a:rPr lang="en-US" sz="2400" dirty="0">
                <a:solidFill>
                  <a:srgbClr val="7030A0"/>
                </a:solidFill>
                <a:latin typeface="Trebuchet MS" panose="020B0603020202020204" pitchFamily="34" charset="0"/>
              </a:rPr>
              <a:t>before you save the entity.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Under Areas that display this entity, select which of the areas available in the navigation bar you want this entity to be available from.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This isn’t required, but if you need people to be able to discover the entity easily, choose one of these. </a:t>
            </a:r>
          </a:p>
          <a:p>
            <a:pPr marL="342900" indent="-342900"/>
            <a:endParaRPr lang="en-US" sz="2400" dirty="0">
              <a:solidFill>
                <a:srgbClr val="7030A0"/>
              </a:solidFill>
              <a:latin typeface="Trebuchet MS" panose="020B0603020202020204" pitchFamily="34" charset="0"/>
            </a:endParaRPr>
          </a:p>
        </p:txBody>
      </p:sp>
      <p:pic>
        <p:nvPicPr>
          <p:cNvPr id="5" name="Picture 4"/>
          <p:cNvPicPr>
            <a:picLocks noChangeAspect="1"/>
          </p:cNvPicPr>
          <p:nvPr/>
        </p:nvPicPr>
        <p:blipFill>
          <a:blip r:embed="rId3"/>
          <a:stretch>
            <a:fillRect/>
          </a:stretch>
        </p:blipFill>
        <p:spPr>
          <a:xfrm>
            <a:off x="1413890" y="1946208"/>
            <a:ext cx="10158591" cy="1615139"/>
          </a:xfrm>
          <a:prstGeom prst="rect">
            <a:avLst/>
          </a:prstGeom>
        </p:spPr>
      </p:pic>
      <p:pic>
        <p:nvPicPr>
          <p:cNvPr id="6" name="Picture 5" descr="Xrm.jpg"/>
          <p:cNvPicPr>
            <a:picLocks noChangeAspect="1"/>
          </p:cNvPicPr>
          <p:nvPr/>
        </p:nvPicPr>
        <p:blipFill>
          <a:blip r:embed="rId4"/>
          <a:stretch>
            <a:fillRect/>
          </a:stretch>
        </p:blipFill>
        <p:spPr>
          <a:xfrm>
            <a:off x="10411121" y="0"/>
            <a:ext cx="1180345" cy="1035586"/>
          </a:xfrm>
          <a:prstGeom prst="rect">
            <a:avLst/>
          </a:prstGeom>
        </p:spPr>
      </p:pic>
    </p:spTree>
    <p:extLst>
      <p:ext uri="{BB962C8B-B14F-4D97-AF65-F5344CB8AC3E}">
        <p14:creationId xmlns:p14="http://schemas.microsoft.com/office/powerpoint/2010/main" val="918709896"/>
      </p:ext>
    </p:extLst>
  </p:cSld>
  <p:clrMapOvr>
    <a:masterClrMapping/>
  </p:clrMapOvr>
  <p:transition spd="slow">
    <p:wipe/>
  </p:transition>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7000" y="1397000"/>
            <a:ext cx="10972800" cy="1920526"/>
          </a:xfrm>
        </p:spPr>
        <p:txBody>
          <a:bodyPr/>
          <a:lstStyle/>
          <a:p>
            <a:pPr marL="342900" indent="-342900" defTabSz="914400">
              <a:buFont typeface="Arial" panose="020B0604020202020204" pitchFamily="34" charset="0"/>
              <a:buChar char="•"/>
            </a:pPr>
            <a:r>
              <a:rPr lang="en-US" sz="2400" dirty="0">
                <a:solidFill>
                  <a:srgbClr val="7030A0"/>
                </a:solidFill>
                <a:latin typeface="Trebuchet MS" panose="020B0603020202020204" pitchFamily="34" charset="0"/>
              </a:rPr>
              <a:t>Making changes here updates the data that defines the navigation pane. You can’t change the settings for system entities. However, you can edit this data to modify where each entity is displayed and how it is displayed by editing the sitemap.</a:t>
            </a:r>
          </a:p>
          <a:p>
            <a:pPr>
              <a:buFont typeface="Arial" pitchFamily="34" charset="0"/>
              <a:buChar char="•"/>
            </a:pPr>
            <a:endParaRPr lang="en-US" sz="2400" dirty="0"/>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Business Eco System</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890068016"/>
      </p:ext>
    </p:extLst>
  </p:cSld>
  <p:clrMapOvr>
    <a:masterClrMapping/>
  </p:clrMapOvr>
  <p:transition spd="slow">
    <p:wipe/>
  </p:transition>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lang="en-US" sz="2900" b="1" dirty="0">
                <a:solidFill>
                  <a:srgbClr val="8B0D88"/>
                </a:solidFill>
                <a:latin typeface="Trebuchet MS" panose="020B0603020202020204" pitchFamily="34" charset="0"/>
                <a:ea typeface="+mj-ea"/>
                <a:cs typeface="+mj-cs"/>
              </a:rPr>
              <a:t>Dynamics CRM : Entity Creation</a:t>
            </a:r>
          </a:p>
        </p:txBody>
      </p:sp>
      <p:sp>
        <p:nvSpPr>
          <p:cNvPr id="4" name="Rectangle 3"/>
          <p:cNvSpPr/>
          <p:nvPr/>
        </p:nvSpPr>
        <p:spPr>
          <a:xfrm>
            <a:off x="685800" y="965200"/>
            <a:ext cx="10566400" cy="4154984"/>
          </a:xfrm>
          <a:prstGeom prst="rect">
            <a:avLst/>
          </a:prstGeom>
        </p:spPr>
        <p:txBody>
          <a:bodyPr wrap="square">
            <a:spAutoFit/>
          </a:bodyPr>
          <a:lstStyle/>
          <a:p>
            <a:pPr marL="342900" indent="-342900">
              <a:buFont typeface="Arial" panose="020B0604020202020204" pitchFamily="34" charset="0"/>
              <a:buChar char="•"/>
            </a:pPr>
            <a:r>
              <a:rPr lang="en-US" sz="2000" dirty="0"/>
              <a:t> </a:t>
            </a:r>
            <a:r>
              <a:rPr lang="en-US" sz="2400" dirty="0">
                <a:solidFill>
                  <a:srgbClr val="7030A0"/>
                </a:solidFill>
                <a:latin typeface="Trebuchet MS" panose="020B0603020202020204" pitchFamily="34" charset="0"/>
              </a:rPr>
              <a:t>Under Areas that display this entity, select which of the areas available in the navigation bar you want this entity to be available from.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This isn’t required, but if you need people to be able to discover the entity easily, choose one of these.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Making changes here updates the data that defines the navigation pane. You can’t change the settings for system entities. However, you can edit this data to modify where each entity is displayed and how it is displayed by editing the sitemap.</a:t>
            </a:r>
          </a:p>
          <a:p>
            <a:endParaRPr lang="en-US" sz="2400" dirty="0">
              <a:solidFill>
                <a:srgbClr val="7030A0"/>
              </a:solidFill>
              <a:latin typeface="Trebuchet MS" panose="020B0603020202020204" pitchFamily="34" charset="0"/>
            </a:endParaRPr>
          </a:p>
        </p:txBody>
      </p:sp>
      <p:pic>
        <p:nvPicPr>
          <p:cNvPr id="6" name="Picture 5"/>
          <p:cNvPicPr>
            <a:picLocks noChangeAspect="1"/>
          </p:cNvPicPr>
          <p:nvPr/>
        </p:nvPicPr>
        <p:blipFill>
          <a:blip r:embed="rId3"/>
          <a:stretch>
            <a:fillRect/>
          </a:stretch>
        </p:blipFill>
        <p:spPr>
          <a:xfrm>
            <a:off x="127000" y="4906851"/>
            <a:ext cx="11684001" cy="1278796"/>
          </a:xfrm>
          <a:prstGeom prst="rect">
            <a:avLst/>
          </a:prstGeom>
        </p:spPr>
      </p:pic>
      <p:pic>
        <p:nvPicPr>
          <p:cNvPr id="5" name="Picture 4" descr="Xrm.jpg"/>
          <p:cNvPicPr>
            <a:picLocks noChangeAspect="1"/>
          </p:cNvPicPr>
          <p:nvPr/>
        </p:nvPicPr>
        <p:blipFill>
          <a:blip r:embed="rId4"/>
          <a:stretch>
            <a:fillRect/>
          </a:stretch>
        </p:blipFill>
        <p:spPr>
          <a:xfrm>
            <a:off x="10411121" y="0"/>
            <a:ext cx="1180345" cy="1035586"/>
          </a:xfrm>
          <a:prstGeom prst="rect">
            <a:avLst/>
          </a:prstGeom>
        </p:spPr>
      </p:pic>
    </p:spTree>
    <p:extLst>
      <p:ext uri="{BB962C8B-B14F-4D97-AF65-F5344CB8AC3E}">
        <p14:creationId xmlns:p14="http://schemas.microsoft.com/office/powerpoint/2010/main" val="2764466881"/>
      </p:ext>
    </p:extLst>
  </p:cSld>
  <p:clrMapOvr>
    <a:masterClrMapping/>
  </p:clrMapOvr>
  <p:transition spd="slow">
    <p:wipe/>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Entity Creation</a:t>
            </a:r>
          </a:p>
        </p:txBody>
      </p:sp>
      <p:sp>
        <p:nvSpPr>
          <p:cNvPr id="4" name="Rectangle 3"/>
          <p:cNvSpPr/>
          <p:nvPr/>
        </p:nvSpPr>
        <p:spPr>
          <a:xfrm>
            <a:off x="685800" y="965200"/>
            <a:ext cx="10566400" cy="286232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There are a number of options that are set by default. If you’re not sure you want these for your custom entity, disable them before you save. You can always choose to enable them later, but certain options can’t be disabled after they are enabled. Notes, Activities, and Connections are enabled by default and can’t be disabled later.</a:t>
            </a:r>
          </a:p>
          <a:p>
            <a:pPr marL="342900" indent="-342900">
              <a:buFont typeface="Arial" panose="020B0604020202020204" pitchFamily="34" charset="0"/>
              <a:buChar char="•"/>
            </a:pPr>
            <a:endParaRPr lang="en-US" sz="2000" dirty="0">
              <a:solidFill>
                <a:srgbClr val="000000"/>
              </a:solidFill>
              <a:latin typeface="Segoe UI (Body)"/>
            </a:endParaRPr>
          </a:p>
          <a:p>
            <a:pPr marL="342900" indent="-342900">
              <a:buFont typeface="Arial" panose="020B0604020202020204" pitchFamily="34" charset="0"/>
              <a:buChar char="•"/>
            </a:pPr>
            <a:endParaRPr lang="en-US" sz="2000" dirty="0">
              <a:solidFill>
                <a:srgbClr val="000000"/>
              </a:solidFill>
              <a:latin typeface="Segoe UI (Body)"/>
            </a:endParaRPr>
          </a:p>
          <a:p>
            <a:endParaRPr lang="en-US" sz="2000" dirty="0">
              <a:solidFill>
                <a:srgbClr val="000000"/>
              </a:solidFill>
              <a:latin typeface="Segoe UI (Body)"/>
            </a:endParaRPr>
          </a:p>
        </p:txBody>
      </p:sp>
      <p:pic>
        <p:nvPicPr>
          <p:cNvPr id="3" name="Picture 2"/>
          <p:cNvPicPr>
            <a:picLocks noChangeAspect="1"/>
          </p:cNvPicPr>
          <p:nvPr/>
        </p:nvPicPr>
        <p:blipFill>
          <a:blip r:embed="rId3"/>
          <a:stretch>
            <a:fillRect/>
          </a:stretch>
        </p:blipFill>
        <p:spPr>
          <a:xfrm>
            <a:off x="529602" y="3026535"/>
            <a:ext cx="10686124" cy="3387144"/>
          </a:xfrm>
          <a:prstGeom prst="rect">
            <a:avLst/>
          </a:prstGeom>
        </p:spPr>
      </p:pic>
      <p:pic>
        <p:nvPicPr>
          <p:cNvPr id="5" name="Picture 4" descr="Xrm.jpg"/>
          <p:cNvPicPr>
            <a:picLocks noChangeAspect="1"/>
          </p:cNvPicPr>
          <p:nvPr/>
        </p:nvPicPr>
        <p:blipFill>
          <a:blip r:embed="rId4"/>
          <a:stretch>
            <a:fillRect/>
          </a:stretch>
        </p:blipFill>
        <p:spPr>
          <a:xfrm>
            <a:off x="10411121" y="0"/>
            <a:ext cx="1180345" cy="1035586"/>
          </a:xfrm>
          <a:prstGeom prst="rect">
            <a:avLst/>
          </a:prstGeom>
        </p:spPr>
      </p:pic>
    </p:spTree>
    <p:extLst>
      <p:ext uri="{BB962C8B-B14F-4D97-AF65-F5344CB8AC3E}">
        <p14:creationId xmlns:p14="http://schemas.microsoft.com/office/powerpoint/2010/main" val="313989492"/>
      </p:ext>
    </p:extLst>
  </p:cSld>
  <p:clrMapOvr>
    <a:masterClrMapping/>
  </p:clrMapOvr>
  <p:transition spd="slow">
    <p:wipe/>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Entity Creation</a:t>
            </a:r>
          </a:p>
        </p:txBody>
      </p:sp>
      <p:sp>
        <p:nvSpPr>
          <p:cNvPr id="4" name="Rectangle 3"/>
          <p:cNvSpPr/>
          <p:nvPr/>
        </p:nvSpPr>
        <p:spPr>
          <a:xfrm>
            <a:off x="685800" y="965200"/>
            <a:ext cx="10566400" cy="563231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Each custom entity has a primary field. This is defined in the Primary Field tab. This field is used when records for the entity are displayed in a list. The primary field is typically a link that opens the record.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This field must be a Single Line of Text field with the format of Text.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creating the entity the only value that can’t be changed later is the Name. By default the Display Name is “Name” and the Name is your solution publisher customizations prefix, an underscore, and “name”.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If this isn’t what you want, change this before you create the entity. After you save the entity, you can’t edit the primary field values from the Primary Field tab for the entity. You must locate this field in the entity fields. You’ll be able to edit it there like any other single line of text field.</a:t>
            </a:r>
          </a:p>
        </p:txBody>
      </p:sp>
      <p:pic>
        <p:nvPicPr>
          <p:cNvPr id="5" name="Picture 4" descr="Xrm.jpg"/>
          <p:cNvPicPr>
            <a:picLocks noChangeAspect="1"/>
          </p:cNvPicPr>
          <p:nvPr/>
        </p:nvPicPr>
        <p:blipFill>
          <a:blip r:embed="rId3"/>
          <a:stretch>
            <a:fillRect/>
          </a:stretch>
        </p:blipFill>
        <p:spPr>
          <a:xfrm>
            <a:off x="10411121" y="0"/>
            <a:ext cx="1180345" cy="1035586"/>
          </a:xfrm>
          <a:prstGeom prst="rect">
            <a:avLst/>
          </a:prstGeom>
        </p:spPr>
      </p:pic>
    </p:spTree>
    <p:extLst>
      <p:ext uri="{BB962C8B-B14F-4D97-AF65-F5344CB8AC3E}">
        <p14:creationId xmlns:p14="http://schemas.microsoft.com/office/powerpoint/2010/main" val="879180232"/>
      </p:ext>
    </p:extLst>
  </p:cSld>
  <p:clrMapOvr>
    <a:masterClrMapping/>
  </p:clrMapOvr>
  <p:transition spd="slow">
    <p:wipe/>
  </p:transition>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2428" y="1133342"/>
            <a:ext cx="10908406" cy="2590450"/>
          </a:xfrm>
        </p:spPr>
        <p:txBody>
          <a:bodyPr/>
          <a:lstStyle/>
          <a:p>
            <a:pPr marL="342900" indent="-342900"/>
            <a:endParaRPr lang="en-US" sz="2400" dirty="0">
              <a:solidFill>
                <a:srgbClr val="7030A0"/>
              </a:solidFill>
              <a:latin typeface="Trebuchet MS" panose="020B0603020202020204" pitchFamily="34" charset="0"/>
            </a:endParaRPr>
          </a:p>
          <a:p>
            <a:pPr marL="342900" indent="-342900" defTabSz="914400">
              <a:buFont typeface="Arial" pitchFamily="34" charset="0"/>
              <a:buChar char="•"/>
            </a:pPr>
            <a:r>
              <a:rPr lang="en-US" sz="2400" dirty="0">
                <a:solidFill>
                  <a:srgbClr val="7030A0"/>
                </a:solidFill>
                <a:latin typeface="Trebuchet MS" panose="020B0603020202020204" pitchFamily="34" charset="0"/>
              </a:rPr>
              <a:t>People with the system administrator or system customizer security roles can see all new custom entities. This allows you to test your custom entities before showing them to people who will use the system. </a:t>
            </a:r>
          </a:p>
          <a:p>
            <a:endParaRPr lang="en-US" sz="2400" dirty="0"/>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Entity Creation</a:t>
            </a:r>
          </a:p>
        </p:txBody>
      </p:sp>
      <p:sp>
        <p:nvSpPr>
          <p:cNvPr id="4" name="Rectangle 3"/>
          <p:cNvSpPr/>
          <p:nvPr/>
        </p:nvSpPr>
        <p:spPr>
          <a:xfrm>
            <a:off x="685800" y="965200"/>
            <a:ext cx="10566400" cy="452431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Before people with other security roles can see these entities, you need to edit the security roles and grant access to other users so that they can see them. When the custom entity is created it will be included on the Custom Entities tab for each security role.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must provide at least user-level read access to the custom entity before people will be able to see it in the application.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a new entity is created, a number of metadata and supporting system records are created for it. You continue editing the entity by working with these.</a:t>
            </a:r>
          </a:p>
        </p:txBody>
      </p:sp>
      <p:pic>
        <p:nvPicPr>
          <p:cNvPr id="5" name="Picture 4" descr="Xrm.jpg"/>
          <p:cNvPicPr>
            <a:picLocks noChangeAspect="1"/>
          </p:cNvPicPr>
          <p:nvPr/>
        </p:nvPicPr>
        <p:blipFill>
          <a:blip r:embed="rId3"/>
          <a:stretch>
            <a:fillRect/>
          </a:stretch>
        </p:blipFill>
        <p:spPr>
          <a:xfrm>
            <a:off x="10411121" y="0"/>
            <a:ext cx="1180345" cy="1035586"/>
          </a:xfrm>
          <a:prstGeom prst="rect">
            <a:avLst/>
          </a:prstGeom>
        </p:spPr>
      </p:pic>
    </p:spTree>
    <p:extLst>
      <p:ext uri="{BB962C8B-B14F-4D97-AF65-F5344CB8AC3E}">
        <p14:creationId xmlns:p14="http://schemas.microsoft.com/office/powerpoint/2010/main" val="901845322"/>
      </p:ext>
    </p:extLst>
  </p:cSld>
  <p:clrMapOvr>
    <a:masterClrMapping/>
  </p:clrMapOvr>
  <p:transition spd="slow">
    <p:wipe/>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Entity Creation</a:t>
            </a:r>
          </a:p>
        </p:txBody>
      </p:sp>
      <p:pic>
        <p:nvPicPr>
          <p:cNvPr id="3" name="Picture 2"/>
          <p:cNvPicPr>
            <a:picLocks noChangeAspect="1"/>
          </p:cNvPicPr>
          <p:nvPr/>
        </p:nvPicPr>
        <p:blipFill>
          <a:blip r:embed="rId3"/>
          <a:stretch>
            <a:fillRect/>
          </a:stretch>
        </p:blipFill>
        <p:spPr>
          <a:xfrm>
            <a:off x="496113" y="965200"/>
            <a:ext cx="11314887" cy="4655205"/>
          </a:xfrm>
          <a:prstGeom prst="rect">
            <a:avLst/>
          </a:prstGeom>
        </p:spPr>
      </p:pic>
      <p:pic>
        <p:nvPicPr>
          <p:cNvPr id="4" name="Picture 3" descr="Xrm.jpg"/>
          <p:cNvPicPr>
            <a:picLocks noChangeAspect="1"/>
          </p:cNvPicPr>
          <p:nvPr/>
        </p:nvPicPr>
        <p:blipFill>
          <a:blip r:embed="rId4"/>
          <a:stretch>
            <a:fillRect/>
          </a:stretch>
        </p:blipFill>
        <p:spPr>
          <a:xfrm>
            <a:off x="10411121" y="0"/>
            <a:ext cx="1180345" cy="1035586"/>
          </a:xfrm>
          <a:prstGeom prst="rect">
            <a:avLst/>
          </a:prstGeom>
        </p:spPr>
      </p:pic>
    </p:spTree>
    <p:extLst>
      <p:ext uri="{BB962C8B-B14F-4D97-AF65-F5344CB8AC3E}">
        <p14:creationId xmlns:p14="http://schemas.microsoft.com/office/powerpoint/2010/main" val="2077141681"/>
      </p:ext>
    </p:extLst>
  </p:cSld>
  <p:clrMapOvr>
    <a:masterClrMapping/>
  </p:clrMapOvr>
  <p:transition spd="slow">
    <p:wipe/>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Entity Creation</a:t>
            </a:r>
          </a:p>
        </p:txBody>
      </p:sp>
      <p:sp>
        <p:nvSpPr>
          <p:cNvPr id="4" name="Rectangle 3"/>
          <p:cNvSpPr/>
          <p:nvPr/>
        </p:nvSpPr>
        <p:spPr>
          <a:xfrm>
            <a:off x="685800" y="965200"/>
            <a:ext cx="10566400" cy="452431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Before people with other security roles can see these entities, you need to edit the security roles and grant access to other users so that they can see them. When the custom entity is created it will be included on the Custom Entities tab for each security role.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must provide at least user-level read access to the custom entity before people will be able to see it in the application.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a new entity is created, a number of metadata and supporting system records are created for it. You continue editing the entity by working with these.</a:t>
            </a:r>
          </a:p>
        </p:txBody>
      </p:sp>
      <p:pic>
        <p:nvPicPr>
          <p:cNvPr id="5" name="Picture 4" descr="Xrm.jpg"/>
          <p:cNvPicPr>
            <a:picLocks noChangeAspect="1"/>
          </p:cNvPicPr>
          <p:nvPr/>
        </p:nvPicPr>
        <p:blipFill>
          <a:blip r:embed="rId3"/>
          <a:stretch>
            <a:fillRect/>
          </a:stretch>
        </p:blipFill>
        <p:spPr>
          <a:xfrm>
            <a:off x="10411121" y="0"/>
            <a:ext cx="1180345" cy="1035586"/>
          </a:xfrm>
          <a:prstGeom prst="rect">
            <a:avLst/>
          </a:prstGeom>
        </p:spPr>
      </p:pic>
    </p:spTree>
    <p:extLst>
      <p:ext uri="{BB962C8B-B14F-4D97-AF65-F5344CB8AC3E}">
        <p14:creationId xmlns:p14="http://schemas.microsoft.com/office/powerpoint/2010/main" val="3915772336"/>
      </p:ext>
    </p:extLst>
  </p:cSld>
  <p:clrMapOvr>
    <a:masterClrMapping/>
  </p:clrMapOvr>
  <p:transition spd="slow">
    <p:wipe/>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Edit Entities</a:t>
            </a:r>
          </a:p>
        </p:txBody>
      </p:sp>
      <p:sp>
        <p:nvSpPr>
          <p:cNvPr id="4" name="Rectangle 3"/>
          <p:cNvSpPr/>
          <p:nvPr/>
        </p:nvSpPr>
        <p:spPr>
          <a:xfrm>
            <a:off x="685800" y="965200"/>
            <a:ext cx="10566400" cy="550920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edit any custom entities that you create. System entities or managed custom entities may have limitations about changes you can make.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System entities are any entities that are included with Microsoft Dynamics CRM. Managed custom entities are entities that have been added to the system by importing a managed solution. The degree to which you can edit these entities is determined by the managed properties set for each entity. Any properties that can’t be edited will be disabled..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 view the Managed properties for an entity selected in the solution explorer, click the Managed Properties button in the menu.</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5" name="Picture 4" descr="Xrm.jpg"/>
          <p:cNvPicPr>
            <a:picLocks noChangeAspect="1"/>
          </p:cNvPicPr>
          <p:nvPr/>
        </p:nvPicPr>
        <p:blipFill>
          <a:blip r:embed="rId3"/>
          <a:stretch>
            <a:fillRect/>
          </a:stretch>
        </p:blipFill>
        <p:spPr>
          <a:xfrm>
            <a:off x="10411121" y="0"/>
            <a:ext cx="1180345" cy="1035586"/>
          </a:xfrm>
          <a:prstGeom prst="rect">
            <a:avLst/>
          </a:prstGeom>
        </p:spPr>
      </p:pic>
    </p:spTree>
    <p:extLst>
      <p:ext uri="{BB962C8B-B14F-4D97-AF65-F5344CB8AC3E}">
        <p14:creationId xmlns:p14="http://schemas.microsoft.com/office/powerpoint/2010/main" val="783949429"/>
      </p:ext>
    </p:extLst>
  </p:cSld>
  <p:clrMapOvr>
    <a:masterClrMapping/>
  </p:clrMapOvr>
  <p:transition spd="slow">
    <p:wipe/>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Edit Entities</a:t>
            </a:r>
          </a:p>
        </p:txBody>
      </p:sp>
      <p:sp>
        <p:nvSpPr>
          <p:cNvPr id="4" name="Rectangle 3"/>
          <p:cNvSpPr/>
          <p:nvPr/>
        </p:nvSpPr>
        <p:spPr>
          <a:xfrm>
            <a:off x="685800" y="965200"/>
            <a:ext cx="10566400" cy="707886"/>
          </a:xfrm>
          <a:prstGeom prst="rect">
            <a:avLst/>
          </a:prstGeom>
        </p:spPr>
        <p:txBody>
          <a:bodyPr wrap="square">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3" name="Picture 2"/>
          <p:cNvPicPr>
            <a:picLocks noChangeAspect="1"/>
          </p:cNvPicPr>
          <p:nvPr/>
        </p:nvPicPr>
        <p:blipFill>
          <a:blip r:embed="rId3"/>
          <a:stretch>
            <a:fillRect/>
          </a:stretch>
        </p:blipFill>
        <p:spPr>
          <a:xfrm>
            <a:off x="1214437" y="1609725"/>
            <a:ext cx="9763125" cy="3638550"/>
          </a:xfrm>
          <a:prstGeom prst="rect">
            <a:avLst/>
          </a:prstGeom>
        </p:spPr>
      </p:pic>
      <p:pic>
        <p:nvPicPr>
          <p:cNvPr id="5" name="Picture 4" descr="Xrm.jpg"/>
          <p:cNvPicPr>
            <a:picLocks noChangeAspect="1"/>
          </p:cNvPicPr>
          <p:nvPr/>
        </p:nvPicPr>
        <p:blipFill>
          <a:blip r:embed="rId4"/>
          <a:stretch>
            <a:fillRect/>
          </a:stretch>
        </p:blipFill>
        <p:spPr>
          <a:xfrm>
            <a:off x="10411121" y="11017"/>
            <a:ext cx="1180345" cy="1035586"/>
          </a:xfrm>
          <a:prstGeom prst="rect">
            <a:avLst/>
          </a:prstGeom>
        </p:spPr>
      </p:pic>
    </p:spTree>
    <p:extLst>
      <p:ext uri="{BB962C8B-B14F-4D97-AF65-F5344CB8AC3E}">
        <p14:creationId xmlns:p14="http://schemas.microsoft.com/office/powerpoint/2010/main" val="1718064985"/>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Edit Entities</a:t>
            </a:r>
          </a:p>
        </p:txBody>
      </p:sp>
      <p:sp>
        <p:nvSpPr>
          <p:cNvPr id="4" name="Rectangle 3"/>
          <p:cNvSpPr/>
          <p:nvPr/>
        </p:nvSpPr>
        <p:spPr>
          <a:xfrm>
            <a:off x="685800" y="965200"/>
            <a:ext cx="10566400" cy="707886"/>
          </a:xfrm>
          <a:prstGeom prst="rect">
            <a:avLst/>
          </a:prstGeom>
        </p:spPr>
        <p:txBody>
          <a:bodyPr wrap="square">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3"/>
          <a:stretch>
            <a:fillRect/>
          </a:stretch>
        </p:blipFill>
        <p:spPr>
          <a:xfrm>
            <a:off x="3167062" y="1452562"/>
            <a:ext cx="7249926" cy="4892226"/>
          </a:xfrm>
          <a:prstGeom prst="rect">
            <a:avLst/>
          </a:prstGeom>
        </p:spPr>
      </p:pic>
      <p:pic>
        <p:nvPicPr>
          <p:cNvPr id="6" name="Picture 5" descr="Xrm.jpg"/>
          <p:cNvPicPr>
            <a:picLocks noChangeAspect="1"/>
          </p:cNvPicPr>
          <p:nvPr/>
        </p:nvPicPr>
        <p:blipFill>
          <a:blip r:embed="rId4"/>
          <a:stretch>
            <a:fillRect/>
          </a:stretch>
        </p:blipFill>
        <p:spPr>
          <a:xfrm>
            <a:off x="10411121" y="0"/>
            <a:ext cx="1180345" cy="1035586"/>
          </a:xfrm>
          <a:prstGeom prst="rect">
            <a:avLst/>
          </a:prstGeom>
        </p:spPr>
      </p:pic>
    </p:spTree>
    <p:extLst>
      <p:ext uri="{BB962C8B-B14F-4D97-AF65-F5344CB8AC3E}">
        <p14:creationId xmlns:p14="http://schemas.microsoft.com/office/powerpoint/2010/main" val="118228934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CRM and Microsoft stack</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p:cNvPicPr>
            <a:picLocks noChangeAspect="1"/>
          </p:cNvPicPr>
          <p:nvPr/>
        </p:nvPicPr>
        <p:blipFill>
          <a:blip r:embed="rId3"/>
          <a:stretch>
            <a:fillRect/>
          </a:stretch>
        </p:blipFill>
        <p:spPr>
          <a:xfrm>
            <a:off x="795866" y="1027921"/>
            <a:ext cx="10310570" cy="5173374"/>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740380788"/>
      </p:ext>
    </p:extLst>
  </p:cSld>
  <p:clrMapOvr>
    <a:masterClrMapping/>
  </p:clrMapOvr>
  <p:transition spd="slow">
    <p:wipe/>
  </p:transition>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Edit Entities</a:t>
            </a:r>
          </a:p>
        </p:txBody>
      </p:sp>
      <p:sp>
        <p:nvSpPr>
          <p:cNvPr id="4" name="Rectangle 3"/>
          <p:cNvSpPr/>
          <p:nvPr/>
        </p:nvSpPr>
        <p:spPr>
          <a:xfrm>
            <a:off x="685800" y="965200"/>
            <a:ext cx="10566400" cy="6617196"/>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edit entities you can make the following metadata changes:</a:t>
            </a: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Edit the entity fields </a:t>
            </a: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Edit the entity relationships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also make changes to records that support the entity:</a:t>
            </a: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Forms </a:t>
            </a: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Business Rules.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For your custom entities you can change the Areas that display this entity, but for system entities or managed custom entities you will find that the options are disabled.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Change the name of an entity :</a:t>
            </a: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Use the Display Name and Plural Name properties to change the name of the entity in the application. However, the name of many system entities may also be used in other text in the application.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5" name="Picture 4" descr="Xrm.jpg"/>
          <p:cNvPicPr>
            <a:picLocks noChangeAspect="1"/>
          </p:cNvPicPr>
          <p:nvPr/>
        </p:nvPicPr>
        <p:blipFill>
          <a:blip r:embed="rId3"/>
          <a:stretch>
            <a:fillRect/>
          </a:stretch>
        </p:blipFill>
        <p:spPr>
          <a:xfrm>
            <a:off x="10411121" y="0"/>
            <a:ext cx="1180345" cy="1035586"/>
          </a:xfrm>
          <a:prstGeom prst="rect">
            <a:avLst/>
          </a:prstGeom>
        </p:spPr>
      </p:pic>
    </p:spTree>
    <p:extLst>
      <p:ext uri="{BB962C8B-B14F-4D97-AF65-F5344CB8AC3E}">
        <p14:creationId xmlns:p14="http://schemas.microsoft.com/office/powerpoint/2010/main" val="1200674155"/>
      </p:ext>
    </p:extLst>
  </p:cSld>
  <p:clrMapOvr>
    <a:masterClrMapping/>
  </p:clrMapOvr>
  <p:transition spd="slow">
    <p:wipe/>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Edit Entities</a:t>
            </a:r>
          </a:p>
        </p:txBody>
      </p:sp>
      <p:sp>
        <p:nvSpPr>
          <p:cNvPr id="4" name="Rectangle 3"/>
          <p:cNvSpPr/>
          <p:nvPr/>
        </p:nvSpPr>
        <p:spPr>
          <a:xfrm>
            <a:off x="778933" y="877366"/>
            <a:ext cx="10566400" cy="7232749"/>
          </a:xfrm>
          <a:prstGeom prst="rect">
            <a:avLst/>
          </a:prstGeom>
        </p:spPr>
        <p:txBody>
          <a:bodyPr wrap="square">
            <a:spAutoFit/>
          </a:bodyPr>
          <a:lstStyle/>
          <a:p>
            <a:pPr marL="342900" indent="-342900"/>
            <a:r>
              <a:rPr lang="en-US" sz="2400" b="1" dirty="0">
                <a:solidFill>
                  <a:srgbClr val="7030A0"/>
                </a:solidFill>
                <a:latin typeface="Trebuchet MS" panose="020B0603020202020204" pitchFamily="34" charset="0"/>
              </a:rPr>
              <a:t>Change the icons used for custom entities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By default, all custom entities in the web application have the same icons. You can create image web resources for the icons you want for your custom entities and set them using the Update Icons button on the toolbar.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There are two sizes of icons: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Icon in Web Application This icon should be 16x16 pixels.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Icon for Entity Forms This icon should be 32x32 pixels.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Both icons should be no larger than 10 KB. PNG format files with transparent backgrounds are recommended. backgrounds are recommended.</a:t>
            </a:r>
          </a:p>
          <a:p>
            <a:pPr marL="342900" indent="-342900">
              <a:buFont typeface="Arial" panose="020B0604020202020204" pitchFamily="34" charset="0"/>
              <a:buChar char="•"/>
            </a:pPr>
            <a:endParaRPr lang="en-US" sz="2000" dirty="0">
              <a:solidFill>
                <a:srgbClr val="000000"/>
              </a:solidFill>
              <a:latin typeface="Segoe UI (Body)"/>
            </a:endParaRPr>
          </a:p>
          <a:p>
            <a:pPr marL="342900" indent="-342900">
              <a:buFont typeface="Arial" panose="020B0604020202020204" pitchFamily="34" charset="0"/>
              <a:buChar char="•"/>
            </a:pPr>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329350029"/>
      </p:ext>
    </p:extLst>
  </p:cSld>
  <p:clrMapOvr>
    <a:masterClrMapping/>
  </p:clrMapOvr>
  <p:transition spd="slow">
    <p:wipe/>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33480" y="1109487"/>
            <a:ext cx="9297396" cy="1141767"/>
          </a:xfrm>
          <a:prstGeom prst="rect">
            <a:avLst/>
          </a:prstGeom>
        </p:spPr>
      </p:pic>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66594" y="114192"/>
            <a:ext cx="9324975" cy="6553200"/>
          </a:xfrm>
          <a:prstGeom prst="rect">
            <a:avLst/>
          </a:prstGeom>
        </p:spPr>
      </p:pic>
      <p:pic>
        <p:nvPicPr>
          <p:cNvPr id="9" name="Picture 8"/>
          <p:cNvPicPr>
            <a:picLocks noChangeAspect="1"/>
          </p:cNvPicPr>
          <p:nvPr/>
        </p:nvPicPr>
        <p:blipFill>
          <a:blip r:embed="rId4"/>
          <a:stretch>
            <a:fillRect/>
          </a:stretch>
        </p:blipFill>
        <p:spPr>
          <a:xfrm>
            <a:off x="6333844" y="457761"/>
            <a:ext cx="4657725" cy="742950"/>
          </a:xfrm>
          <a:prstGeom prst="rect">
            <a:avLst/>
          </a:prstGeom>
        </p:spPr>
      </p:pic>
      <p:pic>
        <p:nvPicPr>
          <p:cNvPr id="4" name="Picture 3"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477073606"/>
      </p:ext>
    </p:extLst>
  </p:cSld>
  <p:clrMapOvr>
    <a:masterClrMapping/>
  </p:clrMapOvr>
  <p:transition spd="slow">
    <p:wipe/>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12575" y="225518"/>
            <a:ext cx="8142841" cy="6336647"/>
          </a:xfrm>
          <a:prstGeom prst="rect">
            <a:avLst/>
          </a:prstGeom>
        </p:spPr>
      </p:pic>
      <p:pic>
        <p:nvPicPr>
          <p:cNvPr id="3" name="Picture 2"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809358755"/>
      </p:ext>
    </p:extLst>
  </p:cSld>
  <p:clrMapOvr>
    <a:masterClrMapping/>
  </p:clrMapOvr>
  <p:transition spd="slow">
    <p:wipe/>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Edit Entities : Enable or disable entity options</a:t>
            </a:r>
          </a:p>
        </p:txBody>
      </p:sp>
      <p:sp>
        <p:nvSpPr>
          <p:cNvPr id="4" name="Rectangle 3"/>
          <p:cNvSpPr/>
          <p:nvPr/>
        </p:nvSpPr>
        <p:spPr>
          <a:xfrm>
            <a:off x="778933" y="1038727"/>
            <a:ext cx="10566400" cy="2677656"/>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following table lists the entity options that you can enable or disable at any 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3" name="Picture 2"/>
          <p:cNvPicPr>
            <a:picLocks noChangeAspect="1"/>
          </p:cNvPicPr>
          <p:nvPr/>
        </p:nvPicPr>
        <p:blipFill>
          <a:blip r:embed="rId3"/>
          <a:stretch>
            <a:fillRect/>
          </a:stretch>
        </p:blipFill>
        <p:spPr>
          <a:xfrm>
            <a:off x="406482" y="1944709"/>
            <a:ext cx="11404518" cy="1931831"/>
          </a:xfrm>
          <a:prstGeom prst="rect">
            <a:avLst/>
          </a:prstGeom>
        </p:spPr>
      </p:pic>
      <p:pic>
        <p:nvPicPr>
          <p:cNvPr id="5" name="Picture 4"/>
          <p:cNvPicPr>
            <a:picLocks noChangeAspect="1"/>
          </p:cNvPicPr>
          <p:nvPr/>
        </p:nvPicPr>
        <p:blipFill>
          <a:blip r:embed="rId4"/>
          <a:stretch>
            <a:fillRect/>
          </a:stretch>
        </p:blipFill>
        <p:spPr>
          <a:xfrm>
            <a:off x="496127" y="3966693"/>
            <a:ext cx="11314873" cy="2160683"/>
          </a:xfrm>
          <a:prstGeom prst="rect">
            <a:avLst/>
          </a:prstGeom>
        </p:spPr>
      </p:pic>
      <p:pic>
        <p:nvPicPr>
          <p:cNvPr id="7" name="Picture 6"/>
          <p:cNvPicPr>
            <a:picLocks noChangeAspect="1"/>
          </p:cNvPicPr>
          <p:nvPr/>
        </p:nvPicPr>
        <p:blipFill>
          <a:blip r:embed="rId5"/>
          <a:stretch>
            <a:fillRect/>
          </a:stretch>
        </p:blipFill>
        <p:spPr>
          <a:xfrm>
            <a:off x="6153563" y="5396753"/>
            <a:ext cx="3761402" cy="215153"/>
          </a:xfrm>
          <a:prstGeom prst="rect">
            <a:avLst/>
          </a:prstGeom>
        </p:spPr>
      </p:pic>
      <p:pic>
        <p:nvPicPr>
          <p:cNvPr id="8" name="Picture 7" descr="Xrm.jpg"/>
          <p:cNvPicPr>
            <a:picLocks noChangeAspect="1"/>
          </p:cNvPicPr>
          <p:nvPr/>
        </p:nvPicPr>
        <p:blipFill>
          <a:blip r:embed="rId6"/>
          <a:stretch>
            <a:fillRect/>
          </a:stretch>
        </p:blipFill>
        <p:spPr>
          <a:xfrm>
            <a:off x="11011655" y="0"/>
            <a:ext cx="1180345" cy="1035586"/>
          </a:xfrm>
          <a:prstGeom prst="rect">
            <a:avLst/>
          </a:prstGeom>
        </p:spPr>
      </p:pic>
    </p:spTree>
    <p:extLst>
      <p:ext uri="{BB962C8B-B14F-4D97-AF65-F5344CB8AC3E}">
        <p14:creationId xmlns:p14="http://schemas.microsoft.com/office/powerpoint/2010/main" val="3188470803"/>
      </p:ext>
    </p:extLst>
  </p:cSld>
  <p:clrMapOvr>
    <a:masterClrMapping/>
  </p:clrMapOvr>
  <p:transition spd="slow">
    <p:wipe/>
  </p:transition>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Edit Entities : Enable or disable entity options</a:t>
            </a:r>
          </a:p>
        </p:txBody>
      </p:sp>
      <p:pic>
        <p:nvPicPr>
          <p:cNvPr id="3" name="Picture 2"/>
          <p:cNvPicPr>
            <a:picLocks noChangeAspect="1"/>
          </p:cNvPicPr>
          <p:nvPr/>
        </p:nvPicPr>
        <p:blipFill>
          <a:blip r:embed="rId3"/>
          <a:stretch>
            <a:fillRect/>
          </a:stretch>
        </p:blipFill>
        <p:spPr>
          <a:xfrm>
            <a:off x="314325" y="866775"/>
            <a:ext cx="11563350" cy="5124450"/>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80847430"/>
      </p:ext>
    </p:extLst>
  </p:cSld>
  <p:clrMapOvr>
    <a:masterClrMapping/>
  </p:clrMapOvr>
  <p:transition spd="slow">
    <p:wipe/>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Edit Entities : Enable or disable entity options</a:t>
            </a:r>
          </a:p>
        </p:txBody>
      </p:sp>
      <p:pic>
        <p:nvPicPr>
          <p:cNvPr id="7" name="Picture 6"/>
          <p:cNvPicPr>
            <a:picLocks noChangeAspect="1"/>
          </p:cNvPicPr>
          <p:nvPr/>
        </p:nvPicPr>
        <p:blipFill>
          <a:blip r:embed="rId3"/>
          <a:stretch>
            <a:fillRect/>
          </a:stretch>
        </p:blipFill>
        <p:spPr>
          <a:xfrm>
            <a:off x="127000" y="674033"/>
            <a:ext cx="11258176" cy="3808320"/>
          </a:xfrm>
          <a:prstGeom prst="rect">
            <a:avLst/>
          </a:prstGeom>
        </p:spPr>
      </p:pic>
      <p:pic>
        <p:nvPicPr>
          <p:cNvPr id="8" name="Picture 7"/>
          <p:cNvPicPr>
            <a:picLocks noChangeAspect="1"/>
          </p:cNvPicPr>
          <p:nvPr/>
        </p:nvPicPr>
        <p:blipFill>
          <a:blip r:embed="rId4"/>
          <a:stretch>
            <a:fillRect/>
          </a:stretch>
        </p:blipFill>
        <p:spPr>
          <a:xfrm>
            <a:off x="127000" y="4482353"/>
            <a:ext cx="11258176" cy="2187388"/>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651606431"/>
      </p:ext>
    </p:extLst>
  </p:cSld>
  <p:clrMapOvr>
    <a:masterClrMapping/>
  </p:clrMapOvr>
  <p:transition spd="slow">
    <p:wipe/>
  </p:transition>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Edit Entities : Enable or disable entity options</a:t>
            </a:r>
          </a:p>
        </p:txBody>
      </p:sp>
      <p:pic>
        <p:nvPicPr>
          <p:cNvPr id="3" name="Picture 2"/>
          <p:cNvPicPr>
            <a:picLocks noChangeAspect="1"/>
          </p:cNvPicPr>
          <p:nvPr/>
        </p:nvPicPr>
        <p:blipFill>
          <a:blip r:embed="rId3"/>
          <a:stretch>
            <a:fillRect/>
          </a:stretch>
        </p:blipFill>
        <p:spPr>
          <a:xfrm>
            <a:off x="311242" y="965200"/>
            <a:ext cx="11002217" cy="5640731"/>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14684819"/>
      </p:ext>
    </p:extLst>
  </p:cSld>
  <p:clrMapOvr>
    <a:masterClrMapping/>
  </p:clrMapOvr>
  <p:transition spd="slow">
    <p:wipe/>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Edit Entities : Enable or disable entity options</a:t>
            </a:r>
          </a:p>
        </p:txBody>
      </p:sp>
      <p:pic>
        <p:nvPicPr>
          <p:cNvPr id="4" name="Picture 3"/>
          <p:cNvPicPr>
            <a:picLocks noChangeAspect="1"/>
          </p:cNvPicPr>
          <p:nvPr/>
        </p:nvPicPr>
        <p:blipFill>
          <a:blip r:embed="rId3"/>
          <a:stretch>
            <a:fillRect/>
          </a:stretch>
        </p:blipFill>
        <p:spPr>
          <a:xfrm>
            <a:off x="499862" y="817468"/>
            <a:ext cx="10729459" cy="5726767"/>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8201967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CRM and Microsoft stack</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2050" name="Picture 2" descr="Image result for Microsoft Dynamics CRM and Microsoft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133" y="1106459"/>
            <a:ext cx="9753600" cy="5172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46131264"/>
      </p:ext>
    </p:extLst>
  </p:cSld>
  <p:clrMapOvr>
    <a:masterClrMapping/>
  </p:clrMapOvr>
  <p:transition spd="slow">
    <p:wipe/>
  </p:transition>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Edit Entities : Enable or disable entity options</a:t>
            </a:r>
          </a:p>
        </p:txBody>
      </p:sp>
      <p:pic>
        <p:nvPicPr>
          <p:cNvPr id="3" name="Picture 2"/>
          <p:cNvPicPr>
            <a:picLocks noChangeAspect="1"/>
          </p:cNvPicPr>
          <p:nvPr/>
        </p:nvPicPr>
        <p:blipFill>
          <a:blip r:embed="rId3"/>
          <a:stretch>
            <a:fillRect/>
          </a:stretch>
        </p:blipFill>
        <p:spPr>
          <a:xfrm>
            <a:off x="688601" y="690002"/>
            <a:ext cx="10194551" cy="6027652"/>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416145887"/>
      </p:ext>
    </p:extLst>
  </p:cSld>
  <p:clrMapOvr>
    <a:masterClrMapping/>
  </p:clrMapOvr>
  <p:transition spd="slow">
    <p:wipe/>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Edit system entity messages</a:t>
            </a:r>
          </a:p>
        </p:txBody>
      </p:sp>
      <p:sp>
        <p:nvSpPr>
          <p:cNvPr id="4" name="Rectangle 3"/>
          <p:cNvSpPr/>
          <p:nvPr/>
        </p:nvSpPr>
        <p:spPr>
          <a:xfrm>
            <a:off x="778933" y="805650"/>
            <a:ext cx="10566400" cy="532453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default display name of some system entities are used in user interface text and error messages in CRM. If you change the display name, you should also update any messages that use the default display name. For example, if you change the display name from “Account” to “Company,” you could still see an error message using the old name.</a:t>
            </a:r>
          </a:p>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the solution explorer, below the entity, if you see a Messages node you can edit certain text that includes references to the original entity display name. Editing this text is straightforward. Open the message to see a form with three fields:.</a:t>
            </a:r>
          </a:p>
          <a:p>
            <a:pPr marL="342900" indent="-342900">
              <a:buFont typeface="Arial" panose="020B0604020202020204" pitchFamily="34" charset="0"/>
              <a:buChar char="•"/>
            </a:pPr>
            <a:endParaRPr lang="en-US" sz="2000" dirty="0">
              <a:solidFill>
                <a:srgbClr val="000000"/>
              </a:solidFill>
              <a:latin typeface="Segoe UI (Body)"/>
            </a:endParaRPr>
          </a:p>
          <a:p>
            <a:pPr marL="342900" indent="-342900">
              <a:buFont typeface="Arial" panose="020B0604020202020204" pitchFamily="34" charset="0"/>
              <a:buChar char="•"/>
            </a:pPr>
            <a:endParaRPr lang="en-US" sz="2000" dirty="0">
              <a:solidFill>
                <a:srgbClr val="000000"/>
              </a:solidFill>
              <a:latin typeface="Segoe UI (Body)"/>
            </a:endParaRPr>
          </a:p>
          <a:p>
            <a:pPr marL="342900" indent="-342900">
              <a:buFont typeface="Arial" panose="020B0604020202020204" pitchFamily="34" charset="0"/>
              <a:buChar char="•"/>
            </a:pPr>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p:cNvPicPr>
            <a:picLocks noChangeAspect="1"/>
          </p:cNvPicPr>
          <p:nvPr/>
        </p:nvPicPr>
        <p:blipFill>
          <a:blip r:embed="rId3"/>
          <a:stretch>
            <a:fillRect/>
          </a:stretch>
        </p:blipFill>
        <p:spPr>
          <a:xfrm>
            <a:off x="778933" y="4584879"/>
            <a:ext cx="10731749" cy="1906073"/>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562077649"/>
      </p:ext>
    </p:extLst>
  </p:cSld>
  <p:clrMapOvr>
    <a:masterClrMapping/>
  </p:clrMapOvr>
  <p:transition spd="slow">
    <p:wipe/>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929" y="239695"/>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Edit system entity messages</a:t>
            </a:r>
          </a:p>
        </p:txBody>
      </p:sp>
      <p:sp>
        <p:nvSpPr>
          <p:cNvPr id="4" name="Rectangle 3"/>
          <p:cNvSpPr/>
          <p:nvPr/>
        </p:nvSpPr>
        <p:spPr>
          <a:xfrm>
            <a:off x="778933" y="1146313"/>
            <a:ext cx="10566400" cy="156966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Some of the message text may have placeholders in them. These placeholders are numbers with brackets on either side. For example: {0}. These placeholders allow for text to be inserted in the message. If you edit messages, make sure that you keep these placeholders.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243523041"/>
      </p:ext>
    </p:extLst>
  </p:cSld>
  <p:clrMapOvr>
    <a:masterClrMapping/>
  </p:clrMapOvr>
  <p:transition spd="slow">
    <p:wipe/>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Delete custom entities</a:t>
            </a:r>
          </a:p>
        </p:txBody>
      </p:sp>
      <p:sp>
        <p:nvSpPr>
          <p:cNvPr id="4" name="Rectangle 3"/>
          <p:cNvSpPr/>
          <p:nvPr/>
        </p:nvSpPr>
        <p:spPr>
          <a:xfrm>
            <a:off x="685800" y="965200"/>
            <a:ext cx="10566400" cy="452431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As someone with the system administrator security role, you can delete custom entities that aren’t part of a managed solution.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Before you can delete a custom entity, you must remove any dependencies that exist in other solution components. For example, if another entity has a lookup field on a form that uses this custom entity, you must first remove that field from the form before you can delete the custom entity. This also applies to views defined for other entities that include a reference to this entity. If you try to delete the entity and any dependencies are discovered, the deletion won’t be allowed. Click or tap Show Dependencies on the menu bar to help identify any dependencies that you have to remove before the entity can be deleted.</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536158321"/>
      </p:ext>
    </p:extLst>
  </p:cSld>
  <p:clrMapOvr>
    <a:masterClrMapping/>
  </p:clrMapOvr>
  <p:transition spd="slow">
    <p:wipe/>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0617" y="1120326"/>
            <a:ext cx="11566292" cy="1778431"/>
          </a:xfrm>
          <a:prstGeom prst="rect">
            <a:avLst/>
          </a:prstGeom>
        </p:spPr>
      </p:pic>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Set managed properties</a:t>
            </a:r>
          </a:p>
        </p:txBody>
      </p:sp>
      <p:sp>
        <p:nvSpPr>
          <p:cNvPr id="4" name="Rectangle 3"/>
          <p:cNvSpPr/>
          <p:nvPr/>
        </p:nvSpPr>
        <p:spPr>
          <a:xfrm>
            <a:off x="685800" y="965200"/>
            <a:ext cx="10566400" cy="6001643"/>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Managed properties only apply when you include an entity with a managed solution and import it into another organization. These settings allow a solution developer to have some control over the level of customization that they want to allow people who install their solution to have. To set managed properties for an entity, select the entity and click Managed Properties on the menu bar.</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Can be customized option controls all the other options. If this option is False, none of the other settings apply. When it is True, you can specify the other customization options.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Entities have more managed properties than any other type of solution component. If the entity is customizable, you can set the following options: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611334201"/>
      </p:ext>
    </p:extLst>
  </p:cSld>
  <p:clrMapOvr>
    <a:masterClrMapping/>
  </p:clrMapOvr>
  <p:transition spd="slow">
    <p:wipe/>
  </p:transition>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Set managed properties</a:t>
            </a:r>
          </a:p>
        </p:txBody>
      </p:sp>
      <p:sp>
        <p:nvSpPr>
          <p:cNvPr id="4" name="Rectangle 3"/>
          <p:cNvSpPr/>
          <p:nvPr/>
        </p:nvSpPr>
        <p:spPr>
          <a:xfrm>
            <a:off x="685800" y="965200"/>
            <a:ext cx="10566400" cy="6432530"/>
          </a:xfrm>
          <a:prstGeom prst="rect">
            <a:avLst/>
          </a:prstGeom>
        </p:spPr>
        <p:txBody>
          <a:bodyPr wrap="square">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Entities have more managed properties than any other type of solution component. If the entity is customizable, you can set the following options:</a:t>
            </a:r>
          </a:p>
          <a:p>
            <a:pPr marL="342900" indent="-342900">
              <a:buFont typeface="Arial" panose="020B0604020202020204" pitchFamily="34" charset="0"/>
              <a:buChar char="•"/>
            </a:pPr>
            <a:endParaRPr lang="en-US" sz="2000" dirty="0"/>
          </a:p>
          <a:p>
            <a:pPr marL="1714500" lvl="3" indent="-342900">
              <a:buFont typeface="Wingdings" panose="05000000000000000000" pitchFamily="2" charset="2"/>
              <a:buChar char="q"/>
            </a:pPr>
            <a:r>
              <a:rPr lang="en-US" sz="2400" b="1" dirty="0">
                <a:solidFill>
                  <a:srgbClr val="7030A0"/>
                </a:solidFill>
                <a:latin typeface="Trebuchet MS" panose="020B0603020202020204" pitchFamily="34" charset="0"/>
              </a:rPr>
              <a:t>Display name can be modified </a:t>
            </a:r>
          </a:p>
          <a:p>
            <a:pPr marL="1714500" lvl="3" indent="-342900">
              <a:buFont typeface="Wingdings" panose="05000000000000000000" pitchFamily="2" charset="2"/>
              <a:buChar char="q"/>
            </a:pPr>
            <a:r>
              <a:rPr lang="en-US" sz="2400" b="1" dirty="0">
                <a:solidFill>
                  <a:srgbClr val="7030A0"/>
                </a:solidFill>
                <a:latin typeface="Trebuchet MS" panose="020B0603020202020204" pitchFamily="34" charset="0"/>
              </a:rPr>
              <a:t>Can Change Additional Properties </a:t>
            </a:r>
          </a:p>
          <a:p>
            <a:pPr marL="1714500" lvl="3" indent="-342900">
              <a:buFont typeface="Wingdings" panose="05000000000000000000" pitchFamily="2" charset="2"/>
              <a:buChar char="q"/>
            </a:pPr>
            <a:r>
              <a:rPr lang="en-US" sz="2400" b="1" dirty="0">
                <a:solidFill>
                  <a:srgbClr val="7030A0"/>
                </a:solidFill>
                <a:latin typeface="Trebuchet MS" panose="020B0603020202020204" pitchFamily="34" charset="0"/>
              </a:rPr>
              <a:t>New forms can be created </a:t>
            </a:r>
          </a:p>
          <a:p>
            <a:pPr marL="1714500" lvl="3" indent="-342900">
              <a:buFont typeface="Wingdings" panose="05000000000000000000" pitchFamily="2" charset="2"/>
              <a:buChar char="q"/>
            </a:pPr>
            <a:r>
              <a:rPr lang="en-US" sz="2400" b="1" dirty="0">
                <a:solidFill>
                  <a:srgbClr val="7030A0"/>
                </a:solidFill>
                <a:latin typeface="Trebuchet MS" panose="020B0603020202020204" pitchFamily="34" charset="0"/>
              </a:rPr>
              <a:t>New charts can be created </a:t>
            </a:r>
          </a:p>
          <a:p>
            <a:pPr marL="1714500" lvl="3" indent="-342900">
              <a:buFont typeface="Wingdings" panose="05000000000000000000" pitchFamily="2" charset="2"/>
              <a:buChar char="q"/>
            </a:pPr>
            <a:r>
              <a:rPr lang="en-US" sz="2400" b="1" dirty="0">
                <a:solidFill>
                  <a:srgbClr val="7030A0"/>
                </a:solidFill>
                <a:latin typeface="Trebuchet MS" panose="020B0603020202020204" pitchFamily="34" charset="0"/>
              </a:rPr>
              <a:t>New views can be created </a:t>
            </a:r>
          </a:p>
          <a:p>
            <a:pPr marL="1714500" lvl="3" indent="-342900">
              <a:buFont typeface="Wingdings" panose="05000000000000000000" pitchFamily="2" charset="2"/>
              <a:buChar char="q"/>
            </a:pPr>
            <a:r>
              <a:rPr lang="en-US" sz="2400" dirty="0">
                <a:solidFill>
                  <a:srgbClr val="7030A0"/>
                </a:solidFill>
                <a:latin typeface="Trebuchet MS" panose="020B0603020202020204" pitchFamily="34" charset="0"/>
              </a:rPr>
              <a:t>Except for Can</a:t>
            </a:r>
            <a:r>
              <a:rPr lang="en-US" sz="2400" b="1" dirty="0">
                <a:solidFill>
                  <a:srgbClr val="7030A0"/>
                </a:solidFill>
                <a:latin typeface="Trebuchet MS" panose="020B0603020202020204" pitchFamily="34" charset="0"/>
              </a:rPr>
              <a:t> Change Additional Properties </a:t>
            </a:r>
          </a:p>
          <a:p>
            <a:pPr marL="1714500" lvl="3" indent="-342900">
              <a:buFont typeface="Wingdings" panose="05000000000000000000" pitchFamily="2" charset="2"/>
              <a:buChar char="q"/>
            </a:pPr>
            <a:endParaRPr lang="en-US" sz="2000" b="1" dirty="0"/>
          </a:p>
          <a:p>
            <a:pPr marL="342900" lvl="3" indent="-342900">
              <a:buFont typeface="Arial" panose="020B0604020202020204" pitchFamily="34" charset="0"/>
              <a:buChar char="•"/>
            </a:pPr>
            <a:r>
              <a:rPr lang="en-US" sz="2400" dirty="0">
                <a:solidFill>
                  <a:srgbClr val="7030A0"/>
                </a:solidFill>
                <a:latin typeface="Trebuchet MS" panose="020B0603020202020204" pitchFamily="34" charset="0"/>
              </a:rPr>
              <a:t>These options should be self-explanatory. The Can Change Additional Properties property simply means anything not covered by the other options. If you set all the individual options to False, you might as well set Can be customized to False.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534621013"/>
      </p:ext>
    </p:extLst>
  </p:cSld>
  <p:clrMapOvr>
    <a:masterClrMapping/>
  </p:clrMapOvr>
  <p:transition spd="slow">
    <p:wipe/>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Create and Edit fields</a:t>
            </a:r>
          </a:p>
        </p:txBody>
      </p:sp>
      <p:sp>
        <p:nvSpPr>
          <p:cNvPr id="4" name="Rectangle 3"/>
          <p:cNvSpPr/>
          <p:nvPr/>
        </p:nvSpPr>
        <p:spPr>
          <a:xfrm>
            <a:off x="685800" y="965200"/>
            <a:ext cx="10566400" cy="587853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Microsoft Dynamics CRM, the fields define the individual data items that can be used to store data in an entity. Fields are sometimes called attributes by developers. You can use the customization tools in the solution explorer to edit system fields that allow customization, or to create, edit, or delete custom entities..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Before you create a custom field, evaluate whether using an existing field meets your requirements.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Part of the name of any custom field you create is the customization prefix. This is set based on the solution publisher for the solution you’re working in. If you care about the customization prefix, make sure that you are working in an unmanaged solution or the default solution where the customization prefix is the one you want for this entity.</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953397958"/>
      </p:ext>
    </p:extLst>
  </p:cSld>
  <p:clrMapOvr>
    <a:masterClrMapping/>
  </p:clrMapOvr>
  <p:transition spd="slow">
    <p:wipe/>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Create and Edit fields</a:t>
            </a:r>
          </a:p>
        </p:txBody>
      </p:sp>
      <p:pic>
        <p:nvPicPr>
          <p:cNvPr id="3" name="Picture 2"/>
          <p:cNvPicPr>
            <a:picLocks noChangeAspect="1"/>
          </p:cNvPicPr>
          <p:nvPr/>
        </p:nvPicPr>
        <p:blipFill>
          <a:blip r:embed="rId3"/>
          <a:stretch>
            <a:fillRect/>
          </a:stretch>
        </p:blipFill>
        <p:spPr>
          <a:xfrm>
            <a:off x="260440" y="965200"/>
            <a:ext cx="11550560" cy="5023317"/>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115392259"/>
      </p:ext>
    </p:extLst>
  </p:cSld>
  <p:clrMapOvr>
    <a:masterClrMapping/>
  </p:clrMapOvr>
  <p:transition spd="slow">
    <p:wipe/>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a:t>
            </a:r>
          </a:p>
        </p:txBody>
      </p:sp>
      <p:pic>
        <p:nvPicPr>
          <p:cNvPr id="4" name="Picture 3"/>
          <p:cNvPicPr>
            <a:picLocks noChangeAspect="1"/>
          </p:cNvPicPr>
          <p:nvPr/>
        </p:nvPicPr>
        <p:blipFill>
          <a:blip r:embed="rId3"/>
          <a:stretch>
            <a:fillRect/>
          </a:stretch>
        </p:blipFill>
        <p:spPr>
          <a:xfrm>
            <a:off x="700741" y="803835"/>
            <a:ext cx="9285941" cy="5818762"/>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04469620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lvl="0" defTabSz="932742">
              <a:spcBef>
                <a:spcPct val="20000"/>
              </a:spcBef>
              <a:buSzPct val="90000"/>
            </a:pPr>
            <a:endParaRPr lang="en-US" sz="2400" b="1" spc="-133" dirty="0">
              <a:solidFill>
                <a:srgbClr val="8B0D88"/>
              </a:solidFill>
              <a:latin typeface="Trebuchet MS" panose="020B0603020202020204" pitchFamily="34" charset="0"/>
            </a:endParaRPr>
          </a:p>
          <a:p>
            <a:pPr lvl="0" defTabSz="932742">
              <a:spcBef>
                <a:spcPct val="20000"/>
              </a:spcBef>
              <a:buSzPct val="90000"/>
            </a:pPr>
            <a:endParaRPr lang="en-US" sz="2400" b="1" spc="-133" dirty="0">
              <a:solidFill>
                <a:srgbClr val="8B0D88"/>
              </a:solidFill>
              <a:latin typeface="Trebuchet MS" panose="020B0603020202020204" pitchFamily="34" charset="0"/>
            </a:endParaRPr>
          </a:p>
          <a:p>
            <a:pPr lvl="0" defTabSz="932742">
              <a:spcBef>
                <a:spcPct val="20000"/>
              </a:spcBef>
              <a:buSzPct val="90000"/>
            </a:pPr>
            <a:endParaRPr lang="en-US" sz="2400" b="1" spc="-133" dirty="0">
              <a:solidFill>
                <a:srgbClr val="8B0D88"/>
              </a:solidFill>
              <a:latin typeface="Trebuchet MS" panose="020B0603020202020204" pitchFamily="34" charset="0"/>
            </a:endParaRPr>
          </a:p>
          <a:p>
            <a:pPr lvl="0" algn="ctr" defTabSz="932742">
              <a:spcBef>
                <a:spcPct val="20000"/>
              </a:spcBef>
              <a:buSzPct val="90000"/>
            </a:pPr>
            <a:r>
              <a:rPr lang="en-US" sz="4000" b="1" spc="-133" dirty="0">
                <a:solidFill>
                  <a:srgbClr val="8B0D88"/>
                </a:solidFill>
                <a:latin typeface="Trebuchet MS" panose="020B0603020202020204" pitchFamily="34" charset="0"/>
              </a:rPr>
              <a:t>Introduction</a:t>
            </a:r>
            <a:endParaRPr kumimoji="0" lang="en-US" sz="4000" b="0" i="0" u="none" strike="noStrike" kern="1200" cap="none" spc="0" normalizeH="0" baseline="0" noProof="0" dirty="0">
              <a:ln>
                <a:noFill/>
              </a:ln>
              <a:solidFill>
                <a:srgbClr val="7030A0"/>
              </a:solidFill>
              <a:effectLst/>
              <a:uLnTx/>
              <a:uFillTx/>
              <a:latin typeface="Trebuchet MS" panose="020B0603020202020204" pitchFamily="34" charset="0"/>
              <a:ea typeface="+mn-ea"/>
              <a:cs typeface="+mn-cs"/>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28322782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800" b="1" dirty="0">
                <a:solidFill>
                  <a:srgbClr val="8B0D88"/>
                </a:solidFill>
                <a:latin typeface="Trebuchet MS" panose="020B0603020202020204" pitchFamily="34" charset="0"/>
                <a:ea typeface="+mj-ea"/>
                <a:cs typeface="+mj-cs"/>
              </a:rPr>
              <a:t>Microsoft Dynamics CRM and Microsoft stack</a:t>
            </a:r>
          </a:p>
        </p:txBody>
      </p:sp>
      <p:sp>
        <p:nvSpPr>
          <p:cNvPr id="4" name="Rectangle 3"/>
          <p:cNvSpPr/>
          <p:nvPr/>
        </p:nvSpPr>
        <p:spPr>
          <a:xfrm>
            <a:off x="379922" y="798289"/>
            <a:ext cx="10380134" cy="6740307"/>
          </a:xfrm>
          <a:prstGeom prst="rect">
            <a:avLst/>
          </a:prstGeom>
        </p:spPr>
        <p:txBody>
          <a:bodyPr wrap="square">
            <a:spAutoFit/>
          </a:bodyPr>
          <a:lstStyle/>
          <a:p>
            <a:pPr indent="-342900">
              <a:buFont typeface="Arial" panose="020B0604020202020204" pitchFamily="34" charset="0"/>
              <a:buChar char="•"/>
            </a:pPr>
            <a:r>
              <a:rPr lang="en-US" sz="2400" dirty="0">
                <a:solidFill>
                  <a:srgbClr val="7030A0"/>
                </a:solidFill>
                <a:latin typeface="Trebuchet MS" panose="020B0603020202020204" pitchFamily="34" charset="0"/>
              </a:rPr>
              <a:t>One of the most powerful propositions of Microsoft Dynamics CRM is the integration with the Microsoft stack. The Microsoft stack consists of products such as </a:t>
            </a:r>
          </a:p>
          <a:p>
            <a:endParaRPr lang="en-US" sz="2400" dirty="0">
              <a:solidFill>
                <a:srgbClr val="7030A0"/>
              </a:solidFill>
              <a:latin typeface="Trebuchet MS" panose="020B0603020202020204" pitchFamily="34" charset="0"/>
            </a:endParaRPr>
          </a:p>
          <a:p>
            <a:pPr lvl="7" indent="-342900">
              <a:buFont typeface="Wingdings" panose="05000000000000000000" pitchFamily="2" charset="2"/>
              <a:buChar char="q"/>
            </a:pPr>
            <a:r>
              <a:rPr lang="en-US" sz="2400" dirty="0">
                <a:solidFill>
                  <a:srgbClr val="7030A0"/>
                </a:solidFill>
                <a:latin typeface="Trebuchet MS" panose="020B0603020202020204" pitchFamily="34" charset="0"/>
              </a:rPr>
              <a:t>Windows Server, </a:t>
            </a:r>
          </a:p>
          <a:p>
            <a:pPr lvl="7" indent="-342900">
              <a:buFont typeface="Wingdings" panose="05000000000000000000" pitchFamily="2" charset="2"/>
              <a:buChar char="q"/>
            </a:pPr>
            <a:endParaRPr lang="en-US" sz="2400" dirty="0">
              <a:solidFill>
                <a:srgbClr val="7030A0"/>
              </a:solidFill>
              <a:latin typeface="Trebuchet MS" panose="020B0603020202020204" pitchFamily="34" charset="0"/>
            </a:endParaRPr>
          </a:p>
          <a:p>
            <a:pPr lvl="7" indent="-342900">
              <a:buFont typeface="Wingdings" panose="05000000000000000000" pitchFamily="2" charset="2"/>
              <a:buChar char="q"/>
            </a:pPr>
            <a:r>
              <a:rPr lang="en-US" sz="2400" dirty="0">
                <a:solidFill>
                  <a:srgbClr val="7030A0"/>
                </a:solidFill>
                <a:latin typeface="Trebuchet MS" panose="020B0603020202020204" pitchFamily="34" charset="0"/>
              </a:rPr>
              <a:t>Microsoft Exchange, </a:t>
            </a:r>
          </a:p>
          <a:p>
            <a:pPr lvl="7" indent="-342900">
              <a:buFont typeface="Wingdings" panose="05000000000000000000" pitchFamily="2" charset="2"/>
              <a:buChar char="q"/>
            </a:pPr>
            <a:endParaRPr lang="en-US" sz="2400" dirty="0">
              <a:solidFill>
                <a:srgbClr val="7030A0"/>
              </a:solidFill>
              <a:latin typeface="Trebuchet MS" panose="020B0603020202020204" pitchFamily="34" charset="0"/>
            </a:endParaRPr>
          </a:p>
          <a:p>
            <a:pPr lvl="7" indent="-342900">
              <a:buFont typeface="Wingdings" panose="05000000000000000000" pitchFamily="2" charset="2"/>
              <a:buChar char="q"/>
            </a:pPr>
            <a:r>
              <a:rPr lang="en-US" sz="2400" dirty="0">
                <a:solidFill>
                  <a:srgbClr val="7030A0"/>
                </a:solidFill>
                <a:latin typeface="Trebuchet MS" panose="020B0603020202020204" pitchFamily="34" charset="0"/>
              </a:rPr>
              <a:t>Microsoft Office</a:t>
            </a:r>
          </a:p>
          <a:p>
            <a:pPr lvl="7" indent="-342900">
              <a:buFont typeface="Wingdings" panose="05000000000000000000" pitchFamily="2" charset="2"/>
              <a:buChar char="q"/>
            </a:pPr>
            <a:endParaRPr lang="en-US" sz="2400" dirty="0">
              <a:solidFill>
                <a:srgbClr val="7030A0"/>
              </a:solidFill>
              <a:latin typeface="Trebuchet MS" panose="020B0603020202020204" pitchFamily="34" charset="0"/>
            </a:endParaRPr>
          </a:p>
          <a:p>
            <a:pPr lvl="7" indent="-342900">
              <a:buFont typeface="Wingdings" panose="05000000000000000000" pitchFamily="2" charset="2"/>
              <a:buChar char="q"/>
            </a:pPr>
            <a:r>
              <a:rPr lang="en-US" sz="2400" dirty="0">
                <a:solidFill>
                  <a:srgbClr val="7030A0"/>
                </a:solidFill>
                <a:latin typeface="Trebuchet MS" panose="020B0603020202020204" pitchFamily="34" charset="0"/>
              </a:rPr>
              <a:t>Microsoft Lync, </a:t>
            </a:r>
          </a:p>
          <a:p>
            <a:pPr lvl="7" indent="-342900">
              <a:buFont typeface="Wingdings" panose="05000000000000000000" pitchFamily="2" charset="2"/>
              <a:buChar char="q"/>
            </a:pPr>
            <a:endParaRPr lang="en-US" sz="2400" dirty="0">
              <a:solidFill>
                <a:srgbClr val="7030A0"/>
              </a:solidFill>
              <a:latin typeface="Trebuchet MS" panose="020B0603020202020204" pitchFamily="34" charset="0"/>
            </a:endParaRPr>
          </a:p>
          <a:p>
            <a:pPr lvl="7" indent="-342900">
              <a:buFont typeface="Wingdings" panose="05000000000000000000" pitchFamily="2" charset="2"/>
              <a:buChar char="q"/>
            </a:pPr>
            <a:r>
              <a:rPr lang="en-US" sz="2400" dirty="0">
                <a:solidFill>
                  <a:srgbClr val="7030A0"/>
                </a:solidFill>
                <a:latin typeface="Trebuchet MS" panose="020B0603020202020204" pitchFamily="34" charset="0"/>
              </a:rPr>
              <a:t>Microsoft SharePoint, and </a:t>
            </a:r>
          </a:p>
          <a:p>
            <a:pPr marL="3543300" lvl="7" indent="-342900">
              <a:buFont typeface="Wingdings" panose="05000000000000000000" pitchFamily="2" charset="2"/>
              <a:buChar char="q"/>
            </a:pPr>
            <a:endParaRPr lang="en-US" sz="2400" dirty="0">
              <a:solidFill>
                <a:srgbClr val="7030A0"/>
              </a:solidFill>
              <a:latin typeface="Trebuchet MS" panose="020B0603020202020204" pitchFamily="34" charset="0"/>
            </a:endParaRPr>
          </a:p>
          <a:p>
            <a:pPr lvl="7" indent="-342900">
              <a:buFont typeface="Wingdings" panose="05000000000000000000" pitchFamily="2" charset="2"/>
              <a:buChar char="q"/>
            </a:pPr>
            <a:r>
              <a:rPr lang="en-US" sz="2400" dirty="0">
                <a:solidFill>
                  <a:srgbClr val="7030A0"/>
                </a:solidFill>
                <a:latin typeface="Trebuchet MS" panose="020B0603020202020204" pitchFamily="34" charset="0"/>
              </a:rPr>
              <a:t>Yammer. </a:t>
            </a:r>
          </a:p>
          <a:p>
            <a:pPr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indent="-342900">
              <a:buFont typeface="Arial" panose="020B0604020202020204" pitchFamily="34" charset="0"/>
              <a:buChar char="•"/>
            </a:pPr>
            <a:r>
              <a:rPr lang="en-US" sz="2400" dirty="0">
                <a:solidFill>
                  <a:srgbClr val="7030A0"/>
                </a:solidFill>
                <a:latin typeface="Trebuchet MS" panose="020B0603020202020204" pitchFamily="34" charset="0"/>
              </a:rPr>
              <a:t>This stack helps give an end-to-end solution designed to work together and increase the value of technology in your business.</a:t>
            </a:r>
          </a:p>
        </p:txBody>
      </p:sp>
      <p:pic>
        <p:nvPicPr>
          <p:cNvPr id="5" name="Picture 4" descr="Xrm.jpg"/>
          <p:cNvPicPr>
            <a:picLocks noChangeAspect="1"/>
          </p:cNvPicPr>
          <p:nvPr/>
        </p:nvPicPr>
        <p:blipFill>
          <a:blip r:embed="rId3"/>
          <a:stretch>
            <a:fillRect/>
          </a:stretch>
        </p:blipFill>
        <p:spPr>
          <a:xfrm>
            <a:off x="11011655" y="38637"/>
            <a:ext cx="1180345" cy="1035586"/>
          </a:xfrm>
          <a:prstGeom prst="rect">
            <a:avLst/>
          </a:prstGeom>
        </p:spPr>
      </p:pic>
    </p:spTree>
    <p:extLst>
      <p:ext uri="{BB962C8B-B14F-4D97-AF65-F5344CB8AC3E}">
        <p14:creationId xmlns:p14="http://schemas.microsoft.com/office/powerpoint/2010/main" val="957113133"/>
      </p:ext>
    </p:extLst>
  </p:cSld>
  <p:clrMapOvr>
    <a:masterClrMapping/>
  </p:clrMapOvr>
  <p:transition spd="slow">
    <p:wipe/>
  </p:transition>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a:t>
            </a:r>
          </a:p>
        </p:txBody>
      </p:sp>
      <p:pic>
        <p:nvPicPr>
          <p:cNvPr id="3" name="Picture 2"/>
          <p:cNvPicPr>
            <a:picLocks noChangeAspect="1"/>
          </p:cNvPicPr>
          <p:nvPr/>
        </p:nvPicPr>
        <p:blipFill>
          <a:blip r:embed="rId3"/>
          <a:stretch>
            <a:fillRect/>
          </a:stretch>
        </p:blipFill>
        <p:spPr>
          <a:xfrm>
            <a:off x="127000" y="1129272"/>
            <a:ext cx="11746420" cy="4715716"/>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692416890"/>
      </p:ext>
    </p:extLst>
  </p:cSld>
  <p:clrMapOvr>
    <a:masterClrMapping/>
  </p:clrMapOvr>
  <p:transition spd="slow">
    <p:wipe/>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a:t>
            </a:r>
          </a:p>
        </p:txBody>
      </p:sp>
      <p:pic>
        <p:nvPicPr>
          <p:cNvPr id="4" name="Picture 3"/>
          <p:cNvPicPr>
            <a:picLocks noChangeAspect="1"/>
          </p:cNvPicPr>
          <p:nvPr/>
        </p:nvPicPr>
        <p:blipFill>
          <a:blip r:embed="rId3"/>
          <a:stretch>
            <a:fillRect/>
          </a:stretch>
        </p:blipFill>
        <p:spPr>
          <a:xfrm>
            <a:off x="777968" y="965200"/>
            <a:ext cx="9058275" cy="506730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881899908"/>
      </p:ext>
    </p:extLst>
  </p:cSld>
  <p:clrMapOvr>
    <a:masterClrMapping/>
  </p:clrMapOvr>
  <p:transition spd="slow">
    <p:wipe/>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a:t>
            </a:r>
          </a:p>
        </p:txBody>
      </p:sp>
      <p:pic>
        <p:nvPicPr>
          <p:cNvPr id="3" name="Picture 2"/>
          <p:cNvPicPr>
            <a:picLocks noChangeAspect="1"/>
          </p:cNvPicPr>
          <p:nvPr/>
        </p:nvPicPr>
        <p:blipFill>
          <a:blip r:embed="rId3"/>
          <a:stretch>
            <a:fillRect/>
          </a:stretch>
        </p:blipFill>
        <p:spPr>
          <a:xfrm>
            <a:off x="891429" y="767976"/>
            <a:ext cx="10547536" cy="5950122"/>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127562477"/>
      </p:ext>
    </p:extLst>
  </p:cSld>
  <p:clrMapOvr>
    <a:masterClrMapping/>
  </p:clrMapOvr>
  <p:transition spd="slow">
    <p:wipe/>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Create and Edit fields</a:t>
            </a:r>
          </a:p>
        </p:txBody>
      </p:sp>
      <p:pic>
        <p:nvPicPr>
          <p:cNvPr id="4" name="Picture 3"/>
          <p:cNvPicPr>
            <a:picLocks noChangeAspect="1"/>
          </p:cNvPicPr>
          <p:nvPr/>
        </p:nvPicPr>
        <p:blipFill>
          <a:blip r:embed="rId3"/>
          <a:stretch>
            <a:fillRect/>
          </a:stretch>
        </p:blipFill>
        <p:spPr>
          <a:xfrm>
            <a:off x="61053" y="1126751"/>
            <a:ext cx="12130947" cy="4682378"/>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434203236"/>
      </p:ext>
    </p:extLst>
  </p:cSld>
  <p:clrMapOvr>
    <a:masterClrMapping/>
  </p:clrMapOvr>
  <p:transition spd="slow">
    <p:wipe/>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Create and Edit fields : IME Mode</a:t>
            </a:r>
          </a:p>
        </p:txBody>
      </p:sp>
      <p:sp>
        <p:nvSpPr>
          <p:cNvPr id="4" name="Rectangle 3"/>
          <p:cNvSpPr/>
          <p:nvPr/>
        </p:nvSpPr>
        <p:spPr>
          <a:xfrm>
            <a:off x="685800" y="965200"/>
            <a:ext cx="10566400" cy="156966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Any of the fields that provide direct text input have an IME Mode. The input method editor (IME) is used for East Asian languages like Japanese. IMEs allow the user to enter the thousands of different characters used in East Asian written languages using a standard 101-key keyboard.</a:t>
            </a:r>
          </a:p>
        </p:txBody>
      </p:sp>
      <p:pic>
        <p:nvPicPr>
          <p:cNvPr id="3" name="Picture 2"/>
          <p:cNvPicPr>
            <a:picLocks noChangeAspect="1"/>
          </p:cNvPicPr>
          <p:nvPr/>
        </p:nvPicPr>
        <p:blipFill>
          <a:blip r:embed="rId3"/>
          <a:stretch>
            <a:fillRect/>
          </a:stretch>
        </p:blipFill>
        <p:spPr>
          <a:xfrm>
            <a:off x="685800" y="3162142"/>
            <a:ext cx="10945152" cy="1757082"/>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641509262"/>
      </p:ext>
    </p:extLst>
  </p:cSld>
  <p:clrMapOvr>
    <a:masterClrMapping/>
  </p:clrMapOvr>
  <p:transition spd="slow">
    <p:wipe/>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Create and Edit fields</a:t>
            </a:r>
          </a:p>
        </p:txBody>
      </p:sp>
      <p:pic>
        <p:nvPicPr>
          <p:cNvPr id="5" name="Picture 4"/>
          <p:cNvPicPr>
            <a:picLocks noChangeAspect="1"/>
          </p:cNvPicPr>
          <p:nvPr/>
        </p:nvPicPr>
        <p:blipFill>
          <a:blip r:embed="rId3"/>
          <a:stretch>
            <a:fillRect/>
          </a:stretch>
        </p:blipFill>
        <p:spPr>
          <a:xfrm>
            <a:off x="249941" y="1126565"/>
            <a:ext cx="11561059" cy="407296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75308326"/>
      </p:ext>
    </p:extLst>
  </p:cSld>
  <p:clrMapOvr>
    <a:masterClrMapping/>
  </p:clrMapOvr>
  <p:transition spd="slow">
    <p:wipe/>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IME Mode</a:t>
            </a:r>
          </a:p>
        </p:txBody>
      </p:sp>
      <p:pic>
        <p:nvPicPr>
          <p:cNvPr id="5" name="Picture 4"/>
          <p:cNvPicPr>
            <a:picLocks noChangeAspect="1"/>
          </p:cNvPicPr>
          <p:nvPr/>
        </p:nvPicPr>
        <p:blipFill>
          <a:blip r:embed="rId3"/>
          <a:stretch>
            <a:fillRect/>
          </a:stretch>
        </p:blipFill>
        <p:spPr>
          <a:xfrm>
            <a:off x="283713" y="1455364"/>
            <a:ext cx="11370573" cy="2740118"/>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958253016"/>
      </p:ext>
    </p:extLst>
  </p:cSld>
  <p:clrMapOvr>
    <a:masterClrMapping/>
  </p:clrMapOvr>
  <p:transition spd="slow">
    <p:wipe/>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Field Data Types</a:t>
            </a:r>
          </a:p>
        </p:txBody>
      </p:sp>
      <p:pic>
        <p:nvPicPr>
          <p:cNvPr id="3" name="Picture 2"/>
          <p:cNvPicPr>
            <a:picLocks noChangeAspect="1"/>
          </p:cNvPicPr>
          <p:nvPr/>
        </p:nvPicPr>
        <p:blipFill>
          <a:blip r:embed="rId3"/>
          <a:stretch>
            <a:fillRect/>
          </a:stretch>
        </p:blipFill>
        <p:spPr>
          <a:xfrm>
            <a:off x="204205" y="1093694"/>
            <a:ext cx="11606795" cy="4930589"/>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835163127"/>
      </p:ext>
    </p:extLst>
  </p:cSld>
  <p:clrMapOvr>
    <a:masterClrMapping/>
  </p:clrMapOvr>
  <p:transition spd="slow">
    <p:wipe/>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Field Data Types</a:t>
            </a:r>
          </a:p>
        </p:txBody>
      </p:sp>
      <p:pic>
        <p:nvPicPr>
          <p:cNvPr id="4" name="Picture 3"/>
          <p:cNvPicPr>
            <a:picLocks noChangeAspect="1"/>
          </p:cNvPicPr>
          <p:nvPr/>
        </p:nvPicPr>
        <p:blipFill>
          <a:blip r:embed="rId3"/>
          <a:stretch>
            <a:fillRect/>
          </a:stretch>
        </p:blipFill>
        <p:spPr>
          <a:xfrm>
            <a:off x="362618" y="965200"/>
            <a:ext cx="11212764" cy="4557059"/>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681853074"/>
      </p:ext>
    </p:extLst>
  </p:cSld>
  <p:clrMapOvr>
    <a:masterClrMapping/>
  </p:clrMapOvr>
  <p:transition spd="slow">
    <p:wipe/>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Field Data Types</a:t>
            </a:r>
          </a:p>
        </p:txBody>
      </p:sp>
      <p:pic>
        <p:nvPicPr>
          <p:cNvPr id="4" name="Picture 3"/>
          <p:cNvPicPr>
            <a:picLocks noChangeAspect="1"/>
          </p:cNvPicPr>
          <p:nvPr/>
        </p:nvPicPr>
        <p:blipFill>
          <a:blip r:embed="rId3"/>
          <a:stretch>
            <a:fillRect/>
          </a:stretch>
        </p:blipFill>
        <p:spPr>
          <a:xfrm>
            <a:off x="362618" y="965200"/>
            <a:ext cx="11212764" cy="4557059"/>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7292172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1425"/>
          </a:xfrm>
        </p:spPr>
        <p:txBody>
          <a:bodyPr/>
          <a:lstStyle/>
          <a:p>
            <a:pPr defTabSz="914363"/>
            <a:r>
              <a:rPr lang="en-US" sz="2800" b="1" dirty="0">
                <a:solidFill>
                  <a:srgbClr val="8B0D88"/>
                </a:solidFill>
                <a:latin typeface="Trebuchet MS" panose="020B0603020202020204" pitchFamily="34" charset="0"/>
                <a:ea typeface="+mj-ea"/>
                <a:cs typeface="+mj-cs"/>
              </a:rPr>
              <a:t>Microsoft Dynamics CRM and Microsoft stack</a:t>
            </a:r>
          </a:p>
        </p:txBody>
      </p:sp>
      <p:sp>
        <p:nvSpPr>
          <p:cNvPr id="4" name="Rectangle 3"/>
          <p:cNvSpPr/>
          <p:nvPr/>
        </p:nvSpPr>
        <p:spPr>
          <a:xfrm>
            <a:off x="379922" y="718779"/>
            <a:ext cx="10380134" cy="5632311"/>
          </a:xfrm>
          <a:prstGeom prst="rect">
            <a:avLst/>
          </a:prstGeom>
        </p:spPr>
        <p:txBody>
          <a:bodyPr wrap="square">
            <a:spAutoFit/>
          </a:bodyPr>
          <a:lstStyle/>
          <a:p>
            <a:pPr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indent="-342900">
              <a:buFont typeface="Arial" panose="020B0604020202020204" pitchFamily="34" charset="0"/>
              <a:buChar char="•"/>
            </a:pPr>
            <a:r>
              <a:rPr lang="en-US" sz="2400" dirty="0">
                <a:solidFill>
                  <a:srgbClr val="7030A0"/>
                </a:solidFill>
                <a:latin typeface="Trebuchet MS" panose="020B0603020202020204" pitchFamily="34" charset="0"/>
              </a:rPr>
              <a:t>This stack helps give an end-to-end solution designed to work together and increase the value of technology in your business.</a:t>
            </a:r>
          </a:p>
          <a:p>
            <a:pPr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hlinkClick r:id="rId3" tooltip="Working with Outlook"/>
              </a:rPr>
              <a:t>Exchange and Outlook</a:t>
            </a:r>
            <a:r>
              <a:rPr lang="en-US" sz="2400" dirty="0">
                <a:solidFill>
                  <a:srgbClr val="7030A0"/>
                </a:solidFill>
                <a:latin typeface="Trebuchet MS" panose="020B0603020202020204" pitchFamily="34" charset="0"/>
              </a:rPr>
              <a:t>. Dynamics CRM integrates with Exchange and Microsoft Outlook. Exchange and Outlook by itself is a leading business email, calendar and contact solution. Combining Dynamics CRM with Exchange and Outlook allows the end user to interact with CRM in a convenient and familiar user interface.</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hlinkClick r:id="rId4" tooltip="Skype and Lync"/>
              </a:rPr>
              <a:t>Microsoft Lync</a:t>
            </a:r>
            <a:r>
              <a:rPr lang="en-US" sz="2400" dirty="0">
                <a:solidFill>
                  <a:srgbClr val="7030A0"/>
                </a:solidFill>
                <a:latin typeface="Trebuchet MS" panose="020B0603020202020204" pitchFamily="34" charset="0"/>
              </a:rPr>
              <a:t>. This tool enables easy communication to internal company contacts and external partners and customers. Dynamics CRM integrates tightly with Lync allowing presence information (Available, Busy, and Away) to be seen at a glance, and provides out-of-the-box click-to-dial integration with CRM when working on customer records.</a:t>
            </a:r>
          </a:p>
        </p:txBody>
      </p:sp>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457721389"/>
      </p:ext>
    </p:extLst>
  </p:cSld>
  <p:clrMapOvr>
    <a:masterClrMapping/>
  </p:clrMapOvr>
  <p:transition spd="slow">
    <p:wipe/>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Field Data Types</a:t>
            </a:r>
          </a:p>
        </p:txBody>
      </p:sp>
      <p:pic>
        <p:nvPicPr>
          <p:cNvPr id="3" name="Picture 2"/>
          <p:cNvPicPr>
            <a:picLocks noChangeAspect="1"/>
          </p:cNvPicPr>
          <p:nvPr/>
        </p:nvPicPr>
        <p:blipFill>
          <a:blip r:embed="rId3"/>
          <a:stretch>
            <a:fillRect/>
          </a:stretch>
        </p:blipFill>
        <p:spPr>
          <a:xfrm>
            <a:off x="1652587" y="1547812"/>
            <a:ext cx="8886825" cy="376237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388874287"/>
      </p:ext>
    </p:extLst>
  </p:cSld>
  <p:clrMapOvr>
    <a:masterClrMapping/>
  </p:clrMapOvr>
  <p:transition spd="slow">
    <p:wipe/>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Field Data Types</a:t>
            </a:r>
          </a:p>
        </p:txBody>
      </p:sp>
      <p:pic>
        <p:nvPicPr>
          <p:cNvPr id="4" name="Picture 3"/>
          <p:cNvPicPr>
            <a:picLocks noChangeAspect="1"/>
          </p:cNvPicPr>
          <p:nvPr/>
        </p:nvPicPr>
        <p:blipFill>
          <a:blip r:embed="rId3"/>
          <a:stretch>
            <a:fillRect/>
          </a:stretch>
        </p:blipFill>
        <p:spPr>
          <a:xfrm>
            <a:off x="1571625" y="995362"/>
            <a:ext cx="9048750" cy="486727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43599147"/>
      </p:ext>
    </p:extLst>
  </p:cSld>
  <p:clrMapOvr>
    <a:masterClrMapping/>
  </p:clrMapOvr>
  <p:transition spd="slow">
    <p:wipe/>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Field Data Types</a:t>
            </a:r>
          </a:p>
        </p:txBody>
      </p:sp>
      <p:pic>
        <p:nvPicPr>
          <p:cNvPr id="4" name="Picture 3"/>
          <p:cNvPicPr>
            <a:picLocks noChangeAspect="1"/>
          </p:cNvPicPr>
          <p:nvPr/>
        </p:nvPicPr>
        <p:blipFill>
          <a:blip r:embed="rId3"/>
          <a:stretch>
            <a:fillRect/>
          </a:stretch>
        </p:blipFill>
        <p:spPr>
          <a:xfrm>
            <a:off x="1271587" y="1100137"/>
            <a:ext cx="9648825" cy="465772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197861350"/>
      </p:ext>
    </p:extLst>
  </p:cSld>
  <p:clrMapOvr>
    <a:masterClrMapping/>
  </p:clrMapOvr>
  <p:transition spd="slow">
    <p:wipe/>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Dynamics CRM : Create and Edit fields : Field Data Types</a:t>
            </a:r>
          </a:p>
        </p:txBody>
      </p:sp>
      <p:pic>
        <p:nvPicPr>
          <p:cNvPr id="3" name="Picture 2"/>
          <p:cNvPicPr>
            <a:picLocks noChangeAspect="1"/>
          </p:cNvPicPr>
          <p:nvPr/>
        </p:nvPicPr>
        <p:blipFill>
          <a:blip r:embed="rId3"/>
          <a:stretch>
            <a:fillRect/>
          </a:stretch>
        </p:blipFill>
        <p:spPr>
          <a:xfrm>
            <a:off x="335617" y="1341718"/>
            <a:ext cx="10549398" cy="4449482"/>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84574617"/>
      </p:ext>
    </p:extLst>
  </p:cSld>
  <p:clrMapOvr>
    <a:masterClrMapping/>
  </p:clrMapOvr>
  <p:transition spd="slow">
    <p:wipe/>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Field Data Types</a:t>
            </a:r>
          </a:p>
        </p:txBody>
      </p:sp>
      <p:pic>
        <p:nvPicPr>
          <p:cNvPr id="4" name="Picture 3"/>
          <p:cNvPicPr>
            <a:picLocks noChangeAspect="1"/>
          </p:cNvPicPr>
          <p:nvPr/>
        </p:nvPicPr>
        <p:blipFill>
          <a:blip r:embed="rId3"/>
          <a:stretch>
            <a:fillRect/>
          </a:stretch>
        </p:blipFill>
        <p:spPr>
          <a:xfrm>
            <a:off x="619965" y="1358153"/>
            <a:ext cx="11012571" cy="4128248"/>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06303941"/>
      </p:ext>
    </p:extLst>
  </p:cSld>
  <p:clrMapOvr>
    <a:masterClrMapping/>
  </p:clrMapOvr>
  <p:transition spd="slow">
    <p:wipe/>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Field Data Types</a:t>
            </a:r>
          </a:p>
        </p:txBody>
      </p:sp>
      <p:pic>
        <p:nvPicPr>
          <p:cNvPr id="5" name="Picture 4"/>
          <p:cNvPicPr>
            <a:picLocks noChangeAspect="1"/>
          </p:cNvPicPr>
          <p:nvPr/>
        </p:nvPicPr>
        <p:blipFill>
          <a:blip r:embed="rId3"/>
          <a:stretch>
            <a:fillRect/>
          </a:stretch>
        </p:blipFill>
        <p:spPr>
          <a:xfrm>
            <a:off x="1039907" y="947737"/>
            <a:ext cx="9556656" cy="5268802"/>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12019989"/>
      </p:ext>
    </p:extLst>
  </p:cSld>
  <p:clrMapOvr>
    <a:masterClrMapping/>
  </p:clrMapOvr>
  <p:transition spd="slow">
    <p:wipe/>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Dynamics CRM : Create and Edit fields : Field Data Types</a:t>
            </a:r>
          </a:p>
        </p:txBody>
      </p:sp>
      <p:pic>
        <p:nvPicPr>
          <p:cNvPr id="5" name="Picture 4"/>
          <p:cNvPicPr>
            <a:picLocks noChangeAspect="1"/>
          </p:cNvPicPr>
          <p:nvPr/>
        </p:nvPicPr>
        <p:blipFill>
          <a:blip r:embed="rId3"/>
          <a:stretch>
            <a:fillRect/>
          </a:stretch>
        </p:blipFill>
        <p:spPr>
          <a:xfrm>
            <a:off x="1039907" y="947737"/>
            <a:ext cx="9556656" cy="5268802"/>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27019046"/>
      </p:ext>
    </p:extLst>
  </p:cSld>
  <p:clrMapOvr>
    <a:masterClrMapping/>
  </p:clrMapOvr>
  <p:transition spd="slow">
    <p:wipe/>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Single line of text format options</a:t>
            </a:r>
          </a:p>
        </p:txBody>
      </p:sp>
      <p:pic>
        <p:nvPicPr>
          <p:cNvPr id="3" name="Picture 2"/>
          <p:cNvPicPr>
            <a:picLocks noChangeAspect="1"/>
          </p:cNvPicPr>
          <p:nvPr/>
        </p:nvPicPr>
        <p:blipFill>
          <a:blip r:embed="rId3"/>
          <a:stretch>
            <a:fillRect/>
          </a:stretch>
        </p:blipFill>
        <p:spPr>
          <a:xfrm>
            <a:off x="430306" y="776848"/>
            <a:ext cx="9373538" cy="5731528"/>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828064098"/>
      </p:ext>
    </p:extLst>
  </p:cSld>
  <p:clrMapOvr>
    <a:masterClrMapping/>
  </p:clrMapOvr>
  <p:transition spd="slow">
    <p:wipe/>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Single line of text format options</a:t>
            </a:r>
          </a:p>
        </p:txBody>
      </p:sp>
      <p:pic>
        <p:nvPicPr>
          <p:cNvPr id="3" name="Picture 2"/>
          <p:cNvPicPr>
            <a:picLocks noChangeAspect="1"/>
          </p:cNvPicPr>
          <p:nvPr/>
        </p:nvPicPr>
        <p:blipFill>
          <a:blip r:embed="rId3"/>
          <a:stretch>
            <a:fillRect/>
          </a:stretch>
        </p:blipFill>
        <p:spPr>
          <a:xfrm>
            <a:off x="430306" y="776848"/>
            <a:ext cx="9373538" cy="5731528"/>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21447093"/>
      </p:ext>
    </p:extLst>
  </p:cSld>
  <p:clrMapOvr>
    <a:masterClrMapping/>
  </p:clrMapOvr>
  <p:transition spd="slow">
    <p:wipe/>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Single line of text format options</a:t>
            </a:r>
          </a:p>
        </p:txBody>
      </p:sp>
      <p:pic>
        <p:nvPicPr>
          <p:cNvPr id="4" name="Picture 3"/>
          <p:cNvPicPr>
            <a:picLocks noChangeAspect="1"/>
          </p:cNvPicPr>
          <p:nvPr/>
        </p:nvPicPr>
        <p:blipFill>
          <a:blip r:embed="rId3"/>
          <a:stretch>
            <a:fillRect/>
          </a:stretch>
        </p:blipFill>
        <p:spPr>
          <a:xfrm>
            <a:off x="551888" y="821765"/>
            <a:ext cx="10044393" cy="5534013"/>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5901522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800" b="1" dirty="0">
                <a:solidFill>
                  <a:srgbClr val="8B0D88"/>
                </a:solidFill>
                <a:latin typeface="Trebuchet MS" panose="020B0603020202020204" pitchFamily="34" charset="0"/>
                <a:ea typeface="+mj-ea"/>
                <a:cs typeface="+mj-cs"/>
              </a:rPr>
              <a:t>Microsoft Dynamics CRM and Microsoft stack</a:t>
            </a:r>
          </a:p>
        </p:txBody>
      </p:sp>
      <p:sp>
        <p:nvSpPr>
          <p:cNvPr id="4" name="Rectangle 3"/>
          <p:cNvSpPr/>
          <p:nvPr/>
        </p:nvSpPr>
        <p:spPr>
          <a:xfrm>
            <a:off x="379921" y="687523"/>
            <a:ext cx="11149469" cy="6001643"/>
          </a:xfrm>
          <a:prstGeom prst="rect">
            <a:avLst/>
          </a:prstGeom>
        </p:spPr>
        <p:txBody>
          <a:bodyPr wrap="square">
            <a:spAutoFit/>
          </a:bodyPr>
          <a:lstStyle/>
          <a:p>
            <a:pPr fontAlgn="base"/>
            <a:r>
              <a:rPr lang="en-US" sz="2400" dirty="0">
                <a:solidFill>
                  <a:srgbClr val="7030A0"/>
                </a:solidFill>
                <a:latin typeface="Trebuchet MS" panose="020B0603020202020204" pitchFamily="34" charset="0"/>
                <a:hlinkClick r:id="rId3" tooltip="Yammer"/>
              </a:rPr>
              <a:t>Yammer</a:t>
            </a:r>
            <a:r>
              <a:rPr lang="en-US" sz="2400" dirty="0">
                <a:solidFill>
                  <a:srgbClr val="7030A0"/>
                </a:solidFill>
                <a:latin typeface="Trebuchet MS" panose="020B0603020202020204" pitchFamily="34" charset="0"/>
              </a:rPr>
              <a:t>. This enterprise social network platform integrates with Dynamics </a:t>
            </a:r>
          </a:p>
          <a:p>
            <a:pPr fontAlgn="base"/>
            <a:r>
              <a:rPr lang="en-US" sz="2400" dirty="0">
                <a:solidFill>
                  <a:srgbClr val="7030A0"/>
                </a:solidFill>
                <a:latin typeface="Trebuchet MS" panose="020B0603020202020204" pitchFamily="34" charset="0"/>
              </a:rPr>
              <a:t>CRM to allow expertise in your organization to be shared efficiently to acquire new customers and provide great service to existing one. All of this expertise shared through this internal social platform is then stored on the related CRM record automatically so others can review it at any time.</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hlinkClick r:id="rId4" tooltip="SharePoint and CRM"/>
              </a:rPr>
              <a:t>SharePoint</a:t>
            </a:r>
            <a:r>
              <a:rPr lang="en-US" sz="2400" dirty="0">
                <a:solidFill>
                  <a:srgbClr val="7030A0"/>
                </a:solidFill>
                <a:latin typeface="Trebuchet MS" panose="020B0603020202020204" pitchFamily="34" charset="0"/>
              </a:rPr>
              <a:t>. As information comes together during interaction with customers, business documents will be generated throughout the lifecycle. Dynamics CRM integrates with SharePoint creating a consistent folder structure to store and organize documents while making them easily accessible in the related CRM records—regardless if that is an account, contact, opportunity, case or a custom record type.</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All of these technologies that integrate and enhance Dynamics CRM are available as service-as-a-subscription (SaaS) cloud options or on premise deployments to give the customer the ultimate power of choice.</a:t>
            </a:r>
          </a:p>
        </p:txBody>
      </p:sp>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537371627"/>
      </p:ext>
    </p:extLst>
  </p:cSld>
  <p:clrMapOvr>
    <a:masterClrMapping/>
  </p:clrMapOvr>
  <p:transition spd="slow">
    <p:wipe/>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Whole Number format options</a:t>
            </a:r>
          </a:p>
        </p:txBody>
      </p:sp>
      <p:pic>
        <p:nvPicPr>
          <p:cNvPr id="3" name="Picture 2"/>
          <p:cNvPicPr>
            <a:picLocks noChangeAspect="1"/>
          </p:cNvPicPr>
          <p:nvPr/>
        </p:nvPicPr>
        <p:blipFill>
          <a:blip r:embed="rId3"/>
          <a:stretch>
            <a:fillRect/>
          </a:stretch>
        </p:blipFill>
        <p:spPr>
          <a:xfrm>
            <a:off x="472047" y="818869"/>
            <a:ext cx="9776521" cy="5456425"/>
          </a:xfrm>
          <a:prstGeom prst="rect">
            <a:avLst/>
          </a:prstGeom>
        </p:spPr>
      </p:pic>
      <p:pic>
        <p:nvPicPr>
          <p:cNvPr id="5" name="Picture 4"/>
          <p:cNvPicPr>
            <a:picLocks noChangeAspect="1"/>
          </p:cNvPicPr>
          <p:nvPr/>
        </p:nvPicPr>
        <p:blipFill>
          <a:blip r:embed="rId4"/>
          <a:stretch>
            <a:fillRect/>
          </a:stretch>
        </p:blipFill>
        <p:spPr>
          <a:xfrm>
            <a:off x="686520" y="4111438"/>
            <a:ext cx="4600575" cy="1625974"/>
          </a:xfrm>
          <a:prstGeom prst="rect">
            <a:avLst/>
          </a:prstGeom>
        </p:spPr>
      </p:pic>
    </p:spTree>
    <p:extLst>
      <p:ext uri="{BB962C8B-B14F-4D97-AF65-F5344CB8AC3E}">
        <p14:creationId xmlns:p14="http://schemas.microsoft.com/office/powerpoint/2010/main" val="4099343339"/>
      </p:ext>
    </p:extLst>
  </p:cSld>
  <p:clrMapOvr>
    <a:masterClrMapping/>
  </p:clrMapOvr>
  <p:transition spd="slow">
    <p:wipe/>
  </p:transition>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Whole Number format options</a:t>
            </a:r>
          </a:p>
        </p:txBody>
      </p:sp>
      <p:pic>
        <p:nvPicPr>
          <p:cNvPr id="3" name="Picture 2"/>
          <p:cNvPicPr>
            <a:picLocks noChangeAspect="1"/>
          </p:cNvPicPr>
          <p:nvPr/>
        </p:nvPicPr>
        <p:blipFill>
          <a:blip r:embed="rId3"/>
          <a:stretch>
            <a:fillRect/>
          </a:stretch>
        </p:blipFill>
        <p:spPr>
          <a:xfrm>
            <a:off x="472047" y="818869"/>
            <a:ext cx="9776521" cy="5456425"/>
          </a:xfrm>
          <a:prstGeom prst="rect">
            <a:avLst/>
          </a:prstGeom>
        </p:spPr>
      </p:pic>
      <p:pic>
        <p:nvPicPr>
          <p:cNvPr id="5" name="Picture 4"/>
          <p:cNvPicPr>
            <a:picLocks noChangeAspect="1"/>
          </p:cNvPicPr>
          <p:nvPr/>
        </p:nvPicPr>
        <p:blipFill>
          <a:blip r:embed="rId4"/>
          <a:stretch>
            <a:fillRect/>
          </a:stretch>
        </p:blipFill>
        <p:spPr>
          <a:xfrm>
            <a:off x="686520" y="4111438"/>
            <a:ext cx="4600575" cy="1625974"/>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pic>
        <p:nvPicPr>
          <p:cNvPr id="7" name="Picture 6" descr="Xrm.jpg"/>
          <p:cNvPicPr>
            <a:picLocks noChangeAspect="1"/>
          </p:cNvPicPr>
          <p:nvPr/>
        </p:nvPicPr>
        <p:blipFill>
          <a:blip r:embed="rId5"/>
          <a:stretch>
            <a:fillRect/>
          </a:stretch>
        </p:blipFill>
        <p:spPr>
          <a:xfrm>
            <a:off x="11164055" y="152400"/>
            <a:ext cx="1180345" cy="1035586"/>
          </a:xfrm>
          <a:prstGeom prst="rect">
            <a:avLst/>
          </a:prstGeom>
        </p:spPr>
      </p:pic>
    </p:spTree>
    <p:extLst>
      <p:ext uri="{BB962C8B-B14F-4D97-AF65-F5344CB8AC3E}">
        <p14:creationId xmlns:p14="http://schemas.microsoft.com/office/powerpoint/2010/main" val="1487434046"/>
      </p:ext>
    </p:extLst>
  </p:cSld>
  <p:clrMapOvr>
    <a:masterClrMapping/>
  </p:clrMapOvr>
  <p:transition spd="slow">
    <p:wipe/>
  </p:transition>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Whole Number format options</a:t>
            </a:r>
          </a:p>
        </p:txBody>
      </p:sp>
      <p:pic>
        <p:nvPicPr>
          <p:cNvPr id="4" name="Picture 3"/>
          <p:cNvPicPr>
            <a:picLocks noChangeAspect="1"/>
          </p:cNvPicPr>
          <p:nvPr/>
        </p:nvPicPr>
        <p:blipFill>
          <a:blip r:embed="rId3"/>
          <a:stretch>
            <a:fillRect/>
          </a:stretch>
        </p:blipFill>
        <p:spPr>
          <a:xfrm>
            <a:off x="1566862" y="1133475"/>
            <a:ext cx="9058275" cy="459105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671865170"/>
      </p:ext>
    </p:extLst>
  </p:cSld>
  <p:clrMapOvr>
    <a:masterClrMapping/>
  </p:clrMapOvr>
  <p:transition spd="slow">
    <p:wipe/>
  </p:transition>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Whole Number format options : Using the right type of Number</a:t>
            </a:r>
          </a:p>
        </p:txBody>
      </p:sp>
      <p:pic>
        <p:nvPicPr>
          <p:cNvPr id="3" name="Picture 2"/>
          <p:cNvPicPr>
            <a:picLocks noChangeAspect="1"/>
          </p:cNvPicPr>
          <p:nvPr/>
        </p:nvPicPr>
        <p:blipFill>
          <a:blip r:embed="rId3"/>
          <a:stretch>
            <a:fillRect/>
          </a:stretch>
        </p:blipFill>
        <p:spPr>
          <a:xfrm>
            <a:off x="594431" y="978079"/>
            <a:ext cx="10742937" cy="4790141"/>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697823727"/>
      </p:ext>
    </p:extLst>
  </p:cSld>
  <p:clrMapOvr>
    <a:masterClrMapping/>
  </p:clrMapOvr>
  <p:transition spd="slow">
    <p:wipe/>
  </p:transition>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Currency Field</a:t>
            </a:r>
          </a:p>
        </p:txBody>
      </p:sp>
      <p:sp>
        <p:nvSpPr>
          <p:cNvPr id="4" name="Rectangle 3"/>
          <p:cNvSpPr/>
          <p:nvPr/>
        </p:nvSpPr>
        <p:spPr>
          <a:xfrm>
            <a:off x="685800" y="965200"/>
            <a:ext cx="10566400" cy="637097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Currency fields allow for an organization to configure multiple currencies that can be used for records in the organization. When organizations have multiple currencies, they typically want to be able to perform calculations to provide values using their base currency. When you add a currency field to an entity that has no other currency fields, two additional fields are added: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 lookup field called Currency that you can set to any active currency configured for your organization. You can configure multiple active currencies for your organization in Settings &gt; Business Management &gt; Currencies. There you can specify the currency and an exchange rate with the base currency set for your organization. If you have multiple active currencies, you can add the currency field to the form and allow people to specify which currency should be applied to money values for this record. This will change the currency symbol that is shown for the currency fields in the form.</a:t>
            </a:r>
          </a:p>
          <a:p>
            <a:pPr marL="342900" indent="-342900"/>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80049290"/>
      </p:ext>
    </p:extLst>
  </p:cSld>
  <p:clrMapOvr>
    <a:masterClrMapping/>
  </p:clrMapOvr>
  <p:transition spd="slow">
    <p:wipe/>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82581" y="1347107"/>
            <a:ext cx="10303098" cy="120032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Individuals can also change their personal options to select a default currency for the records they create</a:t>
            </a:r>
          </a:p>
          <a:p>
            <a:pPr marL="342900" indent="-342900">
              <a:buFont typeface="Arial" panose="020B0604020202020204" pitchFamily="34" charset="0"/>
              <a:buChar char="•"/>
            </a:pPr>
            <a:endParaRPr lang="en-US" sz="2400" dirty="0">
              <a:solidFill>
                <a:prstClr val="black"/>
              </a:solidFill>
            </a:endParaRP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Currency Field</a:t>
            </a:r>
          </a:p>
        </p:txBody>
      </p:sp>
      <p:sp>
        <p:nvSpPr>
          <p:cNvPr id="4" name="Rectangle 3"/>
          <p:cNvSpPr/>
          <p:nvPr/>
        </p:nvSpPr>
        <p:spPr>
          <a:xfrm>
            <a:off x="685800" y="965200"/>
            <a:ext cx="10566400" cy="261610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For each currency field you add, another currency field is added with the prefix “_Base” on the name. This field stores the calculation of the value of the currency field you added and the base currency. Again, if this field is added to the form, it can’t be edited.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configure a currency field you can choose the precision value.</a:t>
            </a:r>
          </a:p>
          <a:p>
            <a:pPr marL="342900" indent="-342900">
              <a:buFont typeface="Arial" panose="020B0604020202020204" pitchFamily="34" charset="0"/>
              <a:buChar char="•"/>
            </a:pPr>
            <a:endParaRPr lang="en-US" sz="2000" dirty="0">
              <a:solidFill>
                <a:prstClr val="black"/>
              </a:solidFill>
            </a:endParaRPr>
          </a:p>
        </p:txBody>
      </p:sp>
      <p:pic>
        <p:nvPicPr>
          <p:cNvPr id="3" name="Picture 2"/>
          <p:cNvPicPr>
            <a:picLocks noChangeAspect="1"/>
          </p:cNvPicPr>
          <p:nvPr/>
        </p:nvPicPr>
        <p:blipFill>
          <a:blip r:embed="rId3"/>
          <a:stretch>
            <a:fillRect/>
          </a:stretch>
        </p:blipFill>
        <p:spPr>
          <a:xfrm>
            <a:off x="883022" y="3528810"/>
            <a:ext cx="10437508" cy="3031449"/>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179499448"/>
      </p:ext>
    </p:extLst>
  </p:cSld>
  <p:clrMapOvr>
    <a:masterClrMapping/>
  </p:clrMapOvr>
  <p:transition spd="slow">
    <p:wipe/>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Lookup Field</a:t>
            </a:r>
          </a:p>
        </p:txBody>
      </p:sp>
      <p:sp>
        <p:nvSpPr>
          <p:cNvPr id="4" name="Rectangle 3"/>
          <p:cNvSpPr/>
          <p:nvPr/>
        </p:nvSpPr>
        <p:spPr>
          <a:xfrm>
            <a:off x="685800" y="965200"/>
            <a:ext cx="10566400" cy="261610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For each currency field you add, another currency field is added with the prefix “_Base” on the name. This field stores the calculation of the value of the currency field you added and the base currency. Again, if this field is added to the form, it can’t be edited.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configure a currency field you can choose the precision value</a:t>
            </a:r>
            <a:r>
              <a:rPr lang="en-US" sz="2000" dirty="0">
                <a:solidFill>
                  <a:prstClr val="black"/>
                </a:solidFill>
              </a:rPr>
              <a:t>.</a:t>
            </a:r>
          </a:p>
          <a:p>
            <a:pPr marL="342900" indent="-342900">
              <a:buFont typeface="Arial" panose="020B0604020202020204" pitchFamily="34" charset="0"/>
              <a:buChar char="•"/>
            </a:pPr>
            <a:endParaRPr lang="en-US" sz="2000" dirty="0">
              <a:solidFill>
                <a:prstClr val="black"/>
              </a:solidFill>
            </a:endParaRPr>
          </a:p>
        </p:txBody>
      </p:sp>
      <p:pic>
        <p:nvPicPr>
          <p:cNvPr id="3" name="Picture 2"/>
          <p:cNvPicPr>
            <a:picLocks noChangeAspect="1"/>
          </p:cNvPicPr>
          <p:nvPr/>
        </p:nvPicPr>
        <p:blipFill>
          <a:blip r:embed="rId3"/>
          <a:stretch>
            <a:fillRect/>
          </a:stretch>
        </p:blipFill>
        <p:spPr>
          <a:xfrm>
            <a:off x="883022" y="3528811"/>
            <a:ext cx="10450386" cy="303519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308308030"/>
      </p:ext>
    </p:extLst>
  </p:cSld>
  <p:clrMapOvr>
    <a:masterClrMapping/>
  </p:clrMapOvr>
  <p:transition spd="slow">
    <p:wipe/>
  </p:transition>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Lookup Field</a:t>
            </a:r>
          </a:p>
        </p:txBody>
      </p:sp>
      <p:pic>
        <p:nvPicPr>
          <p:cNvPr id="5" name="Picture 4"/>
          <p:cNvPicPr>
            <a:picLocks noChangeAspect="1"/>
          </p:cNvPicPr>
          <p:nvPr/>
        </p:nvPicPr>
        <p:blipFill>
          <a:blip r:embed="rId3"/>
          <a:stretch>
            <a:fillRect/>
          </a:stretch>
        </p:blipFill>
        <p:spPr>
          <a:xfrm>
            <a:off x="798854" y="965200"/>
            <a:ext cx="10340291" cy="5362856"/>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68490266"/>
      </p:ext>
    </p:extLst>
  </p:cSld>
  <p:clrMapOvr>
    <a:masterClrMapping/>
  </p:clrMapOvr>
  <p:transition spd="slow">
    <p:wipe/>
  </p:transition>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Lookup Field</a:t>
            </a:r>
          </a:p>
        </p:txBody>
      </p:sp>
      <p:pic>
        <p:nvPicPr>
          <p:cNvPr id="3" name="Picture 2"/>
          <p:cNvPicPr>
            <a:picLocks noChangeAspect="1"/>
          </p:cNvPicPr>
          <p:nvPr/>
        </p:nvPicPr>
        <p:blipFill>
          <a:blip r:embed="rId3"/>
          <a:stretch>
            <a:fillRect/>
          </a:stretch>
        </p:blipFill>
        <p:spPr>
          <a:xfrm>
            <a:off x="306294" y="965200"/>
            <a:ext cx="11684000" cy="2948878"/>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7677082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365 Online Ecosystem</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p:cNvPicPr>
            <a:picLocks noChangeAspect="1"/>
          </p:cNvPicPr>
          <p:nvPr/>
        </p:nvPicPr>
        <p:blipFill>
          <a:blip r:embed="rId3"/>
          <a:stretch>
            <a:fillRect/>
          </a:stretch>
        </p:blipFill>
        <p:spPr>
          <a:xfrm>
            <a:off x="1504777" y="1106459"/>
            <a:ext cx="9820778" cy="4629323"/>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49104042"/>
      </p:ext>
    </p:extLst>
  </p:cSld>
  <p:clrMapOvr>
    <a:masterClrMapping/>
  </p:clrMapOvr>
  <p:transition spd="slow">
    <p:wipe/>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Image Field</a:t>
            </a:r>
          </a:p>
        </p:txBody>
      </p:sp>
      <p:sp>
        <p:nvSpPr>
          <p:cNvPr id="4" name="Rectangle 3"/>
          <p:cNvSpPr/>
          <p:nvPr/>
        </p:nvSpPr>
        <p:spPr>
          <a:xfrm>
            <a:off x="685800" y="965200"/>
            <a:ext cx="10842812" cy="637097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Use image fields to display a single image per record in the application. Each entity can have one image field. You can add an image field to custom entities but not to system entities.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Even though an entity has an image field, displaying that image in the application requires an additional step. In the entity definition the Primary Image field values are either [None] or Entity Image. Click Entity Image to display the image in the application.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People can choose the default image to upload a picture from their computer. Images must be less than 5120 KB and must one of the following formats:</a:t>
            </a: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jpg          tiff</a:t>
            </a: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jpeg        bmp</a:t>
            </a: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gif           </a:t>
            </a:r>
            <a:r>
              <a:rPr lang="en-US" sz="2400" dirty="0" err="1">
                <a:solidFill>
                  <a:srgbClr val="7030A0"/>
                </a:solidFill>
                <a:latin typeface="Trebuchet MS" panose="020B0603020202020204" pitchFamily="34" charset="0"/>
              </a:rPr>
              <a:t>png</a:t>
            </a:r>
            <a:endParaRPr lang="en-US" sz="2400" dirty="0">
              <a:solidFill>
                <a:srgbClr val="7030A0"/>
              </a:solidFill>
              <a:latin typeface="Trebuchet MS" panose="020B0603020202020204" pitchFamily="34" charset="0"/>
            </a:endParaRPr>
          </a:p>
          <a:p>
            <a:pPr marL="2171700" lvl="4" indent="-342900">
              <a:buFont typeface="Arial" panose="020B0604020202020204" pitchFamily="34" charset="0"/>
              <a:buChar char="•"/>
            </a:pPr>
            <a:r>
              <a:rPr lang="en-US" sz="2400" dirty="0" err="1">
                <a:solidFill>
                  <a:srgbClr val="7030A0"/>
                </a:solidFill>
                <a:latin typeface="Trebuchet MS" panose="020B0603020202020204" pitchFamily="34" charset="0"/>
              </a:rPr>
              <a:t>tif</a:t>
            </a:r>
            <a:endParaRPr lang="en-US" sz="2400" dirty="0">
              <a:solidFill>
                <a:srgbClr val="7030A0"/>
              </a:solidFill>
              <a:latin typeface="Trebuchet MS" panose="020B0603020202020204" pitchFamily="34" charset="0"/>
            </a:endParaRPr>
          </a:p>
          <a:p>
            <a:pPr marL="2171700" lvl="4" indent="-342900"/>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894441628"/>
      </p:ext>
    </p:extLst>
  </p:cSld>
  <p:clrMapOvr>
    <a:masterClrMapping/>
  </p:clrMapOvr>
  <p:transition spd="slow">
    <p:wipe/>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Image Field</a:t>
            </a:r>
          </a:p>
        </p:txBody>
      </p:sp>
      <p:pic>
        <p:nvPicPr>
          <p:cNvPr id="3" name="Picture 2"/>
          <p:cNvPicPr>
            <a:picLocks noChangeAspect="1"/>
          </p:cNvPicPr>
          <p:nvPr/>
        </p:nvPicPr>
        <p:blipFill>
          <a:blip r:embed="rId3"/>
          <a:stretch>
            <a:fillRect/>
          </a:stretch>
        </p:blipFill>
        <p:spPr>
          <a:xfrm>
            <a:off x="290009" y="965200"/>
            <a:ext cx="11023449" cy="542024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33827593"/>
      </p:ext>
    </p:extLst>
  </p:cSld>
  <p:clrMapOvr>
    <a:masterClrMapping/>
  </p:clrMapOvr>
  <p:transition spd="slow">
    <p:wipe/>
  </p:transition>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Default status and status reason values</a:t>
            </a:r>
          </a:p>
        </p:txBody>
      </p:sp>
      <p:sp>
        <p:nvSpPr>
          <p:cNvPr id="4" name="Rectangle 3"/>
          <p:cNvSpPr/>
          <p:nvPr/>
        </p:nvSpPr>
        <p:spPr>
          <a:xfrm>
            <a:off x="685800" y="965200"/>
            <a:ext cx="10842812" cy="5570756"/>
          </a:xfrm>
          <a:prstGeom prst="rect">
            <a:avLst/>
          </a:prstGeom>
        </p:spPr>
        <p:txBody>
          <a:bodyPr wrap="square">
            <a:spAutoFit/>
          </a:bodyPr>
          <a:lstStyle/>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Please refer to the below msdn link to get the complete list of status and status reasons from the below Url.</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hlinkClick r:id="rId3"/>
              </a:rPr>
              <a:t>https://technet.microsoft.com/en-us/library/dn531157.aspx</a:t>
            </a:r>
            <a:r>
              <a:rPr lang="en-US" sz="2400" dirty="0">
                <a:solidFill>
                  <a:srgbClr val="7030A0"/>
                </a:solidFill>
                <a:latin typeface="Trebuchet MS" panose="020B0603020202020204" pitchFamily="34" charset="0"/>
              </a:rPr>
              <a:t> </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7" name="Picture 6"/>
          <p:cNvPicPr>
            <a:picLocks noChangeAspect="1"/>
          </p:cNvPicPr>
          <p:nvPr/>
        </p:nvPicPr>
        <p:blipFill>
          <a:blip r:embed="rId4"/>
          <a:stretch>
            <a:fillRect/>
          </a:stretch>
        </p:blipFill>
        <p:spPr>
          <a:xfrm>
            <a:off x="399056" y="1069530"/>
            <a:ext cx="11416299" cy="2711825"/>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4166024227"/>
      </p:ext>
    </p:extLst>
  </p:cSld>
  <p:clrMapOvr>
    <a:masterClrMapping/>
  </p:clrMapOvr>
  <p:transition spd="slow">
    <p:wipe/>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53272"/>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status reason transitions</a:t>
            </a:r>
          </a:p>
        </p:txBody>
      </p:sp>
      <p:sp>
        <p:nvSpPr>
          <p:cNvPr id="4" name="Rectangle 3"/>
          <p:cNvSpPr/>
          <p:nvPr/>
        </p:nvSpPr>
        <p:spPr>
          <a:xfrm>
            <a:off x="685799" y="803839"/>
            <a:ext cx="10573871" cy="7048083"/>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Microsoft Dynamics CRM you can specify status reason transitions for the Incident (Case) entity or custom entities.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Status reason transitions are an optional additional level of filtering to define what the status reason value can be changed to for each status reason. Defining a limited list of valid options can make it easier for people to choose the correct next status reason for a record when you have a large number of combinations for valid status reason values.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What is the connection between Status and Status Reason fields?</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     Entities that can have different status values have two fields that capture this data:</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073017083"/>
      </p:ext>
    </p:extLst>
  </p:cSld>
  <p:clrMapOvr>
    <a:masterClrMapping/>
  </p:clrMapOvr>
  <p:transition spd="slow">
    <p:wipe/>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1271" y="1192450"/>
            <a:ext cx="10106670" cy="3018942"/>
          </a:xfrm>
          <a:prstGeom prst="rect">
            <a:avLst/>
          </a:prstGeom>
        </p:spPr>
      </p:pic>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53272"/>
          </a:xfrm>
        </p:spPr>
        <p:txBody>
          <a:bodyPr/>
          <a:lstStyle/>
          <a:p>
            <a:pPr defTabSz="914363"/>
            <a:r>
              <a:rPr sz="2900" b="1" dirty="0">
                <a:solidFill>
                  <a:srgbClr val="8B0D88"/>
                </a:solidFill>
                <a:latin typeface="Trebuchet MS" panose="020B0603020202020204" pitchFamily="34" charset="0"/>
                <a:ea typeface="+mj-ea"/>
                <a:cs typeface="+mj-cs"/>
              </a:rPr>
              <a:t> status reason transitions</a:t>
            </a:r>
          </a:p>
        </p:txBody>
      </p:sp>
      <p:sp>
        <p:nvSpPr>
          <p:cNvPr id="4" name="Rectangle 3"/>
          <p:cNvSpPr/>
          <p:nvPr/>
        </p:nvSpPr>
        <p:spPr>
          <a:xfrm>
            <a:off x="682064" y="857629"/>
            <a:ext cx="10573871" cy="6001643"/>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metadata for the field defines what status values are valid for a given state. For example, for the Incident (Case) entity.</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modify the status reason field options for the Case entity and custom entities to define which other status reason options people can choose.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only restriction is that each status reason option for an active status must allow at least one path to an inactive status. Otherwise you could create a condition where it would not be possible to resolve or cancel the case</a:t>
            </a:r>
            <a:r>
              <a:rPr lang="en-US" sz="2000" dirty="0">
                <a:solidFill>
                  <a:prstClr val="black"/>
                </a:solidFill>
              </a:rPr>
              <a:t>.</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241096009"/>
      </p:ext>
    </p:extLst>
  </p:cSld>
  <p:clrMapOvr>
    <a:masterClrMapping/>
  </p:clrMapOvr>
  <p:transition spd="slow">
    <p:wipe/>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53272"/>
          </a:xfrm>
        </p:spPr>
        <p:txBody>
          <a:bodyPr/>
          <a:lstStyle/>
          <a:p>
            <a:pPr defTabSz="914363"/>
            <a:r>
              <a:rPr sz="2900" b="1" dirty="0">
                <a:solidFill>
                  <a:srgbClr val="8B0D88"/>
                </a:solidFill>
                <a:latin typeface="Trebuchet MS" panose="020B0603020202020204" pitchFamily="34" charset="0"/>
                <a:ea typeface="+mj-ea"/>
                <a:cs typeface="+mj-cs"/>
              </a:rPr>
              <a:t> status reason transitions</a:t>
            </a:r>
          </a:p>
        </p:txBody>
      </p:sp>
      <p:pic>
        <p:nvPicPr>
          <p:cNvPr id="3" name="Picture 2"/>
          <p:cNvPicPr>
            <a:picLocks noChangeAspect="1"/>
          </p:cNvPicPr>
          <p:nvPr/>
        </p:nvPicPr>
        <p:blipFill>
          <a:blip r:embed="rId3"/>
          <a:stretch>
            <a:fillRect/>
          </a:stretch>
        </p:blipFill>
        <p:spPr>
          <a:xfrm>
            <a:off x="861452" y="970711"/>
            <a:ext cx="8963025" cy="387667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495680479"/>
      </p:ext>
    </p:extLst>
  </p:cSld>
  <p:clrMapOvr>
    <a:masterClrMapping/>
  </p:clrMapOvr>
  <p:transition spd="slow">
    <p:wipe/>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53272"/>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status reason transitions</a:t>
            </a:r>
          </a:p>
        </p:txBody>
      </p:sp>
      <p:pic>
        <p:nvPicPr>
          <p:cNvPr id="4" name="Picture 3"/>
          <p:cNvPicPr>
            <a:picLocks noChangeAspect="1"/>
          </p:cNvPicPr>
          <p:nvPr/>
        </p:nvPicPr>
        <p:blipFill>
          <a:blip r:embed="rId3"/>
          <a:stretch>
            <a:fillRect/>
          </a:stretch>
        </p:blipFill>
        <p:spPr>
          <a:xfrm>
            <a:off x="1804987" y="990880"/>
            <a:ext cx="7912754" cy="539459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203796570"/>
      </p:ext>
    </p:extLst>
  </p:cSld>
  <p:clrMapOvr>
    <a:masterClrMapping/>
  </p:clrMapOvr>
  <p:transition spd="slow">
    <p:wipe/>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53272"/>
          </a:xfrm>
        </p:spPr>
        <p:txBody>
          <a:bodyPr/>
          <a:lstStyle/>
          <a:p>
            <a:pPr defTabSz="914363"/>
            <a:r>
              <a:rPr sz="2900" b="1" dirty="0">
                <a:solidFill>
                  <a:srgbClr val="8B0D88"/>
                </a:solidFill>
                <a:latin typeface="Trebuchet MS" panose="020B0603020202020204" pitchFamily="34" charset="0"/>
                <a:ea typeface="+mj-ea"/>
                <a:cs typeface="+mj-cs"/>
              </a:rPr>
              <a:t> Case origin field</a:t>
            </a:r>
          </a:p>
        </p:txBody>
      </p:sp>
      <p:sp>
        <p:nvSpPr>
          <p:cNvPr id="4" name="Rectangle 3"/>
          <p:cNvSpPr/>
          <p:nvPr/>
        </p:nvSpPr>
        <p:spPr>
          <a:xfrm>
            <a:off x="682064" y="857629"/>
            <a:ext cx="10573871" cy="378565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Microsoft Dynamics CRM you can set a custom icon to display in views where the Case Origin field is visible.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case origin field has the following options and a corresponding icon is displayed in views within the application</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3" name="Picture 2"/>
          <p:cNvPicPr>
            <a:picLocks noChangeAspect="1"/>
          </p:cNvPicPr>
          <p:nvPr/>
        </p:nvPicPr>
        <p:blipFill>
          <a:blip r:embed="rId3"/>
          <a:stretch>
            <a:fillRect/>
          </a:stretch>
        </p:blipFill>
        <p:spPr>
          <a:xfrm>
            <a:off x="1396999" y="3155323"/>
            <a:ext cx="9858936" cy="3385119"/>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701208612"/>
      </p:ext>
    </p:extLst>
  </p:cSld>
  <p:clrMapOvr>
    <a:masterClrMapping/>
  </p:clrMapOvr>
  <p:transition spd="slow">
    <p:wipe/>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Field Type</a:t>
            </a:r>
          </a:p>
        </p:txBody>
      </p:sp>
      <p:pic>
        <p:nvPicPr>
          <p:cNvPr id="3" name="Picture 2"/>
          <p:cNvPicPr>
            <a:picLocks noChangeAspect="1"/>
          </p:cNvPicPr>
          <p:nvPr/>
        </p:nvPicPr>
        <p:blipFill>
          <a:blip r:embed="rId3"/>
          <a:stretch>
            <a:fillRect/>
          </a:stretch>
        </p:blipFill>
        <p:spPr>
          <a:xfrm>
            <a:off x="685800" y="1028700"/>
            <a:ext cx="10820400" cy="4800600"/>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6291285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Business Cloud</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2" name="Picture 1"/>
          <p:cNvPicPr>
            <a:picLocks noChangeAspect="1"/>
          </p:cNvPicPr>
          <p:nvPr/>
        </p:nvPicPr>
        <p:blipFill>
          <a:blip r:embed="rId3"/>
          <a:stretch>
            <a:fillRect/>
          </a:stretch>
        </p:blipFill>
        <p:spPr>
          <a:xfrm>
            <a:off x="795866" y="1291070"/>
            <a:ext cx="10002893" cy="4843506"/>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34591723"/>
      </p:ext>
    </p:extLst>
  </p:cSld>
  <p:clrMapOvr>
    <a:masterClrMapping/>
  </p:clrMapOvr>
  <p:transition spd="slow">
    <p:wipe/>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Type : Calculated Fields</a:t>
            </a:r>
          </a:p>
        </p:txBody>
      </p:sp>
      <p:sp>
        <p:nvSpPr>
          <p:cNvPr id="4" name="Rectangle 3"/>
          <p:cNvSpPr/>
          <p:nvPr/>
        </p:nvSpPr>
        <p:spPr>
          <a:xfrm>
            <a:off x="778932" y="818592"/>
            <a:ext cx="10752667" cy="587853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Calculated field is a new feature which helps to easily define a field to contain the value of many common calculations without writing code.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 field can be defined to be calculated / Rollup / Simple field by selecting the field behavior during the creation of the attribute . Once the field is created the Simple/Calculated/Rollup flag may not be updated.</a:t>
            </a:r>
          </a:p>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create a calculated field for any data type, except Multiple Line of Text, Image, or Lookup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create the field, an “Edit” link will appear next to the Field Type. When you click the Edit button, you’ll be taken into the editor where you can edit your calculations.</a:t>
            </a:r>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32134766"/>
      </p:ext>
    </p:extLst>
  </p:cSld>
  <p:clrMapOvr>
    <a:masterClrMapping/>
  </p:clrMapOvr>
  <p:transition spd="slow">
    <p:wipe/>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62883" y="1247902"/>
            <a:ext cx="10328858" cy="1569660"/>
          </a:xfrm>
          <a:prstGeom prst="rect">
            <a:avLst/>
          </a:prstGeom>
        </p:spPr>
        <p:txBody>
          <a:bodyPr wrap="square">
            <a:spAutoFit/>
          </a:bodyPr>
          <a:lstStyle/>
          <a:p>
            <a:pPr marL="342900" indent="-342900"/>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use any field from the current entity, or any N:1 entity in your calculation or conditions.  You can also use AND </a:t>
            </a:r>
            <a:r>
              <a:rPr lang="en-US" sz="2400" dirty="0" err="1">
                <a:solidFill>
                  <a:srgbClr val="7030A0"/>
                </a:solidFill>
                <a:latin typeface="Trebuchet MS" panose="020B0603020202020204" pitchFamily="34" charset="0"/>
              </a:rPr>
              <a:t>and</a:t>
            </a:r>
            <a:r>
              <a:rPr lang="en-US" sz="2400" dirty="0">
                <a:solidFill>
                  <a:srgbClr val="7030A0"/>
                </a:solidFill>
                <a:latin typeface="Trebuchet MS" panose="020B0603020202020204" pitchFamily="34" charset="0"/>
              </a:rPr>
              <a:t> OR in your conditions to make more complex conditions.</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778932" y="818592"/>
            <a:ext cx="11032068" cy="815607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These fields are stored in the database and can be used and displayed like any other physical field in views / reports / charts / forms / Field Level Security.</a:t>
            </a: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modifying fields that affect the calculation, the calculated field is calculated synchronously after a Save is performed.  The end user will get immediate feedback that data has changed after the form is refreshed.</a:t>
            </a:r>
          </a:p>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Limitations :</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Workflows aren’t trigger by field updates.</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Latest values not available in plugin create/update pipeline.</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Can only go 1 level up in N:1 relationships.</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Can only have all ANDs or all ORs in Conditions.</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Not available for offline.</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Have to save the record first before calculated field is updated when form refreshes.</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Only Calculated fields using all simple fields can be sorted.</a:t>
            </a:r>
          </a:p>
          <a:p>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922914900"/>
      </p:ext>
    </p:extLst>
  </p:cSld>
  <p:clrMapOvr>
    <a:masterClrMapping/>
  </p:clrMapOvr>
  <p:transition spd="slow">
    <p:wipe/>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262466" y="1320613"/>
            <a:ext cx="11413068" cy="4031873"/>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available data types for the calculated field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714500" lvl="6" indent="-342900">
              <a:buFont typeface="Wingdings" panose="05000000000000000000" pitchFamily="2" charset="2"/>
              <a:buChar char="v"/>
            </a:pPr>
            <a:r>
              <a:rPr lang="en-US" sz="2400" dirty="0">
                <a:solidFill>
                  <a:srgbClr val="7030A0"/>
                </a:solidFill>
                <a:latin typeface="Trebuchet MS" panose="020B0603020202020204" pitchFamily="34" charset="0"/>
              </a:rPr>
              <a:t>Single line of text</a:t>
            </a:r>
          </a:p>
          <a:p>
            <a:pPr marL="1714500" lvl="6" indent="-342900">
              <a:buFont typeface="Wingdings" panose="05000000000000000000" pitchFamily="2" charset="2"/>
              <a:buChar char="v"/>
            </a:pPr>
            <a:r>
              <a:rPr lang="en-US" sz="2400" dirty="0">
                <a:solidFill>
                  <a:srgbClr val="7030A0"/>
                </a:solidFill>
                <a:latin typeface="Trebuchet MS" panose="020B0603020202020204" pitchFamily="34" charset="0"/>
              </a:rPr>
              <a:t>Option Set</a:t>
            </a:r>
          </a:p>
          <a:p>
            <a:pPr marL="1714500" lvl="6" indent="-342900">
              <a:buFont typeface="Wingdings" panose="05000000000000000000" pitchFamily="2" charset="2"/>
              <a:buChar char="v"/>
            </a:pPr>
            <a:r>
              <a:rPr lang="en-US" sz="2400" dirty="0">
                <a:solidFill>
                  <a:srgbClr val="7030A0"/>
                </a:solidFill>
                <a:latin typeface="Trebuchet MS" panose="020B0603020202020204" pitchFamily="34" charset="0"/>
              </a:rPr>
              <a:t>Two Options</a:t>
            </a:r>
          </a:p>
          <a:p>
            <a:pPr marL="1714500" lvl="6" indent="-342900">
              <a:buFont typeface="Wingdings" panose="05000000000000000000" pitchFamily="2" charset="2"/>
              <a:buChar char="v"/>
            </a:pPr>
            <a:r>
              <a:rPr lang="en-US" sz="2400" dirty="0">
                <a:solidFill>
                  <a:srgbClr val="7030A0"/>
                </a:solidFill>
                <a:latin typeface="Trebuchet MS" panose="020B0603020202020204" pitchFamily="34" charset="0"/>
              </a:rPr>
              <a:t>Whole Number</a:t>
            </a:r>
          </a:p>
          <a:p>
            <a:pPr marL="1714500" lvl="6" indent="-342900">
              <a:buFont typeface="Wingdings" panose="05000000000000000000" pitchFamily="2" charset="2"/>
              <a:buChar char="v"/>
            </a:pPr>
            <a:r>
              <a:rPr lang="en-US" sz="2400" dirty="0">
                <a:solidFill>
                  <a:srgbClr val="7030A0"/>
                </a:solidFill>
                <a:latin typeface="Trebuchet MS" panose="020B0603020202020204" pitchFamily="34" charset="0"/>
              </a:rPr>
              <a:t>Decimal Number</a:t>
            </a:r>
          </a:p>
          <a:p>
            <a:pPr marL="1714500" lvl="6" indent="-342900">
              <a:buFont typeface="Wingdings" panose="05000000000000000000" pitchFamily="2" charset="2"/>
              <a:buChar char="v"/>
            </a:pPr>
            <a:r>
              <a:rPr lang="en-US" sz="2400" dirty="0">
                <a:solidFill>
                  <a:srgbClr val="7030A0"/>
                </a:solidFill>
                <a:latin typeface="Trebuchet MS" panose="020B0603020202020204" pitchFamily="34" charset="0"/>
              </a:rPr>
              <a:t>Currency</a:t>
            </a:r>
          </a:p>
          <a:p>
            <a:pPr marL="1714500" lvl="6" indent="-342900">
              <a:buFont typeface="Wingdings" panose="05000000000000000000" pitchFamily="2" charset="2"/>
              <a:buChar char="v"/>
            </a:pPr>
            <a:r>
              <a:rPr lang="en-US" sz="2400" dirty="0">
                <a:solidFill>
                  <a:srgbClr val="7030A0"/>
                </a:solidFill>
                <a:latin typeface="Trebuchet MS" panose="020B0603020202020204" pitchFamily="34" charset="0"/>
              </a:rPr>
              <a:t>Date and Time</a:t>
            </a:r>
          </a:p>
          <a:p>
            <a:pPr marL="1714500" lvl="6" indent="-342900">
              <a:buFont typeface="Wingdings" panose="05000000000000000000" pitchFamily="2" charset="2"/>
              <a:buChar char="v"/>
            </a:pPr>
            <a:endParaRPr lang="en-US" sz="2000" dirty="0">
              <a:solidFill>
                <a:prstClr val="black"/>
              </a:solidFill>
            </a:endParaRPr>
          </a:p>
          <a:p>
            <a:pPr marL="1714500" lvl="6" indent="-342900">
              <a:buFont typeface="Wingdings" panose="05000000000000000000" pitchFamily="2" charset="2"/>
              <a:buChar char="v"/>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96903319"/>
      </p:ext>
    </p:extLst>
  </p:cSld>
  <p:clrMapOvr>
    <a:masterClrMapping/>
  </p:clrMapOvr>
  <p:transition spd="slow">
    <p:wipe/>
  </p:transition>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778932" y="818592"/>
            <a:ext cx="11032068" cy="1938992"/>
          </a:xfrm>
          <a:prstGeom prst="rect">
            <a:avLst/>
          </a:prstGeom>
        </p:spPr>
        <p:txBody>
          <a:bodyPr wrap="square">
            <a:spAutoFit/>
          </a:bodyPr>
          <a:lstStyle/>
          <a:p>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6" name="Picture 5"/>
          <p:cNvPicPr>
            <a:picLocks noChangeAspect="1"/>
          </p:cNvPicPr>
          <p:nvPr/>
        </p:nvPicPr>
        <p:blipFill>
          <a:blip r:embed="rId3"/>
          <a:stretch>
            <a:fillRect/>
          </a:stretch>
        </p:blipFill>
        <p:spPr>
          <a:xfrm>
            <a:off x="778932" y="965200"/>
            <a:ext cx="9029700" cy="558165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45518150"/>
      </p:ext>
    </p:extLst>
  </p:cSld>
  <p:clrMapOvr>
    <a:masterClrMapping/>
  </p:clrMapOvr>
  <p:transition spd="slow">
    <p:wipe/>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778932" y="818592"/>
            <a:ext cx="11032068" cy="1938992"/>
          </a:xfrm>
          <a:prstGeom prst="rect">
            <a:avLst/>
          </a:prstGeom>
        </p:spPr>
        <p:txBody>
          <a:bodyPr wrap="square">
            <a:spAutoFit/>
          </a:bodyPr>
          <a:lstStyle/>
          <a:p>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3" name="Picture 2"/>
          <p:cNvPicPr>
            <a:picLocks noChangeAspect="1"/>
          </p:cNvPicPr>
          <p:nvPr/>
        </p:nvPicPr>
        <p:blipFill>
          <a:blip r:embed="rId3"/>
          <a:stretch>
            <a:fillRect/>
          </a:stretch>
        </p:blipFill>
        <p:spPr>
          <a:xfrm>
            <a:off x="931270" y="965200"/>
            <a:ext cx="9189794" cy="531009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932730100"/>
      </p:ext>
    </p:extLst>
  </p:cSld>
  <p:clrMapOvr>
    <a:masterClrMapping/>
  </p:clrMapOvr>
  <p:transition spd="slow">
    <p:wipe/>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778932" y="818592"/>
            <a:ext cx="11032068" cy="1938992"/>
          </a:xfrm>
          <a:prstGeom prst="rect">
            <a:avLst/>
          </a:prstGeom>
        </p:spPr>
        <p:txBody>
          <a:bodyPr wrap="square">
            <a:spAutoFit/>
          </a:bodyPr>
          <a:lstStyle/>
          <a:p>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p:cNvPicPr>
            <a:picLocks noChangeAspect="1"/>
          </p:cNvPicPr>
          <p:nvPr/>
        </p:nvPicPr>
        <p:blipFill>
          <a:blip r:embed="rId3"/>
          <a:stretch>
            <a:fillRect/>
          </a:stretch>
        </p:blipFill>
        <p:spPr>
          <a:xfrm>
            <a:off x="1643062" y="804862"/>
            <a:ext cx="8905875" cy="524827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66577606"/>
      </p:ext>
    </p:extLst>
  </p:cSld>
  <p:clrMapOvr>
    <a:masterClrMapping/>
  </p:clrMapOvr>
  <p:transition spd="slow">
    <p:wipe/>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778932" y="818592"/>
            <a:ext cx="11032068" cy="1938992"/>
          </a:xfrm>
          <a:prstGeom prst="rect">
            <a:avLst/>
          </a:prstGeom>
        </p:spPr>
        <p:txBody>
          <a:bodyPr wrap="square">
            <a:spAutoFit/>
          </a:bodyPr>
          <a:lstStyle/>
          <a:p>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3" name="Picture 2"/>
          <p:cNvPicPr>
            <a:picLocks noChangeAspect="1"/>
          </p:cNvPicPr>
          <p:nvPr/>
        </p:nvPicPr>
        <p:blipFill>
          <a:blip r:embed="rId3"/>
          <a:stretch>
            <a:fillRect/>
          </a:stretch>
        </p:blipFill>
        <p:spPr>
          <a:xfrm>
            <a:off x="1600200" y="1114425"/>
            <a:ext cx="8991600" cy="462915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69536859"/>
      </p:ext>
    </p:extLst>
  </p:cSld>
  <p:clrMapOvr>
    <a:masterClrMapping/>
  </p:clrMapOvr>
  <p:transition spd="slow">
    <p:wipe/>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778932" y="818592"/>
            <a:ext cx="11032068" cy="1938992"/>
          </a:xfrm>
          <a:prstGeom prst="rect">
            <a:avLst/>
          </a:prstGeom>
        </p:spPr>
        <p:txBody>
          <a:bodyPr wrap="square">
            <a:spAutoFit/>
          </a:bodyPr>
          <a:lstStyle/>
          <a:p>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p:cNvPicPr>
            <a:picLocks noChangeAspect="1"/>
          </p:cNvPicPr>
          <p:nvPr/>
        </p:nvPicPr>
        <p:blipFill>
          <a:blip r:embed="rId3"/>
          <a:stretch>
            <a:fillRect/>
          </a:stretch>
        </p:blipFill>
        <p:spPr>
          <a:xfrm>
            <a:off x="1581150" y="919162"/>
            <a:ext cx="9029700" cy="501967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66830858"/>
      </p:ext>
    </p:extLst>
  </p:cSld>
  <p:clrMapOvr>
    <a:masterClrMapping/>
  </p:clrMapOvr>
  <p:transition spd="slow">
    <p:wipe/>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778932" y="818592"/>
            <a:ext cx="11032068" cy="1938992"/>
          </a:xfrm>
          <a:prstGeom prst="rect">
            <a:avLst/>
          </a:prstGeom>
        </p:spPr>
        <p:txBody>
          <a:bodyPr wrap="square">
            <a:spAutoFit/>
          </a:bodyPr>
          <a:lstStyle/>
          <a:p>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3" name="Picture 2"/>
          <p:cNvPicPr>
            <a:picLocks noChangeAspect="1"/>
          </p:cNvPicPr>
          <p:nvPr/>
        </p:nvPicPr>
        <p:blipFill>
          <a:blip r:embed="rId3"/>
          <a:stretch>
            <a:fillRect/>
          </a:stretch>
        </p:blipFill>
        <p:spPr>
          <a:xfrm>
            <a:off x="253893" y="965200"/>
            <a:ext cx="11430213" cy="4275789"/>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9862065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Dynamics 365 App Model</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213030907"/>
      </p:ext>
    </p:extLst>
  </p:cSld>
  <p:clrMapOvr>
    <a:masterClrMapping/>
  </p:clrMapOvr>
  <p:transition spd="slow">
    <p:wipe/>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778932" y="818592"/>
            <a:ext cx="11032068" cy="1938992"/>
          </a:xfrm>
          <a:prstGeom prst="rect">
            <a:avLst/>
          </a:prstGeom>
        </p:spPr>
        <p:txBody>
          <a:bodyPr wrap="square">
            <a:spAutoFit/>
          </a:bodyPr>
          <a:lstStyle/>
          <a:p>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3" name="Picture 2"/>
          <p:cNvPicPr>
            <a:picLocks noChangeAspect="1"/>
          </p:cNvPicPr>
          <p:nvPr/>
        </p:nvPicPr>
        <p:blipFill>
          <a:blip r:embed="rId3"/>
          <a:stretch>
            <a:fillRect/>
          </a:stretch>
        </p:blipFill>
        <p:spPr>
          <a:xfrm>
            <a:off x="402165" y="818591"/>
            <a:ext cx="7179318" cy="4447675"/>
          </a:xfrm>
          <a:prstGeom prst="rect">
            <a:avLst/>
          </a:prstGeom>
        </p:spPr>
      </p:pic>
      <p:pic>
        <p:nvPicPr>
          <p:cNvPr id="5" name="Picture 4"/>
          <p:cNvPicPr>
            <a:picLocks noChangeAspect="1"/>
          </p:cNvPicPr>
          <p:nvPr/>
        </p:nvPicPr>
        <p:blipFill>
          <a:blip r:embed="rId4"/>
          <a:stretch>
            <a:fillRect/>
          </a:stretch>
        </p:blipFill>
        <p:spPr>
          <a:xfrm>
            <a:off x="7496175" y="1146953"/>
            <a:ext cx="4314825" cy="3790950"/>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995087853"/>
      </p:ext>
    </p:extLst>
  </p:cSld>
  <p:clrMapOvr>
    <a:masterClrMapping/>
  </p:clrMapOvr>
  <p:transition spd="slow">
    <p:wipe/>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Calculated Fields</a:t>
            </a:r>
          </a:p>
        </p:txBody>
      </p:sp>
      <p:sp>
        <p:nvSpPr>
          <p:cNvPr id="4" name="Rectangle 3"/>
          <p:cNvSpPr/>
          <p:nvPr/>
        </p:nvSpPr>
        <p:spPr>
          <a:xfrm>
            <a:off x="778932" y="818592"/>
            <a:ext cx="11032068" cy="1938992"/>
          </a:xfrm>
          <a:prstGeom prst="rect">
            <a:avLst/>
          </a:prstGeom>
        </p:spPr>
        <p:txBody>
          <a:bodyPr wrap="square">
            <a:spAutoFit/>
          </a:bodyPr>
          <a:lstStyle/>
          <a:p>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6" name="Picture 5"/>
          <p:cNvPicPr>
            <a:picLocks noChangeAspect="1"/>
          </p:cNvPicPr>
          <p:nvPr/>
        </p:nvPicPr>
        <p:blipFill>
          <a:blip r:embed="rId3"/>
          <a:stretch>
            <a:fillRect/>
          </a:stretch>
        </p:blipFill>
        <p:spPr>
          <a:xfrm>
            <a:off x="1185333" y="1353079"/>
            <a:ext cx="8703734" cy="493529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503466824"/>
      </p:ext>
    </p:extLst>
  </p:cSld>
  <p:clrMapOvr>
    <a:masterClrMapping/>
  </p:clrMapOvr>
  <p:transition spd="slow">
    <p:wipe/>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Roll Up Fields</a:t>
            </a:r>
          </a:p>
        </p:txBody>
      </p:sp>
      <p:sp>
        <p:nvSpPr>
          <p:cNvPr id="4" name="Rectangle 3"/>
          <p:cNvSpPr/>
          <p:nvPr/>
        </p:nvSpPr>
        <p:spPr>
          <a:xfrm>
            <a:off x="778932" y="818592"/>
            <a:ext cx="11032068" cy="667875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Rollup fields are used to perform record level aggregation from related records.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Similar to Calculated Fields, Rollup Fields do not support all data types.  Rollup fields are only available for Whole Number, Decimal Number, Date &amp; Time, and Currency fields..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table below shows how you can rollup child data using the rollup fields for the different data types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click on the Edit button you’ll see a similar modern UI as when you edited your Calculated Fields, Business Rules, or Business Processes</a:t>
            </a:r>
            <a:r>
              <a:rPr lang="en-US" sz="2000" dirty="0">
                <a:solidFill>
                  <a:prstClr val="black"/>
                </a:solidFill>
              </a:rPr>
              <a:t>.</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852922825"/>
      </p:ext>
    </p:extLst>
  </p:cSld>
  <p:clrMapOvr>
    <a:masterClrMapping/>
  </p:clrMapOvr>
  <p:transition spd="slow">
    <p:wipe/>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925132" y="1446726"/>
          <a:ext cx="7420377" cy="2970727"/>
        </p:xfrm>
        <a:graphic>
          <a:graphicData uri="http://schemas.openxmlformats.org/drawingml/2006/table">
            <a:tbl>
              <a:tblPr/>
              <a:tblGrid>
                <a:gridCol w="2258881">
                  <a:extLst>
                    <a:ext uri="{9D8B030D-6E8A-4147-A177-3AD203B41FA5}">
                      <a16:colId xmlns:a16="http://schemas.microsoft.com/office/drawing/2014/main" val="20000"/>
                    </a:ext>
                  </a:extLst>
                </a:gridCol>
                <a:gridCol w="1286437">
                  <a:extLst>
                    <a:ext uri="{9D8B030D-6E8A-4147-A177-3AD203B41FA5}">
                      <a16:colId xmlns:a16="http://schemas.microsoft.com/office/drawing/2014/main" val="20001"/>
                    </a:ext>
                  </a:extLst>
                </a:gridCol>
                <a:gridCol w="2085396">
                  <a:extLst>
                    <a:ext uri="{9D8B030D-6E8A-4147-A177-3AD203B41FA5}">
                      <a16:colId xmlns:a16="http://schemas.microsoft.com/office/drawing/2014/main" val="20002"/>
                    </a:ext>
                  </a:extLst>
                </a:gridCol>
                <a:gridCol w="959675">
                  <a:extLst>
                    <a:ext uri="{9D8B030D-6E8A-4147-A177-3AD203B41FA5}">
                      <a16:colId xmlns:a16="http://schemas.microsoft.com/office/drawing/2014/main" val="20003"/>
                    </a:ext>
                  </a:extLst>
                </a:gridCol>
                <a:gridCol w="829988">
                  <a:extLst>
                    <a:ext uri="{9D8B030D-6E8A-4147-A177-3AD203B41FA5}">
                      <a16:colId xmlns:a16="http://schemas.microsoft.com/office/drawing/2014/main" val="20004"/>
                    </a:ext>
                  </a:extLst>
                </a:gridCol>
              </a:tblGrid>
              <a:tr h="922675">
                <a:tc>
                  <a:txBody>
                    <a:bodyPr/>
                    <a:lstStyle/>
                    <a:p>
                      <a:pPr>
                        <a:spcAft>
                          <a:spcPts val="0"/>
                        </a:spcAft>
                      </a:pPr>
                      <a:r>
                        <a:rPr lang="en-US" sz="1400" b="1" dirty="0">
                          <a:solidFill>
                            <a:srgbClr val="000000"/>
                          </a:solidFill>
                          <a:effectLst/>
                        </a:rPr>
                        <a:t>Data Type</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400" b="1" dirty="0">
                          <a:solidFill>
                            <a:srgbClr val="000000"/>
                          </a:solidFill>
                          <a:effectLst/>
                        </a:rPr>
                        <a:t>COUNT</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400" b="1" dirty="0">
                          <a:solidFill>
                            <a:srgbClr val="000000"/>
                          </a:solidFill>
                          <a:effectLst/>
                        </a:rPr>
                        <a:t>MAX</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400" b="1">
                          <a:solidFill>
                            <a:srgbClr val="000000"/>
                          </a:solidFill>
                          <a:effectLst/>
                        </a:rPr>
                        <a:t>MIN</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spcAft>
                          <a:spcPts val="0"/>
                        </a:spcAft>
                      </a:pPr>
                      <a:r>
                        <a:rPr lang="en-US" sz="1400" b="1">
                          <a:solidFill>
                            <a:srgbClr val="000000"/>
                          </a:solidFill>
                          <a:effectLst/>
                        </a:rPr>
                        <a:t>SUM</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0000"/>
                  </a:ext>
                </a:extLst>
              </a:tr>
              <a:tr h="512013">
                <a:tc>
                  <a:txBody>
                    <a:bodyPr/>
                    <a:lstStyle/>
                    <a:p>
                      <a:pPr>
                        <a:spcAft>
                          <a:spcPts val="0"/>
                        </a:spcAft>
                      </a:pPr>
                      <a:r>
                        <a:rPr lang="en-US" sz="1400" dirty="0">
                          <a:solidFill>
                            <a:srgbClr val="000000"/>
                          </a:solidFill>
                          <a:effectLst/>
                        </a:rPr>
                        <a:t>Whole Number</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a:solidFill>
                            <a:srgbClr val="000000"/>
                          </a:solidFill>
                          <a:effectLst/>
                        </a:rPr>
                        <a:t>x</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solidFill>
                            <a:srgbClr val="000000"/>
                          </a:solidFill>
                          <a:effectLst/>
                        </a:rPr>
                        <a:t> </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a:solidFill>
                            <a:srgbClr val="000000"/>
                          </a:solidFill>
                          <a:effectLst/>
                        </a:rPr>
                        <a:t> </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a:solidFill>
                            <a:srgbClr val="000000"/>
                          </a:solidFill>
                          <a:effectLst/>
                        </a:rPr>
                        <a:t> </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12013">
                <a:tc>
                  <a:txBody>
                    <a:bodyPr/>
                    <a:lstStyle/>
                    <a:p>
                      <a:pPr>
                        <a:spcAft>
                          <a:spcPts val="0"/>
                        </a:spcAft>
                      </a:pPr>
                      <a:r>
                        <a:rPr lang="en-US" sz="1400" dirty="0">
                          <a:solidFill>
                            <a:srgbClr val="000000"/>
                          </a:solidFill>
                          <a:effectLst/>
                        </a:rPr>
                        <a:t>Decimal</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solidFill>
                            <a:srgbClr val="000000"/>
                          </a:solidFill>
                          <a:effectLst/>
                        </a:rPr>
                        <a:t>x</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a:solidFill>
                            <a:srgbClr val="000000"/>
                          </a:solidFill>
                          <a:effectLst/>
                        </a:rPr>
                        <a:t>x</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a:solidFill>
                            <a:srgbClr val="000000"/>
                          </a:solidFill>
                          <a:effectLst/>
                        </a:rPr>
                        <a:t>x</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solidFill>
                            <a:srgbClr val="000000"/>
                          </a:solidFill>
                          <a:effectLst/>
                        </a:rPr>
                        <a:t>x</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12013">
                <a:tc>
                  <a:txBody>
                    <a:bodyPr/>
                    <a:lstStyle/>
                    <a:p>
                      <a:pPr>
                        <a:spcAft>
                          <a:spcPts val="0"/>
                        </a:spcAft>
                      </a:pPr>
                      <a:r>
                        <a:rPr lang="en-US" sz="1400">
                          <a:solidFill>
                            <a:srgbClr val="000000"/>
                          </a:solidFill>
                          <a:effectLst/>
                        </a:rPr>
                        <a:t>Currency</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solidFill>
                            <a:srgbClr val="000000"/>
                          </a:solidFill>
                          <a:effectLst/>
                        </a:rPr>
                        <a:t> </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a:solidFill>
                            <a:srgbClr val="000000"/>
                          </a:solidFill>
                          <a:effectLst/>
                        </a:rPr>
                        <a:t>x</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a:solidFill>
                            <a:srgbClr val="000000"/>
                          </a:solidFill>
                          <a:effectLst/>
                        </a:rPr>
                        <a:t>x</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a:solidFill>
                            <a:srgbClr val="000000"/>
                          </a:solidFill>
                          <a:effectLst/>
                        </a:rPr>
                        <a:t>x</a:t>
                      </a:r>
                      <a:endParaRPr lang="en-US" sz="140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2013">
                <a:tc>
                  <a:txBody>
                    <a:bodyPr/>
                    <a:lstStyle/>
                    <a:p>
                      <a:pPr>
                        <a:spcAft>
                          <a:spcPts val="0"/>
                        </a:spcAft>
                      </a:pPr>
                      <a:r>
                        <a:rPr lang="en-US" sz="1400" dirty="0">
                          <a:solidFill>
                            <a:srgbClr val="000000"/>
                          </a:solidFill>
                          <a:effectLst/>
                        </a:rPr>
                        <a:t>Date &amp; Time</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400" dirty="0">
                          <a:effectLst/>
                        </a:rPr>
                        <a:t> </a:t>
                      </a: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solidFill>
                            <a:srgbClr val="000000"/>
                          </a:solidFill>
                          <a:effectLst/>
                        </a:rPr>
                        <a:t>x</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solidFill>
                            <a:srgbClr val="000000"/>
                          </a:solidFill>
                          <a:effectLst/>
                        </a:rPr>
                        <a:t>x</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solidFill>
                            <a:srgbClr val="000000"/>
                          </a:solidFill>
                          <a:effectLst/>
                        </a:rPr>
                        <a:t> </a:t>
                      </a:r>
                      <a:endParaRPr lang="en-US" sz="1400" dirty="0">
                        <a:effectLst/>
                      </a:endParaRPr>
                    </a:p>
                  </a:txBody>
                  <a:tcPr marL="39493" marR="39493" marT="26329" marB="26329"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Roll Up Fields</a:t>
            </a:r>
          </a:p>
        </p:txBody>
      </p:sp>
      <p:sp>
        <p:nvSpPr>
          <p:cNvPr id="4" name="Rectangle 3"/>
          <p:cNvSpPr/>
          <p:nvPr/>
        </p:nvSpPr>
        <p:spPr>
          <a:xfrm>
            <a:off x="778932" y="818592"/>
            <a:ext cx="11032068" cy="563231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editing the Rollup Field, you can select to use a hierarchy or not.  If you select to use the hierarchy, then what will happen is that all related records that are related to any record in the hierarchy will be used in the rollup (you can optionally filter records in the hierarchy as well).</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calculation of a Rollup Field is different than a Calculated Field.  Whereas the Calculated Field was performed synchronously immediately after clicking Save on a record, a Rollup Field is calculated using asynchronous jobs.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This is performed automatically every hour, but if you’d like, you can kick off the calculation manually by hovering over the rollup field on your record form, and clicking the icon of the two arrows on the right of the field that states “Recalculate” when you hover over the icon.</a:t>
            </a:r>
          </a:p>
          <a:p>
            <a:pPr marL="342900" indent="-342900"/>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401795526"/>
      </p:ext>
    </p:extLst>
  </p:cSld>
  <p:clrMapOvr>
    <a:masterClrMapping/>
  </p:clrMapOvr>
  <p:transition spd="slow">
    <p:wipe/>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746974" y="1218977"/>
            <a:ext cx="10380372" cy="120032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Similar to Calculated Fields, Rollup Fields are stored in the database and can be used and displayed like any other physical field in views / reports / charts / forms / Field Level Security</a:t>
            </a:r>
            <a:r>
              <a:rPr lang="en-US" sz="2400" dirty="0">
                <a:solidFill>
                  <a:prstClr val="black"/>
                </a:solidFill>
              </a:rPr>
              <a:t>.</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Roll Up Fields</a:t>
            </a:r>
          </a:p>
        </p:txBody>
      </p:sp>
      <p:sp>
        <p:nvSpPr>
          <p:cNvPr id="4" name="Rectangle 3"/>
          <p:cNvSpPr/>
          <p:nvPr/>
        </p:nvSpPr>
        <p:spPr>
          <a:xfrm>
            <a:off x="778932" y="818592"/>
            <a:ext cx="11032068" cy="526297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Rollup Fields can be a part of a Calculated Field, and a Calculated Field can be a part of a Rollup Field.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modifying fields that affect the calculation, the calculated field is calculated synchronously after a Save is performed.  The end user will get immediate feedback that data has changed after the form is refreshed.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Limitations :</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Workflows aren’t trigger by field updates.</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Latest values not available in plugin create/update pipeline.</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Only available using a single directly related 1:N entity.</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Complex calculated fields cannot be used in rollups.</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Rollup using other rollup fields is not supported.</a:t>
            </a:r>
          </a:p>
          <a:p>
            <a:pPr lvl="2"/>
            <a:r>
              <a:rPr lang="en-US" sz="2400" dirty="0">
                <a:solidFill>
                  <a:srgbClr val="7030A0"/>
                </a:solidFill>
                <a:latin typeface="Trebuchet MS" panose="020B0603020202020204" pitchFamily="34" charset="0"/>
              </a:rPr>
              <a:t>).</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614164967"/>
      </p:ext>
    </p:extLst>
  </p:cSld>
  <p:clrMapOvr>
    <a:masterClrMapping/>
  </p:clrMapOvr>
  <p:transition spd="slow">
    <p:wipe/>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95459" y="973865"/>
            <a:ext cx="9092484" cy="2308324"/>
          </a:xfrm>
          <a:prstGeom prst="rect">
            <a:avLst/>
          </a:prstGeom>
        </p:spPr>
        <p:txBody>
          <a:bodyPr wrap="square">
            <a:spAutoFit/>
          </a:bodyPr>
          <a:lstStyle/>
          <a:p>
            <a:pPr lvl="2"/>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Example :</a:t>
            </a: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An example here would be if you want to find the Total Open Revenue for Opportunities that are related to any Account in a hierarchy (versus those Opportunities that are just related to the current Account</a:t>
            </a:r>
            <a:endParaRPr lang="en-US" dirty="0"/>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Roll Up Fields</a:t>
            </a:r>
          </a:p>
        </p:txBody>
      </p:sp>
      <p:pic>
        <p:nvPicPr>
          <p:cNvPr id="3" name="Picture 2"/>
          <p:cNvPicPr>
            <a:picLocks noChangeAspect="1"/>
          </p:cNvPicPr>
          <p:nvPr/>
        </p:nvPicPr>
        <p:blipFill>
          <a:blip r:embed="rId3"/>
          <a:stretch>
            <a:fillRect/>
          </a:stretch>
        </p:blipFill>
        <p:spPr>
          <a:xfrm>
            <a:off x="1874183" y="965200"/>
            <a:ext cx="4741770" cy="511492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1549430"/>
      </p:ext>
    </p:extLst>
  </p:cSld>
  <p:clrMapOvr>
    <a:masterClrMapping/>
  </p:clrMapOvr>
  <p:transition spd="slow">
    <p:wipe/>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Roll Up Fields</a:t>
            </a:r>
          </a:p>
        </p:txBody>
      </p:sp>
      <p:sp>
        <p:nvSpPr>
          <p:cNvPr id="4" name="Rectangle 3"/>
          <p:cNvSpPr/>
          <p:nvPr/>
        </p:nvSpPr>
        <p:spPr>
          <a:xfrm>
            <a:off x="778932" y="818592"/>
            <a:ext cx="11032068" cy="2062103"/>
          </a:xfrm>
          <a:prstGeom prst="rect">
            <a:avLst/>
          </a:prstGeom>
        </p:spPr>
        <p:txBody>
          <a:bodyPr wrap="square">
            <a:spAutoFit/>
          </a:bodyPr>
          <a:lstStyle/>
          <a:p>
            <a:r>
              <a:rPr lang="en-US" sz="2400" b="1" dirty="0">
                <a:solidFill>
                  <a:srgbClr val="7030A0"/>
                </a:solidFill>
                <a:latin typeface="Trebuchet MS" panose="020B0603020202020204" pitchFamily="34" charset="0"/>
              </a:rPr>
              <a:t>Please Note Calculated field and Roll up fields are supported only on Web Client of Microsoft Dynamics CRM</a:t>
            </a: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2050"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 y="1669600"/>
            <a:ext cx="58388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353" y="1669600"/>
            <a:ext cx="6016647"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8039703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365 App Model</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2" name="Picture 1"/>
          <p:cNvPicPr>
            <a:picLocks noChangeAspect="1"/>
          </p:cNvPicPr>
          <p:nvPr/>
        </p:nvPicPr>
        <p:blipFill>
          <a:blip r:embed="rId3"/>
          <a:stretch>
            <a:fillRect/>
          </a:stretch>
        </p:blipFill>
        <p:spPr>
          <a:xfrm>
            <a:off x="269239" y="1282238"/>
            <a:ext cx="11259433" cy="430391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48333927"/>
      </p:ext>
    </p:extLst>
  </p:cSld>
  <p:clrMapOvr>
    <a:masterClrMapping/>
  </p:clrMapOvr>
  <p:transition spd="slow">
    <p:wipe/>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Date/Time fields Behavior</a:t>
            </a:r>
          </a:p>
        </p:txBody>
      </p:sp>
      <p:sp>
        <p:nvSpPr>
          <p:cNvPr id="4" name="Rectangle 3"/>
          <p:cNvSpPr/>
          <p:nvPr/>
        </p:nvSpPr>
        <p:spPr>
          <a:xfrm>
            <a:off x="778932" y="818592"/>
            <a:ext cx="11032068" cy="587853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Microsoft Dynamics CRM as global application has been designed to support multiple time zones.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No matter which time zone a user logs in and looks at a date/time value, the date/time should always be reflected in their own time zone.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 go ahead and support scenarios where on Date was required and not the time, they even created a format type to specify </a:t>
            </a:r>
            <a:r>
              <a:rPr lang="en-US" sz="2000" b="1" dirty="0">
                <a:solidFill>
                  <a:prstClr val="black"/>
                </a:solidFill>
              </a:rPr>
              <a:t>“</a:t>
            </a:r>
            <a:r>
              <a:rPr lang="en-US" sz="2400" b="1" dirty="0">
                <a:solidFill>
                  <a:srgbClr val="7030A0"/>
                </a:solidFill>
                <a:latin typeface="Trebuchet MS" panose="020B0603020202020204" pitchFamily="34" charset="0"/>
              </a:rPr>
              <a:t>Date-only”</a:t>
            </a:r>
            <a:r>
              <a:rPr lang="en-US" sz="2400" dirty="0">
                <a:solidFill>
                  <a:srgbClr val="7030A0"/>
                </a:solidFill>
                <a:latin typeface="Trebuchet MS" panose="020B0603020202020204" pitchFamily="34" charset="0"/>
              </a:rPr>
              <a:t> </a:t>
            </a:r>
            <a:r>
              <a:rPr lang="en-US" sz="2000" dirty="0">
                <a:solidFill>
                  <a:prstClr val="black"/>
                </a:solidFill>
              </a:rPr>
              <a:t>field.</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 support this design architecture, the date time fields in the </a:t>
            </a:r>
            <a:r>
              <a:rPr lang="en-US" sz="2400" b="1" dirty="0">
                <a:solidFill>
                  <a:srgbClr val="7030A0"/>
                </a:solidFill>
                <a:latin typeface="Trebuchet MS" panose="020B0603020202020204" pitchFamily="34" charset="0"/>
              </a:rPr>
              <a:t>database are always stored in UTC format</a:t>
            </a:r>
            <a:r>
              <a:rPr lang="en-US" sz="2000" b="1" dirty="0">
                <a:solidFill>
                  <a:prstClr val="black"/>
                </a:solidFill>
              </a:rPr>
              <a:t>.</a:t>
            </a:r>
            <a:r>
              <a:rPr lang="en-US" sz="2000" dirty="0">
                <a:solidFill>
                  <a:prstClr val="black"/>
                </a:solidFill>
              </a:rPr>
              <a:t> </a:t>
            </a:r>
            <a:r>
              <a:rPr lang="en-US" sz="2400" dirty="0">
                <a:solidFill>
                  <a:srgbClr val="7030A0"/>
                </a:solidFill>
                <a:latin typeface="Trebuchet MS" panose="020B0603020202020204" pitchFamily="34" charset="0"/>
              </a:rPr>
              <a:t>The idea being the date/time could be then </a:t>
            </a:r>
            <a:r>
              <a:rPr lang="en-US" sz="2400" b="1" dirty="0">
                <a:solidFill>
                  <a:srgbClr val="7030A0"/>
                </a:solidFill>
                <a:latin typeface="Trebuchet MS" panose="020B0603020202020204" pitchFamily="34" charset="0"/>
              </a:rPr>
              <a:t>converted and shown in the time zone of the logged-in or the requesting user.</a:t>
            </a: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Microsoft Dynamics CRM have now introduced a new setting called “Behavior” for date/time fields.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925718637"/>
      </p:ext>
    </p:extLst>
  </p:cSld>
  <p:clrMapOvr>
    <a:masterClrMapping/>
  </p:clrMapOvr>
  <p:transition spd="slow">
    <p:wipe/>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75764" y="1000035"/>
            <a:ext cx="10135673" cy="1200329"/>
          </a:xfrm>
          <a:prstGeom prst="rect">
            <a:avLst/>
          </a:prstGeom>
        </p:spPr>
        <p:txBody>
          <a:bodyPr wrap="square">
            <a:spAutoFit/>
          </a:bodyPr>
          <a:lstStyle/>
          <a:p>
            <a:pPr marL="342900" indent="-342900"/>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we are able to set Date Time field with different time behaviors such as </a:t>
            </a:r>
            <a:r>
              <a:rPr lang="en-US" sz="2400" b="1" dirty="0">
                <a:solidFill>
                  <a:srgbClr val="7030A0"/>
                </a:solidFill>
                <a:latin typeface="Trebuchet MS" panose="020B0603020202020204" pitchFamily="34" charset="0"/>
              </a:rPr>
              <a:t>User Local ,Date Only and Time-Zone Independent.</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Date/Time fields Behavior</a:t>
            </a:r>
          </a:p>
        </p:txBody>
      </p:sp>
      <p:sp>
        <p:nvSpPr>
          <p:cNvPr id="4" name="Rectangle 3"/>
          <p:cNvSpPr/>
          <p:nvPr/>
        </p:nvSpPr>
        <p:spPr>
          <a:xfrm>
            <a:off x="778932" y="818592"/>
            <a:ext cx="11032068" cy="6093976"/>
          </a:xfrm>
          <a:prstGeom prst="rect">
            <a:avLst/>
          </a:prstGeom>
        </p:spPr>
        <p:txBody>
          <a:bodyPr wrap="square">
            <a:spAutoFit/>
          </a:bodyPr>
          <a:lstStyle/>
          <a:p>
            <a:pPr fontAlgn="base"/>
            <a:r>
              <a:rPr lang="en-US" sz="2900" b="1" spc="-133" dirty="0">
                <a:ln w="3175">
                  <a:noFill/>
                </a:ln>
                <a:solidFill>
                  <a:srgbClr val="8B0D88"/>
                </a:solidFill>
                <a:latin typeface="Trebuchet MS" panose="020B0603020202020204" pitchFamily="34" charset="0"/>
                <a:ea typeface="+mj-ea"/>
                <a:cs typeface="+mj-cs"/>
              </a:rPr>
              <a:t>User Local</a:t>
            </a:r>
            <a:r>
              <a:rPr lang="en-US" sz="2000" b="1" i="1" dirty="0">
                <a:solidFill>
                  <a:prstClr val="black"/>
                </a:solidFill>
              </a:rPr>
              <a:t>:</a:t>
            </a:r>
          </a:p>
          <a:p>
            <a:pPr fontAlgn="base"/>
            <a:endParaRPr lang="en-US" sz="2000" dirty="0">
              <a:solidFill>
                <a:prstClr val="black"/>
              </a:solidFill>
            </a:endParaRPr>
          </a:p>
          <a:p>
            <a:pPr fontAlgn="base"/>
            <a:r>
              <a:rPr lang="en-US" sz="2400" dirty="0">
                <a:solidFill>
                  <a:srgbClr val="7030A0"/>
                </a:solidFill>
                <a:latin typeface="Trebuchet MS" panose="020B0603020202020204" pitchFamily="34" charset="0"/>
              </a:rPr>
              <a:t>When the Date Time behavior is set as User Local and format is Date and Time then the time displayed will be as per the user time zone.</a:t>
            </a:r>
          </a:p>
          <a:p>
            <a:pPr fontAlgn="base"/>
            <a:endParaRPr lang="en-US" sz="2400" dirty="0">
              <a:solidFill>
                <a:srgbClr val="7030A0"/>
              </a:solidFill>
              <a:latin typeface="Trebuchet MS" panose="020B0603020202020204" pitchFamily="34" charset="0"/>
            </a:endParaRPr>
          </a:p>
          <a:p>
            <a:pPr fontAlgn="base"/>
            <a:r>
              <a:rPr lang="en-US" sz="2900" b="1" spc="-133" dirty="0">
                <a:ln w="3175">
                  <a:noFill/>
                </a:ln>
                <a:solidFill>
                  <a:srgbClr val="8B0D88"/>
                </a:solidFill>
                <a:latin typeface="Trebuchet MS" panose="020B0603020202020204" pitchFamily="34" charset="0"/>
                <a:ea typeface="+mj-ea"/>
                <a:cs typeface="+mj-cs"/>
              </a:rPr>
              <a:t>Date Only</a:t>
            </a:r>
            <a:r>
              <a:rPr lang="en-US" sz="2400" dirty="0">
                <a:solidFill>
                  <a:srgbClr val="7030A0"/>
                </a:solidFill>
                <a:latin typeface="Trebuchet MS" panose="020B0603020202020204" pitchFamily="34" charset="0"/>
              </a:rPr>
              <a:t>:</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For date only field since only date is displayed it has no effect of the user time zone. This is a true date only field. </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There is no time conversion done to show this value on CRM form. It is stored just as is entered and returned when requested.</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Programmatically when you retrieve this value from CRM say for example as an input parameter of a workflow, the DateTime.Kind attribute is set to none.</a:t>
            </a:r>
          </a:p>
          <a:p>
            <a:pPr fontAlgn="base"/>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244768933"/>
      </p:ext>
    </p:extLst>
  </p:cSld>
  <p:clrMapOvr>
    <a:masterClrMapping/>
  </p:clrMapOvr>
  <p:transition spd="slow">
    <p:wipe/>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Date/Time fields Behavior</a:t>
            </a:r>
          </a:p>
        </p:txBody>
      </p:sp>
      <p:sp>
        <p:nvSpPr>
          <p:cNvPr id="4" name="Rectangle 3"/>
          <p:cNvSpPr/>
          <p:nvPr/>
        </p:nvSpPr>
        <p:spPr>
          <a:xfrm>
            <a:off x="778932" y="818592"/>
            <a:ext cx="11032068" cy="2323713"/>
          </a:xfrm>
          <a:prstGeom prst="rect">
            <a:avLst/>
          </a:prstGeom>
        </p:spPr>
        <p:txBody>
          <a:bodyPr wrap="square">
            <a:spAutoFit/>
          </a:bodyPr>
          <a:lstStyle/>
          <a:p>
            <a:pPr fontAlgn="base"/>
            <a:r>
              <a:rPr lang="en-US" sz="2900" b="1" spc="-133" dirty="0">
                <a:ln w="3175">
                  <a:noFill/>
                </a:ln>
                <a:solidFill>
                  <a:srgbClr val="8B0D88"/>
                </a:solidFill>
                <a:latin typeface="Trebuchet MS" panose="020B0603020202020204" pitchFamily="34" charset="0"/>
                <a:ea typeface="+mj-ea"/>
                <a:cs typeface="+mj-cs"/>
              </a:rPr>
              <a:t>Time-Zone Independent:</a:t>
            </a:r>
            <a:br>
              <a:rPr lang="en-US" sz="2000" b="1" i="1" dirty="0">
                <a:solidFill>
                  <a:prstClr val="black"/>
                </a:solidFill>
              </a:rPr>
            </a:br>
            <a:endParaRPr lang="en-US" sz="2000" dirty="0">
              <a:solidFill>
                <a:prstClr val="black"/>
              </a:solidFill>
            </a:endParaRPr>
          </a:p>
          <a:p>
            <a:pPr fontAlgn="base"/>
            <a:r>
              <a:rPr lang="en-US" sz="2400" dirty="0">
                <a:solidFill>
                  <a:srgbClr val="7030A0"/>
                </a:solidFill>
                <a:latin typeface="Trebuchet MS" panose="020B0603020202020204" pitchFamily="34" charset="0"/>
              </a:rPr>
              <a:t>This DateTime field will be set irrespective of the time zone of user. </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This will show the UTC Date Time irrespective of user’s time zone in CRM.</a:t>
            </a:r>
          </a:p>
          <a:p>
            <a:pPr fontAlgn="base"/>
            <a:endParaRPr lang="en-US" sz="2400" dirty="0">
              <a:solidFill>
                <a:srgbClr val="7030A0"/>
              </a:solidFill>
              <a:latin typeface="Trebuchet MS" panose="020B0603020202020204" pitchFamily="34" charset="0"/>
            </a:endParaRPr>
          </a:p>
        </p:txBody>
      </p:sp>
      <p:pic>
        <p:nvPicPr>
          <p:cNvPr id="3074" name="Picture 2" descr="http://inogic.com/blog/wp-content/uploads/2015/06/062415_0938_HandlingDa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668" y="2910625"/>
            <a:ext cx="9685866" cy="30495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572434830"/>
      </p:ext>
    </p:extLst>
  </p:cSld>
  <p:clrMapOvr>
    <a:masterClrMapping/>
  </p:clrMapOvr>
  <p:transition spd="slow">
    <p:wipe/>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Date/Time fields Behavior</a:t>
            </a:r>
          </a:p>
        </p:txBody>
      </p:sp>
      <p:pic>
        <p:nvPicPr>
          <p:cNvPr id="3" name="Picture 2"/>
          <p:cNvPicPr>
            <a:picLocks noChangeAspect="1"/>
          </p:cNvPicPr>
          <p:nvPr/>
        </p:nvPicPr>
        <p:blipFill>
          <a:blip r:embed="rId3"/>
          <a:stretch>
            <a:fillRect/>
          </a:stretch>
        </p:blipFill>
        <p:spPr>
          <a:xfrm>
            <a:off x="760880" y="802342"/>
            <a:ext cx="9781614" cy="5680938"/>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74511032"/>
      </p:ext>
    </p:extLst>
  </p:cSld>
  <p:clrMapOvr>
    <a:masterClrMapping/>
  </p:clrMapOvr>
  <p:transition spd="slow">
    <p:wipe/>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Field Enhancements : Date/Time fields Behavior</a:t>
            </a:r>
          </a:p>
        </p:txBody>
      </p:sp>
      <p:pic>
        <p:nvPicPr>
          <p:cNvPr id="3" name="Picture 2"/>
          <p:cNvPicPr>
            <a:picLocks noChangeAspect="1"/>
          </p:cNvPicPr>
          <p:nvPr/>
        </p:nvPicPr>
        <p:blipFill>
          <a:blip r:embed="rId3"/>
          <a:stretch>
            <a:fillRect/>
          </a:stretch>
        </p:blipFill>
        <p:spPr>
          <a:xfrm>
            <a:off x="551330" y="965200"/>
            <a:ext cx="10313894" cy="568847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79160853"/>
      </p:ext>
    </p:extLst>
  </p:cSld>
  <p:clrMapOvr>
    <a:masterClrMapping/>
  </p:clrMapOvr>
  <p:transition spd="slow">
    <p:wipe/>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Create and Edit Entity Relationships</a:t>
            </a:r>
          </a:p>
        </p:txBody>
      </p:sp>
      <p:sp>
        <p:nvSpPr>
          <p:cNvPr id="4" name="Rectangle 3"/>
          <p:cNvSpPr/>
          <p:nvPr/>
        </p:nvSpPr>
        <p:spPr>
          <a:xfrm>
            <a:off x="778932" y="818592"/>
            <a:ext cx="10752667" cy="563231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Entity relationships define how records can be related to each other in the database. At the simplest level, adding a lookup field to an entity creates a new 1:N (one-to-many) relationship between the two entities and lets you put that lookup field in a form. With the lookup field, users can associate multiple “child” records of that entity to a single “parent” entity record.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Beyond simply defining how records can be related to other records, 1:N entity relationships also provide data to address the following questions: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When I delete a record should any records related to that record also be deleted?</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When I assign a record, do I also need to assign all records related to that record to the new owner?</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781266689"/>
      </p:ext>
    </p:extLst>
  </p:cSld>
  <p:clrMapOvr>
    <a:masterClrMapping/>
  </p:clrMapOvr>
  <p:transition spd="slow">
    <p:wipe/>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47728" y="729167"/>
            <a:ext cx="10740981" cy="2308324"/>
          </a:xfrm>
          <a:prstGeom prst="rect">
            <a:avLst/>
          </a:prstGeom>
        </p:spPr>
        <p:txBody>
          <a:bodyPr wrap="square">
            <a:spAutoFit/>
          </a:bodyPr>
          <a:lstStyle/>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How can I streamline the data entry process when I create a new related record in the context of an existing record?</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How should people viewing a record be able to view the associated records?</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Types of Entity Relationships</a:t>
            </a:r>
          </a:p>
        </p:txBody>
      </p:sp>
      <p:pic>
        <p:nvPicPr>
          <p:cNvPr id="3" name="Picture 2"/>
          <p:cNvPicPr>
            <a:picLocks noChangeAspect="1"/>
          </p:cNvPicPr>
          <p:nvPr/>
        </p:nvPicPr>
        <p:blipFill>
          <a:blip r:embed="rId3"/>
          <a:stretch>
            <a:fillRect/>
          </a:stretch>
        </p:blipFill>
        <p:spPr>
          <a:xfrm>
            <a:off x="950259" y="926169"/>
            <a:ext cx="10327341" cy="563832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753409555"/>
      </p:ext>
    </p:extLst>
  </p:cSld>
  <p:clrMapOvr>
    <a:masterClrMapping/>
  </p:clrMapOvr>
  <p:transition spd="slow">
    <p:wipe/>
  </p:transition>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Types of Entity Relationships</a:t>
            </a:r>
          </a:p>
        </p:txBody>
      </p:sp>
      <p:pic>
        <p:nvPicPr>
          <p:cNvPr id="4" name="Picture 3"/>
          <p:cNvPicPr>
            <a:picLocks noChangeAspect="1"/>
          </p:cNvPicPr>
          <p:nvPr/>
        </p:nvPicPr>
        <p:blipFill>
          <a:blip r:embed="rId3"/>
          <a:stretch>
            <a:fillRect/>
          </a:stretch>
        </p:blipFill>
        <p:spPr>
          <a:xfrm>
            <a:off x="295589" y="964545"/>
            <a:ext cx="11515411" cy="237032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90526552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365 App Model</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8" name="Picture 7"/>
          <p:cNvPicPr>
            <a:picLocks noChangeAspect="1"/>
          </p:cNvPicPr>
          <p:nvPr/>
        </p:nvPicPr>
        <p:blipFill>
          <a:blip r:embed="rId3"/>
          <a:stretch>
            <a:fillRect/>
          </a:stretch>
        </p:blipFill>
        <p:spPr>
          <a:xfrm>
            <a:off x="795866" y="1303538"/>
            <a:ext cx="8693267" cy="4847879"/>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60111971"/>
      </p:ext>
    </p:extLst>
  </p:cSld>
  <p:clrMapOvr>
    <a:masterClrMapping/>
  </p:clrMapOvr>
  <p:transition spd="slow">
    <p:wipe/>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Create and Edit Entity Relationships</a:t>
            </a:r>
          </a:p>
        </p:txBody>
      </p:sp>
      <p:pic>
        <p:nvPicPr>
          <p:cNvPr id="5" name="Picture 4"/>
          <p:cNvPicPr>
            <a:picLocks noChangeAspect="1"/>
          </p:cNvPicPr>
          <p:nvPr/>
        </p:nvPicPr>
        <p:blipFill>
          <a:blip r:embed="rId3"/>
          <a:stretch>
            <a:fillRect/>
          </a:stretch>
        </p:blipFill>
        <p:spPr>
          <a:xfrm>
            <a:off x="358588" y="945727"/>
            <a:ext cx="11452412" cy="553575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62950172"/>
      </p:ext>
    </p:extLst>
  </p:cSld>
  <p:clrMapOvr>
    <a:masterClrMapping/>
  </p:clrMapOvr>
  <p:transition spd="slow">
    <p:wipe/>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Create and Edit Entity Relationships</a:t>
            </a:r>
          </a:p>
        </p:txBody>
      </p:sp>
      <p:pic>
        <p:nvPicPr>
          <p:cNvPr id="3" name="Picture 2"/>
          <p:cNvPicPr>
            <a:picLocks noChangeAspect="1"/>
          </p:cNvPicPr>
          <p:nvPr/>
        </p:nvPicPr>
        <p:blipFill>
          <a:blip r:embed="rId3"/>
          <a:stretch>
            <a:fillRect/>
          </a:stretch>
        </p:blipFill>
        <p:spPr>
          <a:xfrm>
            <a:off x="1594223" y="693085"/>
            <a:ext cx="8749553" cy="5903888"/>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477871382"/>
      </p:ext>
    </p:extLst>
  </p:cSld>
  <p:clrMapOvr>
    <a:masterClrMapping/>
  </p:clrMapOvr>
  <p:transition spd="slow">
    <p:wipe/>
  </p:transition>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Create and Edit Entity Relationships</a:t>
            </a:r>
          </a:p>
        </p:txBody>
      </p:sp>
      <p:pic>
        <p:nvPicPr>
          <p:cNvPr id="4" name="Picture 3"/>
          <p:cNvPicPr>
            <a:picLocks noChangeAspect="1"/>
          </p:cNvPicPr>
          <p:nvPr/>
        </p:nvPicPr>
        <p:blipFill>
          <a:blip r:embed="rId3"/>
          <a:stretch>
            <a:fillRect/>
          </a:stretch>
        </p:blipFill>
        <p:spPr>
          <a:xfrm>
            <a:off x="162889" y="818592"/>
            <a:ext cx="11612221" cy="1530161"/>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418242641"/>
      </p:ext>
    </p:extLst>
  </p:cSld>
  <p:clrMapOvr>
    <a:masterClrMapping/>
  </p:clrMapOvr>
  <p:transition spd="slow">
    <p:wipe/>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Relationship Behavior</a:t>
            </a:r>
          </a:p>
        </p:txBody>
      </p:sp>
      <p:pic>
        <p:nvPicPr>
          <p:cNvPr id="4" name="Picture 3"/>
          <p:cNvPicPr>
            <a:picLocks noChangeAspect="1"/>
          </p:cNvPicPr>
          <p:nvPr/>
        </p:nvPicPr>
        <p:blipFill>
          <a:blip r:embed="rId3"/>
          <a:stretch>
            <a:fillRect/>
          </a:stretch>
        </p:blipFill>
        <p:spPr>
          <a:xfrm>
            <a:off x="663388" y="953620"/>
            <a:ext cx="10237694" cy="5756849"/>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186604019"/>
      </p:ext>
    </p:extLst>
  </p:cSld>
  <p:clrMapOvr>
    <a:masterClrMapping/>
  </p:clrMapOvr>
  <p:transition spd="slow">
    <p:wipe/>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Relationship Behavior</a:t>
            </a:r>
          </a:p>
        </p:txBody>
      </p:sp>
      <p:pic>
        <p:nvPicPr>
          <p:cNvPr id="5" name="Picture 4"/>
          <p:cNvPicPr>
            <a:picLocks noChangeAspect="1"/>
          </p:cNvPicPr>
          <p:nvPr/>
        </p:nvPicPr>
        <p:blipFill>
          <a:blip r:embed="rId3"/>
          <a:stretch>
            <a:fillRect/>
          </a:stretch>
        </p:blipFill>
        <p:spPr>
          <a:xfrm>
            <a:off x="840441" y="621368"/>
            <a:ext cx="10257118" cy="601590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340453027"/>
      </p:ext>
    </p:extLst>
  </p:cSld>
  <p:clrMapOvr>
    <a:masterClrMapping/>
  </p:clrMapOvr>
  <p:transition spd="slow">
    <p:wipe/>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Relationship Behavior</a:t>
            </a:r>
          </a:p>
        </p:txBody>
      </p:sp>
      <p:pic>
        <p:nvPicPr>
          <p:cNvPr id="4" name="Picture 3"/>
          <p:cNvPicPr>
            <a:picLocks noChangeAspect="1"/>
          </p:cNvPicPr>
          <p:nvPr/>
        </p:nvPicPr>
        <p:blipFill>
          <a:blip r:embed="rId3"/>
          <a:stretch>
            <a:fillRect/>
          </a:stretch>
        </p:blipFill>
        <p:spPr>
          <a:xfrm>
            <a:off x="591671" y="994522"/>
            <a:ext cx="10865223" cy="540065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971231857"/>
      </p:ext>
    </p:extLst>
  </p:cSld>
  <p:clrMapOvr>
    <a:masterClrMapping/>
  </p:clrMapOvr>
  <p:transition spd="slow">
    <p:wipe/>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4400"/>
          </a:xfrm>
        </p:spPr>
        <p:txBody>
          <a:bodyPr/>
          <a:lstStyle/>
          <a:p>
            <a:pPr defTabSz="914363"/>
            <a:r>
              <a:rPr sz="2900" b="1" dirty="0">
                <a:solidFill>
                  <a:srgbClr val="8B0D88"/>
                </a:solidFill>
                <a:latin typeface="Trebuchet MS" panose="020B0603020202020204" pitchFamily="34" charset="0"/>
                <a:ea typeface="+mj-ea"/>
                <a:cs typeface="+mj-cs"/>
              </a:rPr>
              <a:t>Relationship Behavior</a:t>
            </a:r>
          </a:p>
        </p:txBody>
      </p:sp>
      <p:pic>
        <p:nvPicPr>
          <p:cNvPr id="3" name="Picture 2"/>
          <p:cNvPicPr>
            <a:picLocks noChangeAspect="1"/>
          </p:cNvPicPr>
          <p:nvPr/>
        </p:nvPicPr>
        <p:blipFill>
          <a:blip r:embed="rId3"/>
          <a:stretch>
            <a:fillRect/>
          </a:stretch>
        </p:blipFill>
        <p:spPr>
          <a:xfrm>
            <a:off x="297065" y="818592"/>
            <a:ext cx="10370935" cy="5939170"/>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87009828"/>
      </p:ext>
    </p:extLst>
  </p:cSld>
  <p:clrMapOvr>
    <a:masterClrMapping/>
  </p:clrMapOvr>
  <p:transition spd="slow">
    <p:wipe/>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sz="2900" b="1" dirty="0">
                <a:solidFill>
                  <a:srgbClr val="8B0D88"/>
                </a:solidFill>
                <a:latin typeface="Trebuchet MS" panose="020B0603020202020204" pitchFamily="34" charset="0"/>
                <a:ea typeface="+mj-ea"/>
                <a:cs typeface="+mj-cs"/>
              </a:rPr>
              <a:t> Create and Design Forms</a:t>
            </a:r>
          </a:p>
        </p:txBody>
      </p:sp>
      <p:sp>
        <p:nvSpPr>
          <p:cNvPr id="4" name="Rectangle 3"/>
          <p:cNvSpPr/>
          <p:nvPr/>
        </p:nvSpPr>
        <p:spPr>
          <a:xfrm>
            <a:off x="778933" y="931153"/>
            <a:ext cx="10566400" cy="655564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Microsoft Dynamics CRM, forms provide the user interface that people will use to interact with the data they need to do their work.</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It is important that the forms people use are designed to allow them to find or enter the information they need efficiently.</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Below are types of the form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543300" lvl="7" indent="-342900">
              <a:buFont typeface="Arial" panose="020B0604020202020204" pitchFamily="34" charset="0"/>
              <a:buChar char="•"/>
            </a:pPr>
            <a:r>
              <a:rPr lang="en-US" sz="2400" dirty="0">
                <a:solidFill>
                  <a:srgbClr val="7030A0"/>
                </a:solidFill>
                <a:latin typeface="Trebuchet MS" panose="020B0603020202020204" pitchFamily="34" charset="0"/>
              </a:rPr>
              <a:t>Main forms</a:t>
            </a:r>
          </a:p>
          <a:p>
            <a:pPr marL="3543300" lvl="7"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543300" lvl="7" indent="-342900">
              <a:buFont typeface="Arial" panose="020B0604020202020204" pitchFamily="34" charset="0"/>
              <a:buChar char="•"/>
            </a:pPr>
            <a:r>
              <a:rPr lang="en-US" sz="2400" dirty="0">
                <a:solidFill>
                  <a:srgbClr val="7030A0"/>
                </a:solidFill>
                <a:latin typeface="Trebuchet MS" panose="020B0603020202020204" pitchFamily="34" charset="0"/>
              </a:rPr>
              <a:t>Mobile forms</a:t>
            </a:r>
          </a:p>
          <a:p>
            <a:pPr marL="3543300" lvl="7"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543300" lvl="7" indent="-342900">
              <a:buFont typeface="Arial" panose="020B0604020202020204" pitchFamily="34" charset="0"/>
              <a:buChar char="•"/>
            </a:pPr>
            <a:r>
              <a:rPr lang="en-US" sz="2400" dirty="0">
                <a:solidFill>
                  <a:srgbClr val="7030A0"/>
                </a:solidFill>
                <a:latin typeface="Trebuchet MS" panose="020B0603020202020204" pitchFamily="34" charset="0"/>
              </a:rPr>
              <a:t>Quick Create forms</a:t>
            </a:r>
          </a:p>
          <a:p>
            <a:pPr marL="3543300" lvl="7"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543300" lvl="7" indent="-342900">
              <a:buFont typeface="Arial" panose="020B0604020202020204" pitchFamily="34" charset="0"/>
              <a:buChar char="•"/>
            </a:pPr>
            <a:r>
              <a:rPr lang="en-US" sz="2400" dirty="0">
                <a:solidFill>
                  <a:srgbClr val="7030A0"/>
                </a:solidFill>
                <a:latin typeface="Trebuchet MS" panose="020B0603020202020204" pitchFamily="34" charset="0"/>
              </a:rPr>
              <a:t>Quick View forms</a:t>
            </a:r>
          </a:p>
          <a:p>
            <a:endParaRPr lang="en-US" sz="2400" dirty="0">
              <a:solidFill>
                <a:srgbClr val="7030A0"/>
              </a:solidFill>
              <a:latin typeface="Trebuchet MS" panose="020B0603020202020204" pitchFamily="34" charset="0"/>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04786983"/>
      </p:ext>
    </p:extLst>
  </p:cSld>
  <p:clrMapOvr>
    <a:masterClrMapping/>
  </p:clrMapOvr>
  <p:transition spd="slow">
    <p:wipe/>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sz="2900" b="1" dirty="0">
                <a:solidFill>
                  <a:srgbClr val="8B0D88"/>
                </a:solidFill>
                <a:latin typeface="Trebuchet MS" panose="020B0603020202020204" pitchFamily="34" charset="0"/>
                <a:ea typeface="+mj-ea"/>
                <a:cs typeface="+mj-cs"/>
              </a:rPr>
              <a:t> Create and Design Forms</a:t>
            </a:r>
          </a:p>
        </p:txBody>
      </p:sp>
      <p:pic>
        <p:nvPicPr>
          <p:cNvPr id="3" name="Picture 2"/>
          <p:cNvPicPr>
            <a:picLocks noChangeAspect="1"/>
          </p:cNvPicPr>
          <p:nvPr/>
        </p:nvPicPr>
        <p:blipFill>
          <a:blip r:embed="rId3"/>
          <a:stretch>
            <a:fillRect/>
          </a:stretch>
        </p:blipFill>
        <p:spPr>
          <a:xfrm>
            <a:off x="324224" y="753035"/>
            <a:ext cx="11714609" cy="2409545"/>
          </a:xfrm>
          <a:prstGeom prst="rect">
            <a:avLst/>
          </a:prstGeom>
        </p:spPr>
      </p:pic>
      <p:pic>
        <p:nvPicPr>
          <p:cNvPr id="5" name="Picture 4"/>
          <p:cNvPicPr>
            <a:picLocks noChangeAspect="1"/>
          </p:cNvPicPr>
          <p:nvPr/>
        </p:nvPicPr>
        <p:blipFill>
          <a:blip r:embed="rId4"/>
          <a:stretch>
            <a:fillRect/>
          </a:stretch>
        </p:blipFill>
        <p:spPr>
          <a:xfrm>
            <a:off x="459160" y="3392860"/>
            <a:ext cx="11351840" cy="2648396"/>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518521671"/>
      </p:ext>
    </p:extLst>
  </p:cSld>
  <p:clrMapOvr>
    <a:masterClrMapping/>
  </p:clrMapOvr>
  <p:transition spd="slow">
    <p:wipe/>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sz="2900" b="1" dirty="0">
                <a:solidFill>
                  <a:srgbClr val="8B0D88"/>
                </a:solidFill>
                <a:latin typeface="Trebuchet MS" panose="020B0603020202020204" pitchFamily="34" charset="0"/>
                <a:ea typeface="+mj-ea"/>
                <a:cs typeface="+mj-cs"/>
              </a:rPr>
              <a:t> Create and Design Forms</a:t>
            </a:r>
          </a:p>
        </p:txBody>
      </p:sp>
      <p:pic>
        <p:nvPicPr>
          <p:cNvPr id="4" name="Picture 3"/>
          <p:cNvPicPr>
            <a:picLocks noChangeAspect="1"/>
          </p:cNvPicPr>
          <p:nvPr/>
        </p:nvPicPr>
        <p:blipFill>
          <a:blip r:embed="rId3"/>
          <a:stretch>
            <a:fillRect/>
          </a:stretch>
        </p:blipFill>
        <p:spPr>
          <a:xfrm>
            <a:off x="994429" y="932329"/>
            <a:ext cx="8041996" cy="5637928"/>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49423456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r>
              <a:rPr lang="en-US" sz="2800" b="1" dirty="0">
                <a:solidFill>
                  <a:srgbClr val="8B0D88"/>
                </a:solidFill>
                <a:latin typeface="Trebuchet MS" panose="020B0603020202020204" pitchFamily="34" charset="0"/>
                <a:ea typeface="+mj-ea"/>
                <a:cs typeface="+mj-cs"/>
              </a:rPr>
              <a:t>Microsoft Dynamics 365 App Model</a:t>
            </a:r>
          </a:p>
        </p:txBody>
      </p:sp>
      <p:sp>
        <p:nvSpPr>
          <p:cNvPr id="4" name="Rectangle 3"/>
          <p:cNvSpPr/>
          <p:nvPr/>
        </p:nvSpPr>
        <p:spPr>
          <a:xfrm>
            <a:off x="379921" y="677582"/>
            <a:ext cx="11020261" cy="6021392"/>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Microsoft introduced a new “App” model to Dynamics 365 (version 8.2+).  You can package up a set of entities, dashboards, forms, views, charts, and business processes to create an “App”.  </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All of these technologies that integrate and enhance Dynamics CRM are available as service-as-a-subscription (SaaS) cloud options or on premise deployments to give the customer the ultimate power of choice.</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Currently, OOB, Dynamics 365 comes with Sales, Customer Service, Field Service, and Project Service Automation.</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If you navigate to the “Sales App”, you’ll see that only Entities related to Sales is visible.  </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If you have a closer look at the URL, you’ll notice that there’s a appid query string.  This is used to load Dynamics 365 with the correct App.</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361303742"/>
      </p:ext>
    </p:extLst>
  </p:cSld>
  <p:clrMapOvr>
    <a:masterClrMapping/>
  </p:clrMapOvr>
  <p:transition spd="slow">
    <p:wipe/>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sz="2900" b="1" dirty="0">
                <a:solidFill>
                  <a:srgbClr val="8B0D88"/>
                </a:solidFill>
                <a:latin typeface="Trebuchet MS" panose="020B0603020202020204" pitchFamily="34" charset="0"/>
                <a:ea typeface="+mj-ea"/>
                <a:cs typeface="+mj-cs"/>
              </a:rPr>
              <a:t>Form Types</a:t>
            </a:r>
          </a:p>
        </p:txBody>
      </p:sp>
      <p:pic>
        <p:nvPicPr>
          <p:cNvPr id="3" name="Picture 2"/>
          <p:cNvPicPr>
            <a:picLocks noChangeAspect="1"/>
          </p:cNvPicPr>
          <p:nvPr/>
        </p:nvPicPr>
        <p:blipFill>
          <a:blip r:embed="rId3"/>
          <a:stretch>
            <a:fillRect/>
          </a:stretch>
        </p:blipFill>
        <p:spPr>
          <a:xfrm>
            <a:off x="906836" y="627530"/>
            <a:ext cx="9581869" cy="6148460"/>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58620290"/>
      </p:ext>
    </p:extLst>
  </p:cSld>
  <p:clrMapOvr>
    <a:masterClrMapping/>
  </p:clrMapOvr>
  <p:transition spd="slow">
    <p:wipe/>
  </p:transition>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sz="2900" b="1" dirty="0">
                <a:solidFill>
                  <a:srgbClr val="8B0D88"/>
                </a:solidFill>
                <a:latin typeface="Trebuchet MS" panose="020B0603020202020204" pitchFamily="34" charset="0"/>
                <a:ea typeface="+mj-ea"/>
                <a:cs typeface="+mj-cs"/>
              </a:rPr>
              <a:t>Form Types</a:t>
            </a:r>
          </a:p>
        </p:txBody>
      </p:sp>
      <p:pic>
        <p:nvPicPr>
          <p:cNvPr id="4" name="Picture 3"/>
          <p:cNvPicPr>
            <a:picLocks noChangeAspect="1"/>
          </p:cNvPicPr>
          <p:nvPr/>
        </p:nvPicPr>
        <p:blipFill>
          <a:blip r:embed="rId3"/>
          <a:stretch>
            <a:fillRect/>
          </a:stretch>
        </p:blipFill>
        <p:spPr>
          <a:xfrm>
            <a:off x="396241" y="1237127"/>
            <a:ext cx="11795759" cy="389068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474342461"/>
      </p:ext>
    </p:extLst>
  </p:cSld>
  <p:clrMapOvr>
    <a:masterClrMapping/>
  </p:clrMapOvr>
  <p:transition spd="slow">
    <p:wipe/>
  </p:transition>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sz="2900" b="1" dirty="0">
                <a:solidFill>
                  <a:srgbClr val="8B0D88"/>
                </a:solidFill>
                <a:latin typeface="Trebuchet MS" panose="020B0603020202020204" pitchFamily="34" charset="0"/>
                <a:ea typeface="+mj-ea"/>
                <a:cs typeface="+mj-cs"/>
              </a:rPr>
              <a:t> Assign Form Order</a:t>
            </a:r>
          </a:p>
        </p:txBody>
      </p:sp>
      <p:sp>
        <p:nvSpPr>
          <p:cNvPr id="4" name="Rectangle 3"/>
          <p:cNvSpPr/>
          <p:nvPr/>
        </p:nvSpPr>
        <p:spPr>
          <a:xfrm>
            <a:off x="778933" y="931153"/>
            <a:ext cx="10566400" cy="292387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have multiple main, quick create or mobile forms for an entity you can assign a form order.</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form order determines which of the available forms will be shown by default. The available main or mobile forms can be further controlled by assigning security roles to forms.</a:t>
            </a: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3" name="Picture 2"/>
          <p:cNvPicPr>
            <a:picLocks noChangeAspect="1"/>
          </p:cNvPicPr>
          <p:nvPr/>
        </p:nvPicPr>
        <p:blipFill>
          <a:blip r:embed="rId3"/>
          <a:stretch>
            <a:fillRect/>
          </a:stretch>
        </p:blipFill>
        <p:spPr>
          <a:xfrm>
            <a:off x="495091" y="2893639"/>
            <a:ext cx="11401571" cy="3776102"/>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09603030"/>
      </p:ext>
    </p:extLst>
  </p:cSld>
  <p:clrMapOvr>
    <a:masterClrMapping/>
  </p:clrMapOvr>
  <p:transition spd="slow">
    <p:wipe/>
  </p:transition>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sz="2900" b="1" dirty="0">
                <a:solidFill>
                  <a:srgbClr val="8B0D88"/>
                </a:solidFill>
                <a:latin typeface="Trebuchet MS" panose="020B0603020202020204" pitchFamily="34" charset="0"/>
                <a:ea typeface="+mj-ea"/>
                <a:cs typeface="+mj-cs"/>
              </a:rPr>
              <a:t> Assign Form Order</a:t>
            </a:r>
          </a:p>
        </p:txBody>
      </p:sp>
      <p:pic>
        <p:nvPicPr>
          <p:cNvPr id="5" name="Picture 4"/>
          <p:cNvPicPr>
            <a:picLocks noChangeAspect="1"/>
          </p:cNvPicPr>
          <p:nvPr/>
        </p:nvPicPr>
        <p:blipFill>
          <a:blip r:embed="rId3"/>
          <a:stretch>
            <a:fillRect/>
          </a:stretch>
        </p:blipFill>
        <p:spPr>
          <a:xfrm>
            <a:off x="984157" y="885924"/>
            <a:ext cx="6886855" cy="580656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3247872"/>
      </p:ext>
    </p:extLst>
  </p:cSld>
  <p:clrMapOvr>
    <a:masterClrMapping/>
  </p:clrMapOvr>
  <p:transition spd="slow">
    <p:wipe/>
  </p:transition>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Control Access to Forms : Assign security roles to the main form</a:t>
            </a:r>
          </a:p>
        </p:txBody>
      </p:sp>
      <p:sp>
        <p:nvSpPr>
          <p:cNvPr id="4" name="Rectangle 3"/>
          <p:cNvSpPr/>
          <p:nvPr/>
        </p:nvSpPr>
        <p:spPr>
          <a:xfrm>
            <a:off x="778933" y="931153"/>
            <a:ext cx="10566400" cy="5632311"/>
          </a:xfrm>
          <a:prstGeom prst="rect">
            <a:avLst/>
          </a:prstGeom>
        </p:spPr>
        <p:txBody>
          <a:bodyPr wrap="square">
            <a:spAutoFit/>
          </a:bodyPr>
          <a:lstStyle/>
          <a:p>
            <a:pPr marL="342900" indent="-342900">
              <a:buFont typeface="Arial" panose="020B0604020202020204" pitchFamily="34" charset="0"/>
              <a:buChar char="•"/>
            </a:pPr>
            <a:r>
              <a:rPr lang="en-US" sz="2000" dirty="0">
                <a:solidFill>
                  <a:prstClr val="black"/>
                </a:solidFill>
              </a:rPr>
              <a:t>Different people in your organization may interact with the same data in different ways.</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000" dirty="0">
                <a:solidFill>
                  <a:prstClr val="black"/>
                </a:solidFill>
              </a:rPr>
              <a:t>Managers may depend on being able to quickly scan information in a record and service people may require a form that streamlines data entry.</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000" dirty="0">
                <a:solidFill>
                  <a:prstClr val="black"/>
                </a:solidFill>
              </a:rPr>
              <a:t>You can accommodate different requirements by assigning forms to the security roles that different groups of people belong to.</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000" dirty="0">
                <a:solidFill>
                  <a:prstClr val="black"/>
                </a:solidFill>
              </a:rPr>
              <a:t>When you have more than one main or mobile form defined for an entity, you can select which forms users will be able to use based on their security roles.</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000" dirty="0">
                <a:solidFill>
                  <a:prstClr val="black"/>
                </a:solidFill>
              </a:rPr>
              <a:t>Because each entity must be able to display a form for any user, at least one form must be designated as a ”fallback” form – a form visible to users whose security roles do not have any forms explicitly assigned to them.</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000" b="1" dirty="0">
                <a:solidFill>
                  <a:prstClr val="black"/>
                </a:solidFill>
              </a:rPr>
              <a:t>Quick Create and Quick View forms cannot be assigned to security roles.</a:t>
            </a: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400529342"/>
      </p:ext>
    </p:extLst>
  </p:cSld>
  <p:clrMapOvr>
    <a:masterClrMapping/>
  </p:clrMapOvr>
  <p:transition spd="slow">
    <p:wipe/>
  </p:transition>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Control Access to Forms : Assign security roles to the main form</a:t>
            </a:r>
          </a:p>
        </p:txBody>
      </p:sp>
      <p:pic>
        <p:nvPicPr>
          <p:cNvPr id="3" name="Picture 2"/>
          <p:cNvPicPr>
            <a:picLocks noChangeAspect="1"/>
          </p:cNvPicPr>
          <p:nvPr/>
        </p:nvPicPr>
        <p:blipFill>
          <a:blip r:embed="rId3"/>
          <a:stretch>
            <a:fillRect/>
          </a:stretch>
        </p:blipFill>
        <p:spPr>
          <a:xfrm>
            <a:off x="514350" y="1093693"/>
            <a:ext cx="11296650" cy="4087906"/>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572172461"/>
      </p:ext>
    </p:extLst>
  </p:cSld>
  <p:clrMapOvr>
    <a:masterClrMapping/>
  </p:clrMapOvr>
  <p:transition spd="slow">
    <p:wipe/>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38843"/>
          </a:xfrm>
        </p:spPr>
        <p:txBody>
          <a:bodyPr/>
          <a:lstStyle/>
          <a:p>
            <a:pPr defTabSz="914363"/>
            <a:r>
              <a:rPr sz="2900" b="1" dirty="0">
                <a:solidFill>
                  <a:srgbClr val="8B0D88"/>
                </a:solidFill>
                <a:latin typeface="Trebuchet MS" panose="020B0603020202020204" pitchFamily="34" charset="0"/>
                <a:ea typeface="+mj-ea"/>
                <a:cs typeface="+mj-cs"/>
              </a:rPr>
              <a:t> Control Access to Forms : Assign security roles to the main form</a:t>
            </a:r>
          </a:p>
        </p:txBody>
      </p:sp>
      <p:pic>
        <p:nvPicPr>
          <p:cNvPr id="4" name="Picture 3"/>
          <p:cNvPicPr>
            <a:picLocks noChangeAspect="1"/>
          </p:cNvPicPr>
          <p:nvPr/>
        </p:nvPicPr>
        <p:blipFill>
          <a:blip r:embed="rId3"/>
          <a:stretch>
            <a:fillRect/>
          </a:stretch>
        </p:blipFill>
        <p:spPr>
          <a:xfrm>
            <a:off x="2139950" y="986678"/>
            <a:ext cx="7658100" cy="531495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14563206"/>
      </p:ext>
    </p:extLst>
  </p:cSld>
  <p:clrMapOvr>
    <a:masterClrMapping/>
  </p:clrMapOvr>
  <p:transition spd="slow">
    <p:wipe/>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Form Options : Enable for a fallback</a:t>
            </a:r>
          </a:p>
        </p:txBody>
      </p:sp>
      <p:sp>
        <p:nvSpPr>
          <p:cNvPr id="4" name="Rectangle 3"/>
          <p:cNvSpPr/>
          <p:nvPr/>
        </p:nvSpPr>
        <p:spPr>
          <a:xfrm>
            <a:off x="778933" y="1038727"/>
            <a:ext cx="10566400" cy="526297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After you create a second main or mobile form for the entity, you will be able to clear the Enabled for fallback option for one of them. The system will always make sure that at least one form is enabled for fallback.</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However, if there is only one form for the entity, you will not be able to clear the Enabled for fallback option in the Assign Security Roles dialog box.</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this case, even though you have assigned security roles to the form, anyone associated with a security role you did not include will still be able to view the form because it is enabled for fallback.</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726890141"/>
      </p:ext>
    </p:extLst>
  </p:cSld>
  <p:clrMapOvr>
    <a:masterClrMapping/>
  </p:clrMapOvr>
  <p:transition spd="slow">
    <p:wipe/>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Form Options : Enable for a fallback</a:t>
            </a:r>
          </a:p>
        </p:txBody>
      </p:sp>
      <p:pic>
        <p:nvPicPr>
          <p:cNvPr id="3" name="Picture 2"/>
          <p:cNvPicPr>
            <a:picLocks noChangeAspect="1"/>
          </p:cNvPicPr>
          <p:nvPr/>
        </p:nvPicPr>
        <p:blipFill>
          <a:blip r:embed="rId3"/>
          <a:stretch>
            <a:fillRect/>
          </a:stretch>
        </p:blipFill>
        <p:spPr>
          <a:xfrm>
            <a:off x="1466850" y="965200"/>
            <a:ext cx="7999880" cy="546658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50723772"/>
      </p:ext>
    </p:extLst>
  </p:cSld>
  <p:clrMapOvr>
    <a:masterClrMapping/>
  </p:clrMapOvr>
  <p:transition spd="slow">
    <p:wipe/>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Quick Create</a:t>
            </a:r>
          </a:p>
        </p:txBody>
      </p:sp>
      <p:sp>
        <p:nvSpPr>
          <p:cNvPr id="4" name="Rectangle 3"/>
          <p:cNvSpPr/>
          <p:nvPr/>
        </p:nvSpPr>
        <p:spPr>
          <a:xfrm>
            <a:off x="778933" y="1038727"/>
            <a:ext cx="10566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Another feature is the Quick Create button, which, as the name suggests, brings up a simple and easy-to-use menu to create common CRM tasks in a flash.</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Quick Create feature can be enabled or disabled at entity level.</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A new form called Quick create form has to be designed with all the required fields needed to create an entity record.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Quick create form of an entity can be launched from anywhere i.e. it does not disturb the record you are already 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Client side form scripts works with Quick Create Form also.</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17866332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ln w="3175">
                  <a:noFill/>
                </a:ln>
                <a:solidFill>
                  <a:srgbClr val="8B0D88"/>
                </a:solidFill>
                <a:latin typeface="Trebuchet MS" panose="020B0603020202020204" pitchFamily="34" charset="0"/>
              </a:rPr>
              <a:t>Microsoft Dynamics 365 App Model : Sales App</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p:cNvPicPr>
            <a:picLocks noChangeAspect="1"/>
          </p:cNvPicPr>
          <p:nvPr/>
        </p:nvPicPr>
        <p:blipFill>
          <a:blip r:embed="rId3"/>
          <a:stretch>
            <a:fillRect/>
          </a:stretch>
        </p:blipFill>
        <p:spPr>
          <a:xfrm>
            <a:off x="269239" y="1438274"/>
            <a:ext cx="11653523" cy="4646641"/>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84979351"/>
      </p:ext>
    </p:extLst>
  </p:cSld>
  <p:clrMapOvr>
    <a:masterClrMapping/>
  </p:clrMapOvr>
  <p:transition spd="slow">
    <p:wipe/>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75763" y="1235804"/>
            <a:ext cx="10367493" cy="3416320"/>
          </a:xfrm>
          <a:prstGeom prst="rect">
            <a:avLst/>
          </a:prstGeom>
        </p:spPr>
        <p:txBody>
          <a:bodyPr wrap="square">
            <a:spAutoFit/>
          </a:bodyPr>
          <a:lstStyle/>
          <a:p>
            <a:pPr marL="342900" indent="-342900"/>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Nested Quick Create Forms introduced in CRM 2015 to help create Lookup records easily. For example : If  you open the Quick Create form to create a new Contact record, only to realize that the Account is not already in CRM. No worries, simply click on the New (+) icon on the Account Lookup to open the Account Quick Create form.</a:t>
            </a:r>
          </a:p>
          <a:p>
            <a:endParaRPr lang="en-US" sz="2400" dirty="0">
              <a:solidFill>
                <a:srgbClr val="000000"/>
              </a:solidFill>
              <a:latin typeface="Segoe UI (Body)"/>
            </a:endParaRPr>
          </a:p>
          <a:p>
            <a:endParaRPr lang="en-US" sz="2400" dirty="0">
              <a:solidFill>
                <a:srgbClr val="000000"/>
              </a:solidFill>
              <a:latin typeface="Segoe UI (Body)"/>
            </a:endParaRPr>
          </a:p>
          <a:p>
            <a:endParaRPr lang="en-US" sz="2400" dirty="0">
              <a:solidFill>
                <a:srgbClr val="000000"/>
              </a:solidFill>
              <a:latin typeface="Segoe UI (Body)"/>
            </a:endParaRP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Quick Create Form</a:t>
            </a:r>
          </a:p>
        </p:txBody>
      </p:sp>
      <p:sp>
        <p:nvSpPr>
          <p:cNvPr id="4" name="Rectangle 3"/>
          <p:cNvSpPr/>
          <p:nvPr/>
        </p:nvSpPr>
        <p:spPr>
          <a:xfrm>
            <a:off x="778933" y="1038727"/>
            <a:ext cx="10566400" cy="400110"/>
          </a:xfrm>
          <a:prstGeom prst="rect">
            <a:avLst/>
          </a:prstGeom>
        </p:spPr>
        <p:txBody>
          <a:bodyPr wrap="square">
            <a:spAutoFit/>
          </a:bodyPr>
          <a:lstStyle/>
          <a:p>
            <a:endParaRPr lang="en-US" sz="2000" dirty="0">
              <a:solidFill>
                <a:srgbClr val="000000"/>
              </a:solidFill>
              <a:latin typeface="Segoe UI (Body)"/>
            </a:endParaRPr>
          </a:p>
        </p:txBody>
      </p:sp>
      <p:pic>
        <p:nvPicPr>
          <p:cNvPr id="3" name="Picture 2"/>
          <p:cNvPicPr>
            <a:picLocks noChangeAspect="1"/>
          </p:cNvPicPr>
          <p:nvPr/>
        </p:nvPicPr>
        <p:blipFill>
          <a:blip r:embed="rId3"/>
          <a:stretch>
            <a:fillRect/>
          </a:stretch>
        </p:blipFill>
        <p:spPr>
          <a:xfrm>
            <a:off x="349250" y="768350"/>
            <a:ext cx="10064750" cy="3257319"/>
          </a:xfrm>
          <a:prstGeom prst="rect">
            <a:avLst/>
          </a:prstGeom>
        </p:spPr>
      </p:pic>
      <p:pic>
        <p:nvPicPr>
          <p:cNvPr id="3074" name="Picture 2" descr="https://image-pobjects.netdna-ssl.com/wp-content/uploads/2013/09/090513_1459_Top10NewFea1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49" y="3305175"/>
            <a:ext cx="10843683" cy="3552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929313978"/>
      </p:ext>
    </p:extLst>
  </p:cSld>
  <p:clrMapOvr>
    <a:masterClrMapping/>
  </p:clrMapOvr>
  <p:transition spd="slow">
    <p:wipe/>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Quick View form</a:t>
            </a:r>
          </a:p>
        </p:txBody>
      </p:sp>
      <p:sp>
        <p:nvSpPr>
          <p:cNvPr id="4" name="Rectangle 3"/>
          <p:cNvSpPr/>
          <p:nvPr/>
        </p:nvSpPr>
        <p:spPr>
          <a:xfrm>
            <a:off x="766054" y="678118"/>
            <a:ext cx="10566400" cy="7602081"/>
          </a:xfrm>
          <a:prstGeom prst="rect">
            <a:avLst/>
          </a:prstGeom>
        </p:spPr>
        <p:txBody>
          <a:bodyPr wrap="square">
            <a:spAutoFit/>
          </a:bodyPr>
          <a:lstStyle/>
          <a:p>
            <a:pPr marL="342900" indent="-342900">
              <a:buFont typeface="Arial" panose="020B0604020202020204" pitchFamily="34" charset="0"/>
              <a:buChar char="•"/>
            </a:pPr>
            <a:r>
              <a:rPr lang="en-US" sz="2400" b="1" dirty="0">
                <a:solidFill>
                  <a:srgbClr val="7030A0"/>
                </a:solidFill>
                <a:latin typeface="Trebuchet MS" panose="020B0603020202020204" pitchFamily="34" charset="0"/>
              </a:rPr>
              <a:t>Quick view </a:t>
            </a:r>
            <a:r>
              <a:rPr lang="en-US" sz="2400" dirty="0">
                <a:solidFill>
                  <a:srgbClr val="7030A0"/>
                </a:solidFill>
                <a:latin typeface="Trebuchet MS" panose="020B0603020202020204" pitchFamily="34" charset="0"/>
              </a:rPr>
              <a:t>form is a new feature  which allows you to view summarized information of  a parent record (record selected in the Lookup) in Child record (related record).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dirty="0">
                <a:solidFill>
                  <a:srgbClr val="7030A0"/>
                </a:solidFill>
                <a:latin typeface="Trebuchet MS" panose="020B0603020202020204" pitchFamily="34" charset="0"/>
              </a:rPr>
              <a:t>Quick view </a:t>
            </a:r>
            <a:r>
              <a:rPr lang="en-US" sz="2400" dirty="0">
                <a:solidFill>
                  <a:srgbClr val="7030A0"/>
                </a:solidFill>
                <a:latin typeface="Trebuchet MS" panose="020B0603020202020204" pitchFamily="34" charset="0"/>
              </a:rPr>
              <a:t>form is a read only form through which you can only view the record details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You also have the option of adding a </a:t>
            </a:r>
            <a:r>
              <a:rPr lang="en-US" sz="2400" b="1" dirty="0">
                <a:solidFill>
                  <a:srgbClr val="7030A0"/>
                </a:solidFill>
                <a:latin typeface="Trebuchet MS" panose="020B0603020202020204" pitchFamily="34" charset="0"/>
              </a:rPr>
              <a:t>sub-grid</a:t>
            </a:r>
            <a:r>
              <a:rPr lang="en-US" sz="2400" dirty="0">
                <a:solidFill>
                  <a:srgbClr val="7030A0"/>
                </a:solidFill>
                <a:latin typeface="Trebuchet MS" panose="020B0603020202020204" pitchFamily="34" charset="0"/>
              </a:rPr>
              <a:t> to quick view forms. This gives you a chance to display yet another related entity( which is related to the Parent record) in the  Quick View form. </a:t>
            </a:r>
          </a:p>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Quick view form have some limitations also such as below.</a:t>
            </a:r>
          </a:p>
          <a:p>
            <a:pPr marL="2628900" lvl="5" indent="-342900">
              <a:buFont typeface="Arial" panose="020B0604020202020204" pitchFamily="34" charset="0"/>
              <a:buChar char="•"/>
            </a:pPr>
            <a:r>
              <a:rPr lang="en-US" sz="2400" dirty="0">
                <a:solidFill>
                  <a:srgbClr val="7030A0"/>
                </a:solidFill>
                <a:latin typeface="Trebuchet MS" panose="020B0603020202020204" pitchFamily="34" charset="0"/>
              </a:rPr>
              <a:t>Do not support form scripts.</a:t>
            </a:r>
          </a:p>
          <a:p>
            <a:pPr marL="2628900" lvl="5" indent="-342900">
              <a:buFont typeface="Arial" panose="020B0604020202020204" pitchFamily="34" charset="0"/>
              <a:buChar char="•"/>
            </a:pPr>
            <a:r>
              <a:rPr lang="en-US" sz="2400" dirty="0">
                <a:solidFill>
                  <a:srgbClr val="7030A0"/>
                </a:solidFill>
                <a:latin typeface="Trebuchet MS" panose="020B0603020202020204" pitchFamily="34" charset="0"/>
              </a:rPr>
              <a:t>Cannot include header or footer.</a:t>
            </a:r>
          </a:p>
          <a:p>
            <a:pPr marL="2628900" lvl="5" indent="-342900">
              <a:buFont typeface="Arial" panose="020B0604020202020204" pitchFamily="34" charset="0"/>
              <a:buChar char="•"/>
            </a:pPr>
            <a:r>
              <a:rPr lang="en-US" sz="2400" dirty="0">
                <a:solidFill>
                  <a:srgbClr val="7030A0"/>
                </a:solidFill>
                <a:latin typeface="Trebuchet MS" panose="020B0603020202020204" pitchFamily="34" charset="0"/>
              </a:rPr>
              <a:t>Cannot be deactivated.</a:t>
            </a:r>
          </a:p>
          <a:p>
            <a:pPr marL="2628900" lvl="5" indent="-342900">
              <a:buFont typeface="Arial" panose="020B0604020202020204" pitchFamily="34" charset="0"/>
              <a:buChar char="•"/>
            </a:pPr>
            <a:r>
              <a:rPr lang="en-US" sz="2400" dirty="0">
                <a:solidFill>
                  <a:srgbClr val="7030A0"/>
                </a:solidFill>
                <a:latin typeface="Trebuchet MS" panose="020B0603020202020204" pitchFamily="34" charset="0"/>
              </a:rPr>
              <a:t>Cannot assign security roles to them.</a:t>
            </a:r>
          </a:p>
          <a:p>
            <a:endParaRPr lang="en-US" sz="2400" dirty="0">
              <a:solidFill>
                <a:srgbClr val="7030A0"/>
              </a:solidFill>
              <a:latin typeface="Trebuchet MS" panose="020B0603020202020204" pitchFamily="34" charset="0"/>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83043481"/>
      </p:ext>
    </p:extLst>
  </p:cSld>
  <p:clrMapOvr>
    <a:masterClrMapping/>
  </p:clrMapOvr>
  <p:transition spd="slow">
    <p:wipe/>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Quick View form</a:t>
            </a:r>
          </a:p>
        </p:txBody>
      </p:sp>
      <p:sp>
        <p:nvSpPr>
          <p:cNvPr id="4" name="Rectangle 3"/>
          <p:cNvSpPr/>
          <p:nvPr/>
        </p:nvSpPr>
        <p:spPr>
          <a:xfrm>
            <a:off x="778932" y="818592"/>
            <a:ext cx="10752667" cy="452431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In the below example shown in the screenshot we have added Account quick view form on the opportunity form which also contains the sub gird to show the Email’s related to the account.</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By this once the sales person selects an account on the opportunity, then the sales person can view the account information and also the related email’s to the account</a:t>
            </a:r>
            <a:r>
              <a:rPr lang="en-US" sz="2000" dirty="0">
                <a:solidFill>
                  <a:prstClr val="black"/>
                </a:solidFill>
              </a:rPr>
              <a:t>.</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6"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32" y="3425780"/>
            <a:ext cx="10414001" cy="3190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740064375"/>
      </p:ext>
    </p:extLst>
  </p:cSld>
  <p:clrMapOvr>
    <a:masterClrMapping/>
  </p:clrMapOvr>
  <p:transition spd="slow">
    <p:wipe/>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67126"/>
          </a:xfrm>
        </p:spPr>
        <p:txBody>
          <a:bodyPr/>
          <a:lstStyle/>
          <a:p>
            <a:pPr defTabSz="914363"/>
            <a:r>
              <a:rPr sz="2900" b="1" dirty="0">
                <a:solidFill>
                  <a:srgbClr val="8B0D88"/>
                </a:solidFill>
                <a:latin typeface="Trebuchet MS" panose="020B0603020202020204" pitchFamily="34" charset="0"/>
                <a:ea typeface="+mj-ea"/>
                <a:cs typeface="+mj-cs"/>
              </a:rPr>
              <a:t>Form Editor</a:t>
            </a:r>
          </a:p>
        </p:txBody>
      </p:sp>
      <p:pic>
        <p:nvPicPr>
          <p:cNvPr id="3" name="Picture 2"/>
          <p:cNvPicPr>
            <a:picLocks noChangeAspect="1"/>
          </p:cNvPicPr>
          <p:nvPr/>
        </p:nvPicPr>
        <p:blipFill>
          <a:blip r:embed="rId3"/>
          <a:stretch>
            <a:fillRect/>
          </a:stretch>
        </p:blipFill>
        <p:spPr>
          <a:xfrm>
            <a:off x="844970" y="965200"/>
            <a:ext cx="10248059" cy="5518186"/>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100895201"/>
      </p:ext>
    </p:extLst>
  </p:cSld>
  <p:clrMapOvr>
    <a:masterClrMapping/>
  </p:clrMapOvr>
  <p:transition spd="slow">
    <p:wipe/>
  </p:transition>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67126"/>
          </a:xfrm>
        </p:spPr>
        <p:txBody>
          <a:bodyPr/>
          <a:lstStyle/>
          <a:p>
            <a:pPr defTabSz="914363"/>
            <a:r>
              <a:rPr sz="2900" b="1" dirty="0">
                <a:solidFill>
                  <a:srgbClr val="8B0D88"/>
                </a:solidFill>
                <a:latin typeface="Trebuchet MS" panose="020B0603020202020204" pitchFamily="34" charset="0"/>
                <a:ea typeface="+mj-ea"/>
                <a:cs typeface="+mj-cs"/>
              </a:rPr>
              <a:t>Form Editor</a:t>
            </a:r>
          </a:p>
        </p:txBody>
      </p:sp>
      <p:pic>
        <p:nvPicPr>
          <p:cNvPr id="4" name="Picture 3"/>
          <p:cNvPicPr>
            <a:picLocks noChangeAspect="1"/>
          </p:cNvPicPr>
          <p:nvPr/>
        </p:nvPicPr>
        <p:blipFill>
          <a:blip r:embed="rId3"/>
          <a:stretch>
            <a:fillRect/>
          </a:stretch>
        </p:blipFill>
        <p:spPr>
          <a:xfrm>
            <a:off x="630612" y="681318"/>
            <a:ext cx="11180388" cy="5733532"/>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544353007"/>
      </p:ext>
    </p:extLst>
  </p:cSld>
  <p:clrMapOvr>
    <a:masterClrMapping/>
  </p:clrMapOvr>
  <p:transition spd="slow">
    <p:wipe/>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Charts</a:t>
            </a:r>
          </a:p>
        </p:txBody>
      </p:sp>
      <p:sp>
        <p:nvSpPr>
          <p:cNvPr id="4" name="Rectangle 3"/>
          <p:cNvSpPr/>
          <p:nvPr/>
        </p:nvSpPr>
        <p:spPr>
          <a:xfrm>
            <a:off x="778932" y="818592"/>
            <a:ext cx="10752667" cy="335476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A chart is a graphic representation of data from multiple records of an entity. Charts are integrated with grids in the web application.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They are built from the query on the data. When the query is updated for the data, the associated charts also get updated automatically.</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create several different types of charts within Microsoft Dynamics CRM</a:t>
            </a:r>
            <a:r>
              <a:rPr lang="en-US" sz="2000" dirty="0">
                <a:solidFill>
                  <a:prstClr val="black"/>
                </a:solidFill>
              </a:rPr>
              <a:t>.</a:t>
            </a:r>
          </a:p>
          <a:p>
            <a:pPr marL="342900" indent="-342900">
              <a:buFont typeface="Arial" panose="020B0604020202020204" pitchFamily="34" charset="0"/>
              <a:buChar char="•"/>
            </a:pPr>
            <a:endParaRPr lang="en-US" sz="2000" dirty="0">
              <a:solidFill>
                <a:prstClr val="black"/>
              </a:solidFill>
            </a:endParaRPr>
          </a:p>
        </p:txBody>
      </p:sp>
      <p:pic>
        <p:nvPicPr>
          <p:cNvPr id="3" name="Picture 2"/>
          <p:cNvPicPr>
            <a:picLocks noChangeAspect="1"/>
          </p:cNvPicPr>
          <p:nvPr/>
        </p:nvPicPr>
        <p:blipFill>
          <a:blip r:embed="rId3"/>
          <a:stretch>
            <a:fillRect/>
          </a:stretch>
        </p:blipFill>
        <p:spPr>
          <a:xfrm>
            <a:off x="1995200" y="3972493"/>
            <a:ext cx="6032126" cy="1976041"/>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242541605"/>
      </p:ext>
    </p:extLst>
  </p:cSld>
  <p:clrMapOvr>
    <a:masterClrMapping/>
  </p:clrMapOvr>
  <p:transition spd="slow">
    <p:wipe/>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Types of Charts</a:t>
            </a:r>
          </a:p>
        </p:txBody>
      </p:sp>
      <p:sp>
        <p:nvSpPr>
          <p:cNvPr id="4" name="Rectangle 3"/>
          <p:cNvSpPr/>
          <p:nvPr/>
        </p:nvSpPr>
        <p:spPr>
          <a:xfrm>
            <a:off x="778932" y="818592"/>
            <a:ext cx="10752667" cy="594008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Charts are available for all views on CRM. There are 2 types of charts: system and personal.</a:t>
            </a:r>
          </a:p>
          <a:p>
            <a:pPr marL="342900" indent="-342900">
              <a:buFont typeface="Arial" panose="020B0604020202020204" pitchFamily="34" charset="0"/>
              <a:buChar char="•"/>
            </a:pPr>
            <a:endParaRPr lang="en-US" sz="2900" b="1" spc="-133" dirty="0">
              <a:ln w="3175">
                <a:noFill/>
              </a:ln>
              <a:solidFill>
                <a:srgbClr val="8B0D88"/>
              </a:solidFill>
              <a:latin typeface="Trebuchet MS" panose="020B0603020202020204" pitchFamily="34" charset="0"/>
              <a:ea typeface="+mj-ea"/>
              <a:cs typeface="+mj-cs"/>
            </a:endParaRPr>
          </a:p>
          <a:p>
            <a:pPr marL="342900" indent="-342900"/>
            <a:r>
              <a:rPr lang="en-US" sz="2900" b="1" spc="-133" dirty="0">
                <a:ln w="3175">
                  <a:noFill/>
                </a:ln>
                <a:solidFill>
                  <a:srgbClr val="8B0D88"/>
                </a:solidFill>
                <a:latin typeface="Trebuchet MS" panose="020B0603020202020204" pitchFamily="34" charset="0"/>
                <a:ea typeface="+mj-ea"/>
                <a:cs typeface="+mj-cs"/>
              </a:rPr>
              <a:t>System Charts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 System charts can only be created by users with the security roles of System Administrator or System Customizer. These charts are by default visible to all users. These charts can be customized by going on to the settings area and customizing the system.</a:t>
            </a:r>
          </a:p>
          <a:p>
            <a:pPr marL="342900" lvl="1" indent="-342900"/>
            <a:endParaRPr lang="en-US" sz="2400" dirty="0">
              <a:solidFill>
                <a:srgbClr val="7030A0"/>
              </a:solidFill>
              <a:latin typeface="Trebuchet MS" panose="020B0603020202020204" pitchFamily="34" charset="0"/>
            </a:endParaRPr>
          </a:p>
          <a:p>
            <a:pPr marL="342900" indent="-342900"/>
            <a:r>
              <a:rPr lang="en-US" sz="2900" b="1" spc="-133" dirty="0">
                <a:ln w="3175">
                  <a:noFill/>
                </a:ln>
                <a:solidFill>
                  <a:srgbClr val="8B0D88"/>
                </a:solidFill>
                <a:latin typeface="Trebuchet MS" panose="020B0603020202020204" pitchFamily="34" charset="0"/>
                <a:ea typeface="+mj-ea"/>
                <a:cs typeface="+mj-cs"/>
              </a:rPr>
              <a:t>User</a:t>
            </a:r>
            <a:r>
              <a:rPr lang="en-US" sz="2400" dirty="0">
                <a:solidFill>
                  <a:srgbClr val="7030A0"/>
                </a:solidFill>
                <a:latin typeface="Trebuchet MS" panose="020B0603020202020204" pitchFamily="34" charset="0"/>
              </a:rPr>
              <a:t> </a:t>
            </a:r>
            <a:r>
              <a:rPr lang="en-US" sz="2900" b="1" spc="-133" dirty="0">
                <a:ln w="3175">
                  <a:noFill/>
                </a:ln>
                <a:solidFill>
                  <a:srgbClr val="8B0D88"/>
                </a:solidFill>
                <a:latin typeface="Trebuchet MS" panose="020B0603020202020204" pitchFamily="34" charset="0"/>
                <a:ea typeface="+mj-ea"/>
                <a:cs typeface="+mj-cs"/>
              </a:rPr>
              <a:t>Charts :</a:t>
            </a:r>
          </a:p>
          <a:p>
            <a:pPr marL="342900" indent="-342900">
              <a:buFont typeface="Arial" panose="020B0604020202020204" pitchFamily="34" charset="0"/>
              <a:buChar char="•"/>
            </a:pPr>
            <a:endParaRPr lang="en-US" sz="2900" b="1" spc="-133" dirty="0">
              <a:ln w="3175">
                <a:noFill/>
              </a:ln>
              <a:solidFill>
                <a:srgbClr val="8B0D88"/>
              </a:solidFill>
              <a:latin typeface="Trebuchet MS" panose="020B0603020202020204" pitchFamily="34" charset="0"/>
              <a:ea typeface="+mj-ea"/>
              <a:cs typeface="+mj-cs"/>
            </a:endParaRP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Personal chart scan only be seen by the users that create them or the ones to whom these charts are shared with. These charts can only be shared if the owner has sharing privileges.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012195454"/>
      </p:ext>
    </p:extLst>
  </p:cSld>
  <p:clrMapOvr>
    <a:masterClrMapping/>
  </p:clrMapOvr>
  <p:transition spd="slow">
    <p:wipe/>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Accessing Charts</a:t>
            </a:r>
          </a:p>
        </p:txBody>
      </p:sp>
      <p:sp>
        <p:nvSpPr>
          <p:cNvPr id="4" name="Rectangle 3"/>
          <p:cNvSpPr/>
          <p:nvPr/>
        </p:nvSpPr>
        <p:spPr>
          <a:xfrm>
            <a:off x="778932" y="818592"/>
            <a:ext cx="10752667" cy="120032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There are collapsible chart panes available to the right of most data grids. Multiple charts can be added to an entity, but only one can be displayed alongside the grid</a:t>
            </a:r>
            <a:r>
              <a:rPr lang="en-US" sz="2000" dirty="0"/>
              <a:t>.</a:t>
            </a:r>
            <a:endParaRPr lang="en-US" sz="2000" dirty="0">
              <a:solidFill>
                <a:prstClr val="black"/>
              </a:solidFill>
            </a:endParaRPr>
          </a:p>
        </p:txBody>
      </p:sp>
      <p:pic>
        <p:nvPicPr>
          <p:cNvPr id="3" name="Picture 2"/>
          <p:cNvPicPr>
            <a:picLocks noChangeAspect="1"/>
          </p:cNvPicPr>
          <p:nvPr/>
        </p:nvPicPr>
        <p:blipFill>
          <a:blip r:embed="rId3"/>
          <a:stretch>
            <a:fillRect/>
          </a:stretch>
        </p:blipFill>
        <p:spPr>
          <a:xfrm>
            <a:off x="337126" y="2047741"/>
            <a:ext cx="11194473" cy="4137906"/>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535438575"/>
      </p:ext>
    </p:extLst>
  </p:cSld>
  <p:clrMapOvr>
    <a:masterClrMapping/>
  </p:clrMapOvr>
  <p:transition spd="slow">
    <p:wipe/>
  </p:transition>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Accessing Charts</a:t>
            </a:r>
          </a:p>
        </p:txBody>
      </p:sp>
      <p:sp>
        <p:nvSpPr>
          <p:cNvPr id="4" name="Rectangle 3"/>
          <p:cNvSpPr/>
          <p:nvPr/>
        </p:nvSpPr>
        <p:spPr>
          <a:xfrm>
            <a:off x="778932" y="818592"/>
            <a:ext cx="10752667" cy="1200329"/>
          </a:xfrm>
          <a:prstGeom prst="rect">
            <a:avLst/>
          </a:prstGeom>
        </p:spPr>
        <p:txBody>
          <a:bodyPr wrap="square">
            <a:spAutoFit/>
          </a:bodyPr>
          <a:lstStyle/>
          <a:p>
            <a:pPr marL="342900" indent="-342900">
              <a:buFont typeface="Arial" panose="020B0604020202020204" pitchFamily="34" charset="0"/>
              <a:buChar char="•"/>
            </a:pPr>
            <a:r>
              <a:rPr lang="en-US" sz="2000" b="1" dirty="0">
                <a:solidFill>
                  <a:prstClr val="black"/>
                </a:solidFill>
              </a:rPr>
              <a:t> </a:t>
            </a:r>
            <a:r>
              <a:rPr lang="en-US" sz="2400" dirty="0">
                <a:solidFill>
                  <a:srgbClr val="7030A0"/>
                </a:solidFill>
                <a:latin typeface="Trebuchet MS" panose="020B0603020202020204" pitchFamily="34" charset="0"/>
              </a:rPr>
              <a:t>There are collapsible chart panes available to the right of most data grids. Multiple charts can be added to an entity, but only one can be displayed alongside the grid</a:t>
            </a:r>
            <a:r>
              <a:rPr lang="en-US" sz="2000" dirty="0"/>
              <a:t>.</a:t>
            </a:r>
            <a:endParaRPr lang="en-US" sz="2000" dirty="0">
              <a:solidFill>
                <a:prstClr val="black"/>
              </a:solidFill>
            </a:endParaRPr>
          </a:p>
        </p:txBody>
      </p:sp>
      <p:pic>
        <p:nvPicPr>
          <p:cNvPr id="5" name="Picture 4"/>
          <p:cNvPicPr>
            <a:picLocks noChangeAspect="1"/>
          </p:cNvPicPr>
          <p:nvPr/>
        </p:nvPicPr>
        <p:blipFill>
          <a:blip r:embed="rId3"/>
          <a:stretch>
            <a:fillRect/>
          </a:stretch>
        </p:blipFill>
        <p:spPr>
          <a:xfrm>
            <a:off x="272518" y="2099256"/>
            <a:ext cx="11765493" cy="4436427"/>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9734000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a:bodyPr>
          <a:lstStyle/>
          <a:p>
            <a:pPr defTabSz="914363"/>
            <a:r>
              <a:rPr lang="en-US" sz="2800" b="1" dirty="0">
                <a:solidFill>
                  <a:srgbClr val="8B0D88"/>
                </a:solidFill>
                <a:latin typeface="Trebuchet MS" panose="020B0603020202020204" pitchFamily="34" charset="0"/>
              </a:rPr>
              <a:t>Why Microsoft Dynamics CRM?</a:t>
            </a:r>
          </a:p>
        </p:txBody>
      </p:sp>
      <p:sp>
        <p:nvSpPr>
          <p:cNvPr id="4" name="Rectangle 3"/>
          <p:cNvSpPr/>
          <p:nvPr/>
        </p:nvSpPr>
        <p:spPr>
          <a:xfrm>
            <a:off x="778932" y="1123392"/>
            <a:ext cx="10509751" cy="5299912"/>
          </a:xfrm>
          <a:prstGeom prst="rect">
            <a:avLst/>
          </a:prstGeom>
        </p:spPr>
        <p:txBody>
          <a:bodyPr wrap="square">
            <a:spAutoFit/>
          </a:bodyPr>
          <a:lstStyle/>
          <a:p>
            <a:pPr marL="571500" indent="-571500" defTabSz="932742">
              <a:spcBef>
                <a:spcPct val="20000"/>
              </a:spcBef>
              <a:buSzPct val="90000"/>
              <a:buFont typeface="Wingdings" panose="05000000000000000000" pitchFamily="2" charset="2"/>
              <a:buChar char="q"/>
            </a:pPr>
            <a:r>
              <a:rPr lang="en-US" sz="2400" dirty="0">
                <a:solidFill>
                  <a:srgbClr val="6600CC"/>
                </a:solidFill>
                <a:latin typeface="Trebuchet MS" panose="020B0603020202020204" pitchFamily="34" charset="0"/>
                <a:cs typeface="Segoe UI" panose="020B0502040204020203" pitchFamily="34" charset="0"/>
              </a:rPr>
              <a:t>One of the leading player in the CRM market space</a:t>
            </a:r>
          </a:p>
          <a:p>
            <a:endParaRPr lang="en-US" sz="2400" dirty="0">
              <a:solidFill>
                <a:srgbClr val="6600CC"/>
              </a:solidFill>
              <a:latin typeface="Trebuchet MS" panose="020B0603020202020204" pitchFamily="34" charset="0"/>
              <a:cs typeface="Segoe UI" panose="020B0502040204020203" pitchFamily="34" charset="0"/>
            </a:endParaRPr>
          </a:p>
          <a:p>
            <a:pPr marL="571500" indent="-571500" defTabSz="932742">
              <a:spcBef>
                <a:spcPct val="20000"/>
              </a:spcBef>
              <a:buSzPct val="90000"/>
              <a:buFont typeface="Wingdings" panose="05000000000000000000" pitchFamily="2" charset="2"/>
              <a:buChar char="q"/>
            </a:pPr>
            <a:r>
              <a:rPr lang="en-US" sz="2400" dirty="0">
                <a:solidFill>
                  <a:srgbClr val="6600CC"/>
                </a:solidFill>
                <a:latin typeface="Trebuchet MS" panose="020B0603020202020204" pitchFamily="34" charset="0"/>
                <a:cs typeface="Segoe UI" panose="020B0502040204020203" pitchFamily="34" charset="0"/>
              </a:rPr>
              <a:t>Microsoft Dynamics CRM is unique in the CRM marketplace and is leading the way in innovation and usability across the globe. </a:t>
            </a:r>
          </a:p>
          <a:p>
            <a:pPr marL="571500" indent="-571500" defTabSz="932742">
              <a:spcBef>
                <a:spcPct val="20000"/>
              </a:spcBef>
              <a:buSzPct val="90000"/>
              <a:buFont typeface="Wingdings" panose="05000000000000000000" pitchFamily="2" charset="2"/>
              <a:buChar char="q"/>
            </a:pPr>
            <a:endParaRPr lang="en-US" sz="2400" dirty="0">
              <a:solidFill>
                <a:srgbClr val="6600CC"/>
              </a:solidFill>
              <a:latin typeface="Trebuchet MS" panose="020B0603020202020204" pitchFamily="34" charset="0"/>
              <a:cs typeface="Segoe UI" panose="020B0502040204020203" pitchFamily="34" charset="0"/>
            </a:endParaRPr>
          </a:p>
          <a:p>
            <a:pPr marL="571500" indent="-571500" defTabSz="932742">
              <a:spcBef>
                <a:spcPct val="20000"/>
              </a:spcBef>
              <a:buSzPct val="90000"/>
              <a:buFont typeface="Wingdings" panose="05000000000000000000" pitchFamily="2" charset="2"/>
              <a:buChar char="q"/>
            </a:pPr>
            <a:r>
              <a:rPr lang="en-US" sz="2400" dirty="0">
                <a:solidFill>
                  <a:srgbClr val="6600CC"/>
                </a:solidFill>
                <a:latin typeface="Trebuchet MS" panose="020B0603020202020204" pitchFamily="34" charset="0"/>
                <a:cs typeface="Segoe UI" panose="020B0502040204020203" pitchFamily="34" charset="0"/>
              </a:rPr>
              <a:t>The Dynamics CRM platform offers companies a unique set of productivity tools across sales, marketing, and customer service. </a:t>
            </a:r>
          </a:p>
          <a:p>
            <a:pPr marL="571500" indent="-571500" defTabSz="932742">
              <a:spcBef>
                <a:spcPct val="20000"/>
              </a:spcBef>
              <a:buSzPct val="90000"/>
              <a:buFont typeface="Wingdings" panose="05000000000000000000" pitchFamily="2" charset="2"/>
              <a:buChar char="q"/>
            </a:pPr>
            <a:endParaRPr lang="en-US" sz="2400" dirty="0">
              <a:solidFill>
                <a:srgbClr val="6600CC"/>
              </a:solidFill>
              <a:latin typeface="Trebuchet MS" panose="020B0603020202020204" pitchFamily="34" charset="0"/>
              <a:cs typeface="Segoe UI" panose="020B0502040204020203" pitchFamily="34" charset="0"/>
            </a:endParaRPr>
          </a:p>
          <a:p>
            <a:pPr marL="571500" indent="-571500" defTabSz="932742">
              <a:spcBef>
                <a:spcPct val="20000"/>
              </a:spcBef>
              <a:buSzPct val="90000"/>
              <a:buFont typeface="Wingdings" panose="05000000000000000000" pitchFamily="2" charset="2"/>
              <a:buChar char="q"/>
            </a:pPr>
            <a:r>
              <a:rPr lang="en-US" sz="2400" dirty="0">
                <a:solidFill>
                  <a:srgbClr val="6600CC"/>
                </a:solidFill>
                <a:latin typeface="Trebuchet MS" panose="020B0603020202020204" pitchFamily="34" charset="0"/>
                <a:cs typeface="Segoe UI" panose="020B0502040204020203" pitchFamily="34" charset="0"/>
              </a:rPr>
              <a:t>Microsoft CRM is differentiated from competitors by its ability to extend and scale across multiple business units, giving companies the ability to leverage their Microsoft CRM investment without the need for additional software.</a:t>
            </a:r>
          </a:p>
          <a:p>
            <a:pPr marL="571500" indent="-571500" defTabSz="932742">
              <a:lnSpc>
                <a:spcPct val="90000"/>
              </a:lnSpc>
              <a:spcBef>
                <a:spcPct val="20000"/>
              </a:spcBef>
              <a:buSzPct val="90000"/>
              <a:buFont typeface="Wingdings" panose="05000000000000000000" pitchFamily="2" charset="2"/>
              <a:buChar char="q"/>
            </a:pPr>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56491182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700817"/>
          </a:xfrm>
        </p:spPr>
        <p:txBody>
          <a:bodyPr>
            <a:normAutofit/>
          </a:bodyPr>
          <a:lstStyle/>
          <a:p>
            <a:pPr defTabSz="914363"/>
            <a:r>
              <a:rPr lang="en-US" sz="2800" b="1" dirty="0">
                <a:ln w="3175">
                  <a:noFill/>
                </a:ln>
                <a:solidFill>
                  <a:srgbClr val="8B0D88"/>
                </a:solidFill>
                <a:latin typeface="Trebuchet MS" panose="020B0603020202020204" pitchFamily="34" charset="0"/>
              </a:rPr>
              <a:t>Microsoft Dynamics 365 App Model : Custom App</a:t>
            </a:r>
          </a:p>
        </p:txBody>
      </p:sp>
      <p:sp>
        <p:nvSpPr>
          <p:cNvPr id="4" name="Rectangle 3"/>
          <p:cNvSpPr/>
          <p:nvPr/>
        </p:nvSpPr>
        <p:spPr>
          <a:xfrm>
            <a:off x="379921" y="841851"/>
            <a:ext cx="11608409" cy="2308324"/>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You’ll also notice another Tile for the default App.  This is named “Dynamics     365 – custom”.  This App includes all components of the system by default.  Note: The URL is doesn’t include the appid query string since this is the default App.</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While you are inside an App, you can navigate to another App using the Task Pane.  Click on the arrow next to the text Dynamics 365 on the menu bar.</a:t>
            </a:r>
          </a:p>
        </p:txBody>
      </p:sp>
      <p:pic>
        <p:nvPicPr>
          <p:cNvPr id="3" name="Picture 2"/>
          <p:cNvPicPr>
            <a:picLocks noChangeAspect="1"/>
          </p:cNvPicPr>
          <p:nvPr/>
        </p:nvPicPr>
        <p:blipFill>
          <a:blip r:embed="rId3"/>
          <a:stretch>
            <a:fillRect/>
          </a:stretch>
        </p:blipFill>
        <p:spPr>
          <a:xfrm>
            <a:off x="379922" y="3557846"/>
            <a:ext cx="11608409" cy="2801141"/>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348577823"/>
      </p:ext>
    </p:extLst>
  </p:cSld>
  <p:clrMapOvr>
    <a:masterClrMapping/>
  </p:clrMapOvr>
  <p:transition spd="slow">
    <p:wipe/>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Drill down from Charts</a:t>
            </a:r>
          </a:p>
        </p:txBody>
      </p:sp>
      <p:sp>
        <p:nvSpPr>
          <p:cNvPr id="4" name="Rectangle 3"/>
          <p:cNvSpPr/>
          <p:nvPr/>
        </p:nvSpPr>
        <p:spPr>
          <a:xfrm>
            <a:off x="778932" y="818592"/>
            <a:ext cx="10752667" cy="461665"/>
          </a:xfrm>
          <a:prstGeom prst="rect">
            <a:avLst/>
          </a:prstGeom>
        </p:spPr>
        <p:txBody>
          <a:bodyPr wrap="square">
            <a:spAutoFit/>
          </a:bodyPr>
          <a:lstStyle/>
          <a:p>
            <a:pPr marL="342900" indent="-342900">
              <a:buFont typeface="Arial" panose="020B0604020202020204" pitchFamily="34" charset="0"/>
              <a:buChar char="•"/>
            </a:pPr>
            <a:r>
              <a:rPr lang="en-US" sz="2000" b="1" dirty="0">
                <a:solidFill>
                  <a:prstClr val="black"/>
                </a:solidFill>
              </a:rPr>
              <a:t> </a:t>
            </a:r>
            <a:r>
              <a:rPr lang="en-US" sz="2400" dirty="0">
                <a:solidFill>
                  <a:srgbClr val="7030A0"/>
                </a:solidFill>
                <a:latin typeface="Trebuchet MS" panose="020B0603020202020204" pitchFamily="34" charset="0"/>
              </a:rPr>
              <a:t>Click on the chat to drill down further</a:t>
            </a:r>
          </a:p>
        </p:txBody>
      </p:sp>
      <p:pic>
        <p:nvPicPr>
          <p:cNvPr id="3" name="Picture 2"/>
          <p:cNvPicPr>
            <a:picLocks noChangeAspect="1"/>
          </p:cNvPicPr>
          <p:nvPr/>
        </p:nvPicPr>
        <p:blipFill>
          <a:blip r:embed="rId3"/>
          <a:stretch>
            <a:fillRect/>
          </a:stretch>
        </p:blipFill>
        <p:spPr>
          <a:xfrm>
            <a:off x="232228" y="1353472"/>
            <a:ext cx="11578772" cy="485010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349364389"/>
      </p:ext>
    </p:extLst>
  </p:cSld>
  <p:clrMapOvr>
    <a:masterClrMapping/>
  </p:clrMapOvr>
  <p:transition spd="slow">
    <p:wipe/>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Customizing Charts</a:t>
            </a:r>
          </a:p>
        </p:txBody>
      </p:sp>
      <p:sp>
        <p:nvSpPr>
          <p:cNvPr id="4" name="Rectangle 3"/>
          <p:cNvSpPr/>
          <p:nvPr/>
        </p:nvSpPr>
        <p:spPr>
          <a:xfrm>
            <a:off x="778932" y="818592"/>
            <a:ext cx="10752667" cy="6001643"/>
          </a:xfrm>
          <a:prstGeom prst="rect">
            <a:avLst/>
          </a:prstGeom>
        </p:spPr>
        <p:txBody>
          <a:bodyPr wrap="square">
            <a:spAutoFit/>
          </a:bodyPr>
          <a:lstStyle/>
          <a:p>
            <a:pPr marL="342900" indent="-342900">
              <a:buFont typeface="Arial" panose="020B0604020202020204" pitchFamily="34" charset="0"/>
              <a:buChar char="•"/>
            </a:pPr>
            <a:r>
              <a:rPr lang="en-US" sz="2000" b="1" dirty="0">
                <a:solidFill>
                  <a:prstClr val="black"/>
                </a:solidFill>
              </a:rPr>
              <a:t> </a:t>
            </a:r>
            <a:r>
              <a:rPr lang="en-US" sz="2400" dirty="0">
                <a:solidFill>
                  <a:srgbClr val="7030A0"/>
                </a:solidFill>
                <a:latin typeface="Trebuchet MS" panose="020B0603020202020204" pitchFamily="34" charset="0"/>
              </a:rPr>
              <a:t>You have the option of either customizing the charts that come pre-configured or create new charts.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following record types have pre-configured charts:</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Leads</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Opportunities</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Accounts</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Activities</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Cases</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Orders</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Goals</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Marketing Campaigns</a:t>
            </a:r>
          </a:p>
          <a:p>
            <a:pPr marL="1714500" lvl="3"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Charts can be imported and exported as well as be transferred from one deployment to another.</a:t>
            </a: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Charts can be created via CRM views or through coding.</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246759185"/>
      </p:ext>
    </p:extLst>
  </p:cSld>
  <p:clrMapOvr>
    <a:masterClrMapping/>
  </p:clrMapOvr>
  <p:transition spd="slow">
    <p:wipe/>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Customizing a System Chart</a:t>
            </a:r>
          </a:p>
        </p:txBody>
      </p:sp>
      <p:pic>
        <p:nvPicPr>
          <p:cNvPr id="3" name="Picture 2"/>
          <p:cNvPicPr>
            <a:picLocks noChangeAspect="1"/>
          </p:cNvPicPr>
          <p:nvPr/>
        </p:nvPicPr>
        <p:blipFill>
          <a:blip r:embed="rId3"/>
          <a:stretch>
            <a:fillRect/>
          </a:stretch>
        </p:blipFill>
        <p:spPr>
          <a:xfrm>
            <a:off x="268439" y="965200"/>
            <a:ext cx="11923561" cy="4808071"/>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509057105"/>
      </p:ext>
    </p:extLst>
  </p:cSld>
  <p:clrMapOvr>
    <a:masterClrMapping/>
  </p:clrMapOvr>
  <p:transition spd="slow">
    <p:wipe/>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Customizing a System Chart</a:t>
            </a:r>
          </a:p>
        </p:txBody>
      </p:sp>
      <p:pic>
        <p:nvPicPr>
          <p:cNvPr id="4" name="Picture 3"/>
          <p:cNvPicPr>
            <a:picLocks noChangeAspect="1"/>
          </p:cNvPicPr>
          <p:nvPr/>
        </p:nvPicPr>
        <p:blipFill>
          <a:blip r:embed="rId3"/>
          <a:stretch>
            <a:fillRect/>
          </a:stretch>
        </p:blipFill>
        <p:spPr>
          <a:xfrm>
            <a:off x="1295679" y="1118067"/>
            <a:ext cx="7915275" cy="526732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290097902"/>
      </p:ext>
    </p:extLst>
  </p:cSld>
  <p:clrMapOvr>
    <a:masterClrMapping/>
  </p:clrMapOvr>
  <p:transition spd="slow">
    <p:wipe/>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Customizing a Personal Chart</a:t>
            </a:r>
          </a:p>
        </p:txBody>
      </p:sp>
      <p:pic>
        <p:nvPicPr>
          <p:cNvPr id="3" name="Picture 2"/>
          <p:cNvPicPr>
            <a:picLocks noChangeAspect="1"/>
          </p:cNvPicPr>
          <p:nvPr/>
        </p:nvPicPr>
        <p:blipFill>
          <a:blip r:embed="rId3"/>
          <a:stretch>
            <a:fillRect/>
          </a:stretch>
        </p:blipFill>
        <p:spPr>
          <a:xfrm>
            <a:off x="127000" y="1341717"/>
            <a:ext cx="11688728" cy="380402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94084225"/>
      </p:ext>
    </p:extLst>
  </p:cSld>
  <p:clrMapOvr>
    <a:masterClrMapping/>
  </p:clrMapOvr>
  <p:transition spd="slow">
    <p:wipe/>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Customizing a Personal Chart</a:t>
            </a:r>
          </a:p>
        </p:txBody>
      </p:sp>
      <p:pic>
        <p:nvPicPr>
          <p:cNvPr id="4" name="Picture 3"/>
          <p:cNvPicPr>
            <a:picLocks noChangeAspect="1"/>
          </p:cNvPicPr>
          <p:nvPr/>
        </p:nvPicPr>
        <p:blipFill>
          <a:blip r:embed="rId3"/>
          <a:stretch>
            <a:fillRect/>
          </a:stretch>
        </p:blipFill>
        <p:spPr>
          <a:xfrm>
            <a:off x="1057835" y="1146023"/>
            <a:ext cx="10369867" cy="469896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89102543"/>
      </p:ext>
    </p:extLst>
  </p:cSld>
  <p:clrMapOvr>
    <a:masterClrMapping/>
  </p:clrMapOvr>
  <p:transition spd="slow">
    <p:wipe/>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Customizing a Personal Chart</a:t>
            </a:r>
          </a:p>
        </p:txBody>
      </p:sp>
      <p:pic>
        <p:nvPicPr>
          <p:cNvPr id="3" name="Picture 2"/>
          <p:cNvPicPr>
            <a:picLocks noChangeAspect="1"/>
          </p:cNvPicPr>
          <p:nvPr/>
        </p:nvPicPr>
        <p:blipFill>
          <a:blip r:embed="rId3"/>
          <a:stretch>
            <a:fillRect/>
          </a:stretch>
        </p:blipFill>
        <p:spPr>
          <a:xfrm>
            <a:off x="515471" y="1720525"/>
            <a:ext cx="11161900" cy="3586581"/>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57622081"/>
      </p:ext>
    </p:extLst>
  </p:cSld>
  <p:clrMapOvr>
    <a:masterClrMapping/>
  </p:clrMapOvr>
  <p:transition spd="slow">
    <p:wipe/>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Dashboards</a:t>
            </a:r>
          </a:p>
        </p:txBody>
      </p:sp>
      <p:sp>
        <p:nvSpPr>
          <p:cNvPr id="4" name="Rectangle 3"/>
          <p:cNvSpPr/>
          <p:nvPr/>
        </p:nvSpPr>
        <p:spPr>
          <a:xfrm>
            <a:off x="778932" y="818592"/>
            <a:ext cx="10752667" cy="4893647"/>
          </a:xfrm>
          <a:prstGeom prst="rect">
            <a:avLst/>
          </a:prstGeom>
        </p:spPr>
        <p:txBody>
          <a:bodyPr wrap="square">
            <a:spAutoFit/>
          </a:bodyPr>
          <a:lstStyle/>
          <a:p>
            <a:pPr indent="-342900">
              <a:buFont typeface="Wingdings" panose="05000000000000000000" pitchFamily="2" charset="2"/>
              <a:buChar char="§"/>
            </a:pPr>
            <a:r>
              <a:rPr lang="en-US" sz="2000" b="1" dirty="0">
                <a:solidFill>
                  <a:prstClr val="black"/>
                </a:solidFill>
              </a:rPr>
              <a:t> </a:t>
            </a:r>
            <a:r>
              <a:rPr lang="en-US" sz="2400" dirty="0">
                <a:solidFill>
                  <a:srgbClr val="7030A0"/>
                </a:solidFill>
                <a:latin typeface="Trebuchet MS" panose="020B0603020202020204" pitchFamily="34" charset="0"/>
              </a:rPr>
              <a:t>It’s likely that the first thing that grabs your attention when you log into CRM are Dashboards. </a:t>
            </a:r>
          </a:p>
          <a:p>
            <a:pPr indent="-342900">
              <a:buFont typeface="Wingdings" panose="05000000000000000000" pitchFamily="2" charset="2"/>
              <a:buChar char="§"/>
            </a:pPr>
            <a:endParaRPr lang="en-US" sz="2400" dirty="0">
              <a:solidFill>
                <a:srgbClr val="7030A0"/>
              </a:solidFill>
              <a:latin typeface="Trebuchet MS" panose="020B0603020202020204" pitchFamily="34" charset="0"/>
            </a:endParaRPr>
          </a:p>
          <a:p>
            <a:pPr indent="-342900">
              <a:buFont typeface="Wingdings" panose="05000000000000000000" pitchFamily="2" charset="2"/>
              <a:buChar char="§"/>
            </a:pPr>
            <a:r>
              <a:rPr lang="en-US" sz="2400" dirty="0">
                <a:solidFill>
                  <a:srgbClr val="7030A0"/>
                </a:solidFill>
                <a:latin typeface="Trebuchet MS" panose="020B0603020202020204" pitchFamily="34" charset="0"/>
              </a:rPr>
              <a:t> They host vast set of information in forms of charts and tasks.</a:t>
            </a:r>
          </a:p>
          <a:p>
            <a:pPr marL="342900" indent="-342900">
              <a:buFont typeface="Wingdings" panose="05000000000000000000" pitchFamily="2" charset="2"/>
              <a:buChar char="§"/>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
            </a:pPr>
            <a:r>
              <a:rPr lang="en-US" sz="2400" dirty="0">
                <a:solidFill>
                  <a:srgbClr val="7030A0"/>
                </a:solidFill>
                <a:latin typeface="Trebuchet MS" panose="020B0603020202020204" pitchFamily="34" charset="0"/>
              </a:rPr>
              <a:t>Dashboards can be created and customized at system level, and users can also create their own personal dashboards.</a:t>
            </a:r>
          </a:p>
          <a:p>
            <a:pPr marL="342900" indent="-342900">
              <a:buFont typeface="Wingdings" panose="05000000000000000000" pitchFamily="2" charset="2"/>
              <a:buChar char="§"/>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
            </a:pPr>
            <a:r>
              <a:rPr lang="en-US" sz="2400" dirty="0">
                <a:solidFill>
                  <a:srgbClr val="7030A0"/>
                </a:solidFill>
                <a:latin typeface="Trebuchet MS" panose="020B0603020202020204" pitchFamily="34" charset="0"/>
              </a:rPr>
              <a:t>An admin or customizer creates or customizes system dashboards that, when published, are visible to everyone in the organization.</a:t>
            </a:r>
          </a:p>
          <a:p>
            <a:pPr marL="342900" indent="-342900">
              <a:buFont typeface="Wingdings" panose="05000000000000000000" pitchFamily="2" charset="2"/>
              <a:buChar char="§"/>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
            </a:pPr>
            <a:r>
              <a:rPr lang="en-US" sz="2400" dirty="0">
                <a:solidFill>
                  <a:srgbClr val="7030A0"/>
                </a:solidFill>
                <a:latin typeface="Trebuchet MS" panose="020B0603020202020204" pitchFamily="34" charset="0"/>
              </a:rPr>
              <a:t>Out-of-the-box dashboards for Microsoft Dynamics CRM are as follows:</a:t>
            </a:r>
          </a:p>
          <a:p>
            <a:pPr marL="342900" indent="-342900"/>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122670825"/>
      </p:ext>
    </p:extLst>
  </p:cSld>
  <p:clrMapOvr>
    <a:masterClrMapping/>
  </p:clrMapOvr>
  <p:transition spd="slow">
    <p:wipe/>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52528" y="1107015"/>
            <a:ext cx="7396767" cy="2308324"/>
          </a:xfrm>
          <a:prstGeom prst="rect">
            <a:avLst/>
          </a:prstGeom>
        </p:spPr>
        <p:txBody>
          <a:bodyPr wrap="square">
            <a:spAutoFit/>
          </a:bodyPr>
          <a:lstStyle/>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Customer Service Operations</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Customer Service Performance</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Customer Service Representative</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Marketing</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Sales Activity</a:t>
            </a: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Sales Performance</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Dashboards</a:t>
            </a:r>
          </a:p>
        </p:txBody>
      </p:sp>
      <p:sp>
        <p:nvSpPr>
          <p:cNvPr id="4" name="Rectangle 3"/>
          <p:cNvSpPr/>
          <p:nvPr/>
        </p:nvSpPr>
        <p:spPr>
          <a:xfrm>
            <a:off x="778932" y="818592"/>
            <a:ext cx="10752667" cy="1938992"/>
          </a:xfrm>
          <a:prstGeom prst="rect">
            <a:avLst/>
          </a:prstGeom>
        </p:spPr>
        <p:txBody>
          <a:bodyPr wrap="square">
            <a:spAutoFit/>
          </a:bodyPr>
          <a:lstStyle/>
          <a:p>
            <a:pPr indent="-342900">
              <a:buFont typeface="Wingdings" panose="05000000000000000000" pitchFamily="2" charset="2"/>
              <a:buChar char="§"/>
            </a:pPr>
            <a:r>
              <a:rPr lang="en-US" sz="2000" b="1" dirty="0">
                <a:solidFill>
                  <a:prstClr val="black"/>
                </a:solidFill>
              </a:rPr>
              <a:t> </a:t>
            </a:r>
            <a:r>
              <a:rPr lang="en-US" sz="2400" dirty="0">
                <a:solidFill>
                  <a:srgbClr val="7030A0"/>
                </a:solidFill>
                <a:latin typeface="Trebuchet MS" panose="020B0603020202020204" pitchFamily="34" charset="0"/>
              </a:rPr>
              <a:t>Any user can create a dashboard visible only to them in their work area such as Sales, Service, or Marketing.</a:t>
            </a:r>
          </a:p>
          <a:p>
            <a:pPr indent="-342900">
              <a:buFont typeface="Wingdings" panose="05000000000000000000" pitchFamily="2" charset="2"/>
              <a:buChar char="§"/>
            </a:pPr>
            <a:endParaRPr lang="en-US" sz="2400" dirty="0">
              <a:solidFill>
                <a:srgbClr val="7030A0"/>
              </a:solidFill>
              <a:latin typeface="Trebuchet MS" panose="020B0603020202020204" pitchFamily="34" charset="0"/>
            </a:endParaRPr>
          </a:p>
          <a:p>
            <a:pPr indent="-342900">
              <a:buFont typeface="Wingdings" panose="05000000000000000000" pitchFamily="2" charset="2"/>
              <a:buChar char="§"/>
            </a:pPr>
            <a:r>
              <a:rPr lang="en-US" sz="2400" dirty="0">
                <a:solidFill>
                  <a:srgbClr val="7030A0"/>
                </a:solidFill>
                <a:latin typeface="Trebuchet MS" panose="020B0603020202020204" pitchFamily="34" charset="0"/>
              </a:rPr>
              <a:t>A user can choose to set their user dashboard as their default dashboard and override the system dashboard</a:t>
            </a:r>
            <a:r>
              <a:rPr lang="en-US" sz="2000" dirty="0"/>
              <a:t>.</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43452322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1425"/>
          </a:xfrm>
        </p:spPr>
        <p:txBody>
          <a:bodyPr>
            <a:normAutofit/>
          </a:bodyPr>
          <a:lstStyle/>
          <a:p>
            <a:pPr defTabSz="914363"/>
            <a:r>
              <a:rPr lang="en-US" sz="2800" b="1" dirty="0">
                <a:ln w="3175">
                  <a:noFill/>
                </a:ln>
                <a:solidFill>
                  <a:srgbClr val="8B0D88"/>
                </a:solidFill>
                <a:latin typeface="Trebuchet MS" panose="020B0603020202020204" pitchFamily="34" charset="0"/>
              </a:rPr>
              <a:t>Microsoft Dynamics 365 App Model : Change the Custom App Name</a:t>
            </a:r>
          </a:p>
        </p:txBody>
      </p:sp>
      <p:sp>
        <p:nvSpPr>
          <p:cNvPr id="4" name="Rectangle 3"/>
          <p:cNvSpPr/>
          <p:nvPr/>
        </p:nvSpPr>
        <p:spPr>
          <a:xfrm>
            <a:off x="379922" y="1140023"/>
            <a:ext cx="11139530" cy="4585871"/>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If you would like to change the custom App name, you can do this using a System Setting.</a:t>
            </a:r>
          </a:p>
          <a:p>
            <a:pPr fontAlgn="base"/>
            <a:r>
              <a:rPr lang="en-US" sz="2400" dirty="0">
                <a:solidFill>
                  <a:srgbClr val="7030A0"/>
                </a:solidFill>
                <a:latin typeface="Trebuchet MS" panose="020B0603020202020204" pitchFamily="34" charset="0"/>
              </a:rPr>
              <a:t>Navigate to</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		 </a:t>
            </a:r>
            <a:r>
              <a:rPr lang="en-US" sz="2800" b="1" spc="-133" dirty="0">
                <a:ln w="3175">
                  <a:noFill/>
                </a:ln>
                <a:solidFill>
                  <a:srgbClr val="8B0D88"/>
                </a:solidFill>
                <a:latin typeface="Trebuchet MS" panose="020B0603020202020204" pitchFamily="34" charset="0"/>
                <a:ea typeface="+mj-ea"/>
                <a:cs typeface="+mj-cs"/>
              </a:rPr>
              <a:t>Settings &gt; Administration &gt; System Settings.</a:t>
            </a:r>
          </a:p>
          <a:p>
            <a:pPr fontAlgn="base"/>
            <a:endParaRPr lang="en-US" sz="2400" dirty="0">
              <a:solidFill>
                <a:srgbClr val="7030A0"/>
              </a:solidFill>
              <a:latin typeface="Trebuchet MS" panose="020B0603020202020204" pitchFamily="34" charset="0"/>
            </a:endParaRP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Click the General tab, scroll down to the bottom.  Change the value in the </a:t>
            </a:r>
            <a:r>
              <a:rPr lang="en-US" sz="2400" b="1" dirty="0">
                <a:solidFill>
                  <a:srgbClr val="7030A0"/>
                </a:solidFill>
                <a:latin typeface="Trebuchet MS" panose="020B0603020202020204" pitchFamily="34" charset="0"/>
              </a:rPr>
              <a:t>“Default app name” </a:t>
            </a:r>
            <a:r>
              <a:rPr lang="en-US" sz="2400" dirty="0">
                <a:solidFill>
                  <a:srgbClr val="7030A0"/>
                </a:solidFill>
                <a:latin typeface="Trebuchet MS" panose="020B0603020202020204" pitchFamily="34" charset="0"/>
              </a:rPr>
              <a:t>field.</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 You can also choose to show or hide by switching the “Show default app on landing page and in app switcher” radio button.  Click OK.</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266875173"/>
      </p:ext>
    </p:extLst>
  </p:cSld>
  <p:clrMapOvr>
    <a:masterClrMapping/>
  </p:clrMapOvr>
  <p:transition spd="slow">
    <p:wipe/>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Customizing a System Dashboard</a:t>
            </a:r>
          </a:p>
        </p:txBody>
      </p:sp>
      <p:pic>
        <p:nvPicPr>
          <p:cNvPr id="4" name="Picture 3"/>
          <p:cNvPicPr>
            <a:picLocks noChangeAspect="1"/>
          </p:cNvPicPr>
          <p:nvPr/>
        </p:nvPicPr>
        <p:blipFill>
          <a:blip r:embed="rId3"/>
          <a:stretch>
            <a:fillRect/>
          </a:stretch>
        </p:blipFill>
        <p:spPr>
          <a:xfrm>
            <a:off x="399170" y="1229005"/>
            <a:ext cx="11139660" cy="4364971"/>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77113210"/>
      </p:ext>
    </p:extLst>
  </p:cSld>
  <p:clrMapOvr>
    <a:masterClrMapping/>
  </p:clrMapOvr>
  <p:transition spd="slow">
    <p:wipe/>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Customizing a System Dashboard</a:t>
            </a:r>
          </a:p>
        </p:txBody>
      </p:sp>
      <p:pic>
        <p:nvPicPr>
          <p:cNvPr id="3" name="Picture 2"/>
          <p:cNvPicPr>
            <a:picLocks noChangeAspect="1"/>
          </p:cNvPicPr>
          <p:nvPr/>
        </p:nvPicPr>
        <p:blipFill>
          <a:blip r:embed="rId3"/>
          <a:stretch>
            <a:fillRect/>
          </a:stretch>
        </p:blipFill>
        <p:spPr>
          <a:xfrm>
            <a:off x="127001" y="965201"/>
            <a:ext cx="12033954" cy="378609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75892695"/>
      </p:ext>
    </p:extLst>
  </p:cSld>
  <p:clrMapOvr>
    <a:masterClrMapping/>
  </p:clrMapOvr>
  <p:transition spd="slow">
    <p:wipe/>
  </p:transition>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64604"/>
          </a:xfrm>
        </p:spPr>
        <p:txBody>
          <a:bodyPr/>
          <a:lstStyle/>
          <a:p>
            <a:pPr defTabSz="914363"/>
            <a:r>
              <a:rPr sz="2900" b="1" dirty="0">
                <a:solidFill>
                  <a:srgbClr val="8B0D88"/>
                </a:solidFill>
                <a:latin typeface="Trebuchet MS" panose="020B0603020202020204" pitchFamily="34" charset="0"/>
                <a:ea typeface="+mj-ea"/>
                <a:cs typeface="+mj-cs"/>
              </a:rPr>
              <a:t>Customizing a System Dashboard : Choosing Dashboard Layout</a:t>
            </a:r>
          </a:p>
        </p:txBody>
      </p:sp>
      <p:pic>
        <p:nvPicPr>
          <p:cNvPr id="4" name="Picture 3"/>
          <p:cNvPicPr>
            <a:picLocks noChangeAspect="1"/>
          </p:cNvPicPr>
          <p:nvPr/>
        </p:nvPicPr>
        <p:blipFill>
          <a:blip r:embed="rId3"/>
          <a:stretch>
            <a:fillRect/>
          </a:stretch>
        </p:blipFill>
        <p:spPr>
          <a:xfrm>
            <a:off x="753035" y="851068"/>
            <a:ext cx="8516472" cy="5799661"/>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673391161"/>
      </p:ext>
    </p:extLst>
  </p:cSld>
  <p:clrMapOvr>
    <a:masterClrMapping/>
  </p:clrMapOvr>
  <p:transition spd="slow">
    <p:wipe/>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64604"/>
          </a:xfrm>
        </p:spPr>
        <p:txBody>
          <a:bodyPr/>
          <a:lstStyle/>
          <a:p>
            <a:pPr defTabSz="914363"/>
            <a:r>
              <a:rPr sz="2900" b="1" dirty="0">
                <a:solidFill>
                  <a:srgbClr val="8B0D88"/>
                </a:solidFill>
                <a:latin typeface="Trebuchet MS" panose="020B0603020202020204" pitchFamily="34" charset="0"/>
                <a:ea typeface="+mj-ea"/>
                <a:cs typeface="+mj-cs"/>
              </a:rPr>
              <a:t>Customizing a System Dashboard : Create Dashboard</a:t>
            </a:r>
          </a:p>
        </p:txBody>
      </p:sp>
      <p:pic>
        <p:nvPicPr>
          <p:cNvPr id="5" name="Picture 4"/>
          <p:cNvPicPr>
            <a:picLocks noChangeAspect="1"/>
          </p:cNvPicPr>
          <p:nvPr/>
        </p:nvPicPr>
        <p:blipFill>
          <a:blip r:embed="rId3"/>
          <a:stretch>
            <a:fillRect/>
          </a:stretch>
        </p:blipFill>
        <p:spPr>
          <a:xfrm>
            <a:off x="1643062" y="1309687"/>
            <a:ext cx="8905875" cy="423862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180008444"/>
      </p:ext>
    </p:extLst>
  </p:cSld>
  <p:clrMapOvr>
    <a:masterClrMapping/>
  </p:clrMapOvr>
  <p:transition spd="slow">
    <p:wipe/>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64604"/>
          </a:xfrm>
        </p:spPr>
        <p:txBody>
          <a:bodyPr/>
          <a:lstStyle/>
          <a:p>
            <a:pPr defTabSz="914363"/>
            <a:r>
              <a:rPr sz="2900" b="1" dirty="0">
                <a:solidFill>
                  <a:srgbClr val="8B0D88"/>
                </a:solidFill>
                <a:latin typeface="Trebuchet MS" panose="020B0603020202020204" pitchFamily="34" charset="0"/>
                <a:ea typeface="+mj-ea"/>
                <a:cs typeface="+mj-cs"/>
              </a:rPr>
              <a:t>Customizing a System Dashboard : Create Dashboard</a:t>
            </a:r>
          </a:p>
        </p:txBody>
      </p:sp>
      <p:pic>
        <p:nvPicPr>
          <p:cNvPr id="3" name="Picture 2"/>
          <p:cNvPicPr>
            <a:picLocks noChangeAspect="1"/>
          </p:cNvPicPr>
          <p:nvPr/>
        </p:nvPicPr>
        <p:blipFill>
          <a:blip r:embed="rId3"/>
          <a:stretch>
            <a:fillRect/>
          </a:stretch>
        </p:blipFill>
        <p:spPr>
          <a:xfrm>
            <a:off x="432453" y="882026"/>
            <a:ext cx="11073093" cy="570871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46610931"/>
      </p:ext>
    </p:extLst>
  </p:cSld>
  <p:clrMapOvr>
    <a:masterClrMapping/>
  </p:clrMapOvr>
  <p:transition spd="slow">
    <p:wipe/>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57624"/>
            <a:ext cx="11684000" cy="620914"/>
          </a:xfrm>
        </p:spPr>
        <p:txBody>
          <a:bodyPr/>
          <a:lstStyle/>
          <a:p>
            <a:pPr defTabSz="914363"/>
            <a:r>
              <a:rPr sz="2900" b="1" dirty="0">
                <a:solidFill>
                  <a:srgbClr val="8B0D88"/>
                </a:solidFill>
                <a:latin typeface="Trebuchet MS" panose="020B0603020202020204" pitchFamily="34" charset="0"/>
                <a:ea typeface="+mj-ea"/>
                <a:cs typeface="+mj-cs"/>
              </a:rPr>
              <a:t>Customizing a System Dashboard : Create Dashboard</a:t>
            </a:r>
          </a:p>
        </p:txBody>
      </p:sp>
      <p:pic>
        <p:nvPicPr>
          <p:cNvPr id="4" name="Picture 3"/>
          <p:cNvPicPr>
            <a:picLocks noChangeAspect="1"/>
          </p:cNvPicPr>
          <p:nvPr/>
        </p:nvPicPr>
        <p:blipFill>
          <a:blip r:embed="rId2"/>
          <a:stretch>
            <a:fillRect/>
          </a:stretch>
        </p:blipFill>
        <p:spPr>
          <a:xfrm>
            <a:off x="247650" y="1041307"/>
            <a:ext cx="11563350" cy="5133975"/>
          </a:xfrm>
          <a:prstGeom prst="rect">
            <a:avLst/>
          </a:prstGeom>
        </p:spPr>
      </p:pic>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329018518"/>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57624"/>
            <a:ext cx="11684000" cy="620914"/>
          </a:xfrm>
        </p:spPr>
        <p:txBody>
          <a:bodyPr/>
          <a:lstStyle/>
          <a:p>
            <a:pPr defTabSz="914363"/>
            <a:r>
              <a:rPr sz="2900" b="1" dirty="0">
                <a:solidFill>
                  <a:srgbClr val="8B0D88"/>
                </a:solidFill>
                <a:latin typeface="Trebuchet MS" panose="020B0603020202020204" pitchFamily="34" charset="0"/>
                <a:ea typeface="+mj-ea"/>
                <a:cs typeface="+mj-cs"/>
              </a:rPr>
              <a:t>Setting a System Dashboard as Default Dashboard for all users</a:t>
            </a:r>
          </a:p>
        </p:txBody>
      </p:sp>
      <p:pic>
        <p:nvPicPr>
          <p:cNvPr id="3" name="Picture 2"/>
          <p:cNvPicPr>
            <a:picLocks noChangeAspect="1"/>
          </p:cNvPicPr>
          <p:nvPr/>
        </p:nvPicPr>
        <p:blipFill>
          <a:blip r:embed="rId3"/>
          <a:stretch>
            <a:fillRect/>
          </a:stretch>
        </p:blipFill>
        <p:spPr>
          <a:xfrm>
            <a:off x="321577" y="1137957"/>
            <a:ext cx="11294845" cy="372091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03789131"/>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57624"/>
            <a:ext cx="11684000" cy="620914"/>
          </a:xfrm>
        </p:spPr>
        <p:txBody>
          <a:bodyPr/>
          <a:lstStyle/>
          <a:p>
            <a:pPr defTabSz="914363"/>
            <a:r>
              <a:rPr sz="2900" b="1" dirty="0">
                <a:solidFill>
                  <a:srgbClr val="8B0D88"/>
                </a:solidFill>
                <a:latin typeface="Trebuchet MS" panose="020B0603020202020204" pitchFamily="34" charset="0"/>
                <a:ea typeface="+mj-ea"/>
                <a:cs typeface="+mj-cs"/>
              </a:rPr>
              <a:t>Assigning Security Roles for System Dashboards</a:t>
            </a:r>
          </a:p>
        </p:txBody>
      </p:sp>
      <p:pic>
        <p:nvPicPr>
          <p:cNvPr id="4" name="Picture 3"/>
          <p:cNvPicPr>
            <a:picLocks noChangeAspect="1"/>
          </p:cNvPicPr>
          <p:nvPr/>
        </p:nvPicPr>
        <p:blipFill>
          <a:blip r:embed="rId3"/>
          <a:stretch>
            <a:fillRect/>
          </a:stretch>
        </p:blipFill>
        <p:spPr>
          <a:xfrm>
            <a:off x="334123" y="1452282"/>
            <a:ext cx="10851776" cy="364471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23039169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57624"/>
            <a:ext cx="11684000" cy="620914"/>
          </a:xfrm>
        </p:spPr>
        <p:txBody>
          <a:bodyPr/>
          <a:lstStyle/>
          <a:p>
            <a:pPr defTabSz="914363"/>
            <a:r>
              <a:rPr sz="2900" b="1" dirty="0">
                <a:solidFill>
                  <a:srgbClr val="8B0D88"/>
                </a:solidFill>
                <a:latin typeface="Trebuchet MS" panose="020B0603020202020204" pitchFamily="34" charset="0"/>
                <a:ea typeface="+mj-ea"/>
                <a:cs typeface="+mj-cs"/>
              </a:rPr>
              <a:t>Assigning Security Roles for System Dashboards</a:t>
            </a:r>
          </a:p>
        </p:txBody>
      </p:sp>
      <p:pic>
        <p:nvPicPr>
          <p:cNvPr id="3" name="Picture 2"/>
          <p:cNvPicPr>
            <a:picLocks noChangeAspect="1"/>
          </p:cNvPicPr>
          <p:nvPr/>
        </p:nvPicPr>
        <p:blipFill>
          <a:blip r:embed="rId3"/>
          <a:stretch>
            <a:fillRect/>
          </a:stretch>
        </p:blipFill>
        <p:spPr>
          <a:xfrm>
            <a:off x="888066" y="878538"/>
            <a:ext cx="9098616" cy="5875819"/>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393197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57624"/>
            <a:ext cx="11684000" cy="620914"/>
          </a:xfrm>
        </p:spPr>
        <p:txBody>
          <a:bodyPr/>
          <a:lstStyle/>
          <a:p>
            <a:pPr defTabSz="914363"/>
            <a:r>
              <a:rPr sz="2900" b="1" dirty="0">
                <a:solidFill>
                  <a:srgbClr val="8B0D88"/>
                </a:solidFill>
                <a:latin typeface="Trebuchet MS" panose="020B0603020202020204" pitchFamily="34" charset="0"/>
                <a:ea typeface="+mj-ea"/>
                <a:cs typeface="+mj-cs"/>
              </a:rPr>
              <a:t>Dashboards</a:t>
            </a:r>
          </a:p>
        </p:txBody>
      </p:sp>
      <p:pic>
        <p:nvPicPr>
          <p:cNvPr id="5" name="Picture 4"/>
          <p:cNvPicPr>
            <a:picLocks noChangeAspect="1"/>
          </p:cNvPicPr>
          <p:nvPr/>
        </p:nvPicPr>
        <p:blipFill>
          <a:blip r:embed="rId3"/>
          <a:stretch>
            <a:fillRect/>
          </a:stretch>
        </p:blipFill>
        <p:spPr>
          <a:xfrm>
            <a:off x="254595" y="1248616"/>
            <a:ext cx="11583706" cy="4883243"/>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8055188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a:bodyPr>
          <a:lstStyle/>
          <a:p>
            <a:pPr defTabSz="914363"/>
            <a:r>
              <a:rPr lang="en-US" sz="2800" b="1" dirty="0">
                <a:ln w="3175">
                  <a:noFill/>
                </a:ln>
                <a:solidFill>
                  <a:srgbClr val="8B0D88"/>
                </a:solidFill>
                <a:latin typeface="Trebuchet MS" panose="020B0603020202020204" pitchFamily="34" charset="0"/>
              </a:rPr>
              <a:t>Microsoft Dynamics 365 App Model : Change the Custom App Name</a:t>
            </a:r>
          </a:p>
        </p:txBody>
      </p:sp>
      <p:pic>
        <p:nvPicPr>
          <p:cNvPr id="3" name="Picture 2"/>
          <p:cNvPicPr>
            <a:picLocks noChangeAspect="1"/>
          </p:cNvPicPr>
          <p:nvPr/>
        </p:nvPicPr>
        <p:blipFill>
          <a:blip r:embed="rId3"/>
          <a:stretch>
            <a:fillRect/>
          </a:stretch>
        </p:blipFill>
        <p:spPr>
          <a:xfrm>
            <a:off x="947651" y="965200"/>
            <a:ext cx="10108276" cy="576262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26772865"/>
      </p:ext>
    </p:extLst>
  </p:cSld>
  <p:clrMapOvr>
    <a:masterClrMapping/>
  </p:clrMapOvr>
  <p:transition spd="slow">
    <p:wipe/>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57624"/>
            <a:ext cx="11684000" cy="620914"/>
          </a:xfrm>
        </p:spPr>
        <p:txBody>
          <a:bodyPr/>
          <a:lstStyle/>
          <a:p>
            <a:pPr defTabSz="914363"/>
            <a:r>
              <a:rPr sz="2900" b="1" dirty="0">
                <a:solidFill>
                  <a:srgbClr val="8B0D88"/>
                </a:solidFill>
                <a:latin typeface="Trebuchet MS" panose="020B0603020202020204" pitchFamily="34" charset="0"/>
                <a:ea typeface="+mj-ea"/>
                <a:cs typeface="+mj-cs"/>
              </a:rPr>
              <a:t>Personal Dashboards</a:t>
            </a:r>
          </a:p>
        </p:txBody>
      </p:sp>
      <p:pic>
        <p:nvPicPr>
          <p:cNvPr id="3" name="Picture 2"/>
          <p:cNvPicPr>
            <a:picLocks noChangeAspect="1"/>
          </p:cNvPicPr>
          <p:nvPr/>
        </p:nvPicPr>
        <p:blipFill>
          <a:blip r:embed="rId3"/>
          <a:stretch>
            <a:fillRect/>
          </a:stretch>
        </p:blipFill>
        <p:spPr>
          <a:xfrm>
            <a:off x="776672" y="1695169"/>
            <a:ext cx="10384656" cy="2984407"/>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11063992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57624"/>
            <a:ext cx="11684000" cy="620914"/>
          </a:xfrm>
        </p:spPr>
        <p:txBody>
          <a:bodyPr/>
          <a:lstStyle/>
          <a:p>
            <a:pPr defTabSz="914363"/>
            <a:r>
              <a:rPr sz="2900" b="1" dirty="0">
                <a:solidFill>
                  <a:srgbClr val="8B0D88"/>
                </a:solidFill>
                <a:latin typeface="Trebuchet MS" panose="020B0603020202020204" pitchFamily="34" charset="0"/>
                <a:ea typeface="+mj-ea"/>
                <a:cs typeface="+mj-cs"/>
              </a:rPr>
              <a:t>Personal Dashboards</a:t>
            </a:r>
          </a:p>
        </p:txBody>
      </p:sp>
      <p:pic>
        <p:nvPicPr>
          <p:cNvPr id="4" name="Picture 3"/>
          <p:cNvPicPr>
            <a:picLocks noChangeAspect="1"/>
          </p:cNvPicPr>
          <p:nvPr/>
        </p:nvPicPr>
        <p:blipFill>
          <a:blip r:embed="rId3"/>
          <a:stretch>
            <a:fillRect/>
          </a:stretch>
        </p:blipFill>
        <p:spPr>
          <a:xfrm>
            <a:off x="286869" y="1016284"/>
            <a:ext cx="11695579" cy="5256151"/>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46805379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AutoSave</a:t>
            </a:r>
          </a:p>
        </p:txBody>
      </p:sp>
      <p:sp>
        <p:nvSpPr>
          <p:cNvPr id="4" name="Rectangle 3"/>
          <p:cNvSpPr/>
          <p:nvPr/>
        </p:nvSpPr>
        <p:spPr>
          <a:xfrm>
            <a:off x="778932" y="818592"/>
            <a:ext cx="10752667" cy="7848302"/>
          </a:xfrm>
          <a:prstGeom prst="rect">
            <a:avLst/>
          </a:prstGeom>
        </p:spPr>
        <p:txBody>
          <a:bodyPr wrap="square">
            <a:spAutoFit/>
          </a:bodyPr>
          <a:lstStyle/>
          <a:p>
            <a:pPr indent="-342900">
              <a:buFont typeface="Wingdings" panose="05000000000000000000" pitchFamily="2" charset="2"/>
              <a:buChar char="§"/>
            </a:pPr>
            <a:r>
              <a:rPr lang="en-US" sz="2000" b="1" dirty="0">
                <a:solidFill>
                  <a:prstClr val="black"/>
                </a:solidFill>
              </a:rPr>
              <a:t> </a:t>
            </a:r>
            <a:r>
              <a:rPr lang="en-US" sz="2400" dirty="0">
                <a:solidFill>
                  <a:srgbClr val="7030A0"/>
                </a:solidFill>
                <a:latin typeface="Trebuchet MS" panose="020B0603020202020204" pitchFamily="34" charset="0"/>
              </a:rPr>
              <a:t>When you create a new record in CRM, you will have to save the record for the first time manually before autosave kicks in. </a:t>
            </a:r>
          </a:p>
          <a:p>
            <a:pPr indent="-342900">
              <a:buFont typeface="Wingdings" panose="05000000000000000000" pitchFamily="2" charset="2"/>
              <a:buChar char="§"/>
            </a:pPr>
            <a:endParaRPr lang="en-US" sz="2400" dirty="0">
              <a:solidFill>
                <a:srgbClr val="7030A0"/>
              </a:solidFill>
              <a:latin typeface="Trebuchet MS" panose="020B0603020202020204" pitchFamily="34" charset="0"/>
            </a:endParaRPr>
          </a:p>
          <a:p>
            <a:pPr indent="-342900">
              <a:buFont typeface="Wingdings" panose="05000000000000000000" pitchFamily="2" charset="2"/>
              <a:buChar char="§"/>
            </a:pPr>
            <a:r>
              <a:rPr lang="en-US" sz="2400" dirty="0">
                <a:solidFill>
                  <a:srgbClr val="7030A0"/>
                </a:solidFill>
                <a:latin typeface="Trebuchet MS" panose="020B0603020202020204" pitchFamily="34" charset="0"/>
              </a:rPr>
              <a:t>Once the record has been saved once, autosave will save any changes made to the record every 30 seconds after a field has been modified.</a:t>
            </a:r>
          </a:p>
          <a:p>
            <a:pPr indent="-342900">
              <a:buFont typeface="Wingdings" panose="05000000000000000000" pitchFamily="2" charset="2"/>
              <a:buChar char="§"/>
            </a:pPr>
            <a:endParaRPr lang="en-US" sz="2400" dirty="0">
              <a:solidFill>
                <a:srgbClr val="7030A0"/>
              </a:solidFill>
              <a:latin typeface="Trebuchet MS" panose="020B0603020202020204" pitchFamily="34" charset="0"/>
            </a:endParaRPr>
          </a:p>
          <a:p>
            <a:pPr indent="-342900">
              <a:buFont typeface="Wingdings" panose="05000000000000000000" pitchFamily="2" charset="2"/>
              <a:buChar char="§"/>
            </a:pPr>
            <a:r>
              <a:rPr lang="en-US" sz="2400" dirty="0">
                <a:solidFill>
                  <a:srgbClr val="7030A0"/>
                </a:solidFill>
                <a:latin typeface="Trebuchet MS" panose="020B0603020202020204" pitchFamily="34" charset="0"/>
              </a:rPr>
              <a:t>Autosave has to be enabled / disabled at the system level and Plugins and workflows will be fired during autosave.</a:t>
            </a:r>
          </a:p>
          <a:p>
            <a:pPr indent="-342900">
              <a:buFont typeface="Wingdings" panose="05000000000000000000" pitchFamily="2" charset="2"/>
              <a:buChar char="§"/>
            </a:pPr>
            <a:endParaRPr lang="en-US" sz="2400" dirty="0">
              <a:solidFill>
                <a:srgbClr val="7030A0"/>
              </a:solidFill>
              <a:latin typeface="Trebuchet MS" panose="020B0603020202020204" pitchFamily="34" charset="0"/>
            </a:endParaRPr>
          </a:p>
          <a:p>
            <a:pPr indent="-342900">
              <a:buFont typeface="Wingdings" panose="05000000000000000000" pitchFamily="2" charset="2"/>
              <a:buChar char="§"/>
            </a:pPr>
            <a:r>
              <a:rPr lang="en-US" sz="2400" dirty="0">
                <a:solidFill>
                  <a:srgbClr val="7030A0"/>
                </a:solidFill>
                <a:latin typeface="Trebuchet MS" panose="020B0603020202020204" pitchFamily="34" charset="0"/>
              </a:rPr>
              <a:t>Autosave can be enabled/disabled by navigating to Settings &gt; Administration &gt; System Settings &gt; General Tab.</a:t>
            </a:r>
          </a:p>
          <a:p>
            <a:pPr indent="-342900">
              <a:buFont typeface="Wingdings" panose="05000000000000000000" pitchFamily="2" charset="2"/>
              <a:buChar char="§"/>
            </a:pPr>
            <a:endParaRPr lang="en-US" sz="2400" dirty="0">
              <a:solidFill>
                <a:srgbClr val="7030A0"/>
              </a:solidFill>
              <a:latin typeface="Trebuchet MS" panose="020B0603020202020204" pitchFamily="34" charset="0"/>
            </a:endParaRPr>
          </a:p>
          <a:p>
            <a:pPr indent="-342900">
              <a:buFont typeface="Wingdings" panose="05000000000000000000" pitchFamily="2" charset="2"/>
              <a:buChar char="§"/>
            </a:pPr>
            <a:r>
              <a:rPr lang="en-US" sz="2400" dirty="0">
                <a:solidFill>
                  <a:srgbClr val="7030A0"/>
                </a:solidFill>
                <a:latin typeface="Trebuchet MS" panose="020B0603020202020204" pitchFamily="34" charset="0"/>
              </a:rPr>
              <a:t>Once the Auto save is enabled , SAVE and SAVE &amp; CLOSE button will not be available at the update scenario of a record and you will find only autosave button on the right bottom of the record form. Clicking this form can also be used for manually saving the record.</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264569"/>
      </p:ext>
    </p:extLst>
  </p:cSld>
  <p:clrMapOvr>
    <a:masterClrMapping/>
  </p:clrMapOvr>
  <p:transition spd="slow">
    <p:wipe/>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AutoSave</a:t>
            </a:r>
          </a:p>
        </p:txBody>
      </p:sp>
      <p:sp>
        <p:nvSpPr>
          <p:cNvPr id="4" name="Rectangle 3"/>
          <p:cNvSpPr/>
          <p:nvPr/>
        </p:nvSpPr>
        <p:spPr>
          <a:xfrm>
            <a:off x="778932" y="818592"/>
            <a:ext cx="10752667" cy="7048083"/>
          </a:xfrm>
          <a:prstGeom prst="rect">
            <a:avLst/>
          </a:prstGeom>
        </p:spPr>
        <p:txBody>
          <a:bodyPr wrap="square">
            <a:spAutoFit/>
          </a:bodyPr>
          <a:lstStyle/>
          <a:p>
            <a:pPr indent="-342900"/>
            <a:r>
              <a:rPr lang="en-US" sz="2000" b="1" dirty="0">
                <a:solidFill>
                  <a:prstClr val="black"/>
                </a:solidFill>
              </a:rPr>
              <a:t> </a:t>
            </a:r>
            <a:r>
              <a:rPr lang="en-US" sz="2400" dirty="0">
                <a:solidFill>
                  <a:srgbClr val="7030A0"/>
                </a:solidFill>
                <a:latin typeface="Trebuchet MS" panose="020B0603020202020204" pitchFamily="34" charset="0"/>
              </a:rPr>
              <a:t>By calling the below script on the form load event of a form we can control the Autosave on individual forms of specific entities</a:t>
            </a:r>
          </a:p>
          <a:p>
            <a:pPr indent="-342900"/>
            <a:endParaRPr lang="en-US" sz="2400" dirty="0">
              <a:solidFill>
                <a:srgbClr val="7030A0"/>
              </a:solidFill>
              <a:latin typeface="Trebuchet MS" panose="020B0603020202020204" pitchFamily="34" charset="0"/>
            </a:endParaRPr>
          </a:p>
          <a:p>
            <a:pPr indent="-342900"/>
            <a:endParaRPr lang="en-US" sz="2400" dirty="0">
              <a:solidFill>
                <a:srgbClr val="7030A0"/>
              </a:solidFill>
              <a:latin typeface="Trebuchet MS" panose="020B0603020202020204" pitchFamily="34" charset="0"/>
            </a:endParaRPr>
          </a:p>
          <a:p>
            <a:pPr marL="0" lvl="4" indent="-342900"/>
            <a:r>
              <a:rPr lang="en-US" sz="2400" dirty="0">
                <a:solidFill>
                  <a:srgbClr val="7030A0"/>
                </a:solidFill>
                <a:latin typeface="Trebuchet MS" panose="020B0603020202020204" pitchFamily="34" charset="0"/>
              </a:rPr>
              <a:t>         function preventAutoSave(</a:t>
            </a:r>
            <a:r>
              <a:rPr lang="en-US" sz="2400" dirty="0" err="1">
                <a:solidFill>
                  <a:srgbClr val="7030A0"/>
                </a:solidFill>
                <a:latin typeface="Trebuchet MS" panose="020B0603020202020204" pitchFamily="34" charset="0"/>
              </a:rPr>
              <a:t>econtext</a:t>
            </a:r>
            <a:r>
              <a:rPr lang="en-US" sz="2400" dirty="0">
                <a:solidFill>
                  <a:srgbClr val="7030A0"/>
                </a:solidFill>
                <a:latin typeface="Trebuchet MS" panose="020B0603020202020204" pitchFamily="34" charset="0"/>
              </a:rPr>
              <a:t>)</a:t>
            </a:r>
          </a:p>
          <a:p>
            <a:pPr marL="0" lvl="4" indent="-342900"/>
            <a:r>
              <a:rPr lang="en-US" sz="2400" dirty="0">
                <a:solidFill>
                  <a:srgbClr val="7030A0"/>
                </a:solidFill>
                <a:latin typeface="Trebuchet MS" panose="020B0603020202020204" pitchFamily="34" charset="0"/>
              </a:rPr>
              <a:t>         {</a:t>
            </a:r>
          </a:p>
          <a:p>
            <a:pPr marL="0" lvl="4" indent="-342900"/>
            <a:r>
              <a:rPr lang="en-US" sz="2400" dirty="0">
                <a:solidFill>
                  <a:srgbClr val="7030A0"/>
                </a:solidFill>
                <a:latin typeface="Trebuchet MS" panose="020B0603020202020204" pitchFamily="34" charset="0"/>
              </a:rPr>
              <a:t>           	var </a:t>
            </a:r>
            <a:r>
              <a:rPr lang="en-US" sz="2400" dirty="0" err="1">
                <a:solidFill>
                  <a:srgbClr val="7030A0"/>
                </a:solidFill>
                <a:latin typeface="Trebuchet MS" panose="020B0603020202020204" pitchFamily="34" charset="0"/>
              </a:rPr>
              <a:t>eventArgs</a:t>
            </a:r>
            <a:r>
              <a:rPr lang="en-US" sz="2400" dirty="0">
                <a:solidFill>
                  <a:srgbClr val="7030A0"/>
                </a:solidFill>
                <a:latin typeface="Trebuchet MS" panose="020B0603020202020204" pitchFamily="34" charset="0"/>
              </a:rPr>
              <a:t> = </a:t>
            </a:r>
            <a:r>
              <a:rPr lang="en-US" sz="2400" dirty="0" err="1">
                <a:solidFill>
                  <a:srgbClr val="7030A0"/>
                </a:solidFill>
                <a:latin typeface="Trebuchet MS" panose="020B0603020202020204" pitchFamily="34" charset="0"/>
              </a:rPr>
              <a:t>econtext.getEventArgs</a:t>
            </a:r>
            <a:r>
              <a:rPr lang="en-US" sz="2400" dirty="0">
                <a:solidFill>
                  <a:srgbClr val="7030A0"/>
                </a:solidFill>
                <a:latin typeface="Trebuchet MS" panose="020B0603020202020204" pitchFamily="34" charset="0"/>
              </a:rPr>
              <a:t>();</a:t>
            </a:r>
          </a:p>
          <a:p>
            <a:pPr marL="0" lvl="4" indent="-342900"/>
            <a:r>
              <a:rPr lang="en-US" sz="2400" dirty="0">
                <a:solidFill>
                  <a:srgbClr val="7030A0"/>
                </a:solidFill>
                <a:latin typeface="Trebuchet MS" panose="020B0603020202020204" pitchFamily="34" charset="0"/>
              </a:rPr>
              <a:t>          	if (</a:t>
            </a:r>
            <a:r>
              <a:rPr lang="en-US" sz="2400" dirty="0" err="1">
                <a:solidFill>
                  <a:srgbClr val="7030A0"/>
                </a:solidFill>
                <a:latin typeface="Trebuchet MS" panose="020B0603020202020204" pitchFamily="34" charset="0"/>
              </a:rPr>
              <a:t>eventArgs.getSaveMode</a:t>
            </a:r>
            <a:r>
              <a:rPr lang="en-US" sz="2400" dirty="0">
                <a:solidFill>
                  <a:srgbClr val="7030A0"/>
                </a:solidFill>
                <a:latin typeface="Trebuchet MS" panose="020B0603020202020204" pitchFamily="34" charset="0"/>
              </a:rPr>
              <a:t>() == 70) </a:t>
            </a:r>
          </a:p>
          <a:p>
            <a:pPr marL="0" lvl="4" indent="-342900"/>
            <a:r>
              <a:rPr lang="en-US" sz="2400" dirty="0">
                <a:solidFill>
                  <a:srgbClr val="7030A0"/>
                </a:solidFill>
                <a:latin typeface="Trebuchet MS" panose="020B0603020202020204" pitchFamily="34" charset="0"/>
              </a:rPr>
              <a:t>	          {</a:t>
            </a:r>
          </a:p>
          <a:p>
            <a:pPr marL="0" lvl="4" indent="-342900"/>
            <a:r>
              <a:rPr lang="en-US" sz="2400" dirty="0">
                <a:solidFill>
                  <a:srgbClr val="7030A0"/>
                </a:solidFill>
                <a:latin typeface="Trebuchet MS" panose="020B0603020202020204" pitchFamily="34" charset="0"/>
              </a:rPr>
              <a:t>           	 </a:t>
            </a:r>
            <a:r>
              <a:rPr lang="en-US" sz="2400" dirty="0" err="1">
                <a:solidFill>
                  <a:srgbClr val="7030A0"/>
                </a:solidFill>
                <a:latin typeface="Trebuchet MS" panose="020B0603020202020204" pitchFamily="34" charset="0"/>
              </a:rPr>
              <a:t>eventArgs.preventDefault</a:t>
            </a:r>
            <a:r>
              <a:rPr lang="en-US" sz="2400" dirty="0">
                <a:solidFill>
                  <a:srgbClr val="7030A0"/>
                </a:solidFill>
                <a:latin typeface="Trebuchet MS" panose="020B0603020202020204" pitchFamily="34" charset="0"/>
              </a:rPr>
              <a:t>();</a:t>
            </a:r>
          </a:p>
          <a:p>
            <a:pPr marL="0" lvl="4" indent="-342900"/>
            <a:r>
              <a:rPr lang="en-US" sz="2400" dirty="0">
                <a:solidFill>
                  <a:srgbClr val="7030A0"/>
                </a:solidFill>
                <a:latin typeface="Trebuchet MS" panose="020B0603020202020204" pitchFamily="34" charset="0"/>
              </a:rPr>
              <a:t>	           }</a:t>
            </a:r>
          </a:p>
          <a:p>
            <a:pPr marL="0" lvl="4" indent="-342900"/>
            <a:endParaRPr lang="en-US" sz="2400" dirty="0">
              <a:solidFill>
                <a:srgbClr val="7030A0"/>
              </a:solidFill>
              <a:latin typeface="Trebuchet MS" panose="020B0603020202020204" pitchFamily="34" charset="0"/>
            </a:endParaRPr>
          </a:p>
          <a:p>
            <a:pPr marL="0" lvl="4" indent="-342900"/>
            <a:r>
              <a:rPr lang="en-US" sz="2400" dirty="0">
                <a:solidFill>
                  <a:srgbClr val="7030A0"/>
                </a:solidFill>
                <a:latin typeface="Trebuchet MS" panose="020B0603020202020204" pitchFamily="34" charset="0"/>
              </a:rPr>
              <a:t>    </a:t>
            </a:r>
          </a:p>
          <a:p>
            <a:pPr marL="0" lvl="4" indent="-342900"/>
            <a:r>
              <a:rPr lang="en-US" sz="2400" dirty="0">
                <a:solidFill>
                  <a:srgbClr val="7030A0"/>
                </a:solidFill>
                <a:latin typeface="Trebuchet MS" panose="020B0603020202020204" pitchFamily="34" charset="0"/>
              </a:rPr>
              <a:t>          }   </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247638040"/>
      </p:ext>
    </p:extLst>
  </p:cSld>
  <p:clrMapOvr>
    <a:masterClrMapping/>
  </p:clrMapOvr>
  <p:transition spd="slow">
    <p:wipe/>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Autosave</a:t>
            </a:r>
          </a:p>
        </p:txBody>
      </p:sp>
      <p:sp>
        <p:nvSpPr>
          <p:cNvPr id="4" name="Rectangle 3"/>
          <p:cNvSpPr/>
          <p:nvPr/>
        </p:nvSpPr>
        <p:spPr>
          <a:xfrm>
            <a:off x="778933" y="1038727"/>
            <a:ext cx="10566400" cy="400110"/>
          </a:xfrm>
          <a:prstGeom prst="rect">
            <a:avLst/>
          </a:prstGeom>
        </p:spPr>
        <p:txBody>
          <a:bodyPr wrap="square">
            <a:spAutoFit/>
          </a:bodyPr>
          <a:lstStyle/>
          <a:p>
            <a:endParaRPr lang="en-US" sz="2000" dirty="0">
              <a:solidFill>
                <a:srgbClr val="000000"/>
              </a:solidFill>
              <a:latin typeface="Segoe UI (Body)"/>
            </a:endParaRPr>
          </a:p>
        </p:txBody>
      </p:sp>
      <p:pic>
        <p:nvPicPr>
          <p:cNvPr id="7170" name="Picture 2" descr="https://image-pobjects.netdna-ssl.com/wp-content/uploads/2013/10/102113_1518_MicrosoftDy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08" y="1742018"/>
            <a:ext cx="4924425" cy="344805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icrosoft Dynamics CRM 2013 autosave fea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299" y="1727730"/>
            <a:ext cx="5943600" cy="34766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498474" y="1194614"/>
            <a:ext cx="3067050" cy="295275"/>
          </a:xfrm>
          <a:prstGeom prst="rect">
            <a:avLst/>
          </a:prstGeom>
        </p:spPr>
      </p:pic>
      <p:pic>
        <p:nvPicPr>
          <p:cNvPr id="6" name="Picture 5"/>
          <p:cNvPicPr>
            <a:picLocks noChangeAspect="1"/>
          </p:cNvPicPr>
          <p:nvPr/>
        </p:nvPicPr>
        <p:blipFill>
          <a:blip r:embed="rId6"/>
          <a:stretch>
            <a:fillRect/>
          </a:stretch>
        </p:blipFill>
        <p:spPr>
          <a:xfrm>
            <a:off x="5969000" y="1108889"/>
            <a:ext cx="2819400" cy="381000"/>
          </a:xfrm>
          <a:prstGeom prst="rect">
            <a:avLst/>
          </a:prstGeom>
        </p:spPr>
      </p:pic>
      <p:pic>
        <p:nvPicPr>
          <p:cNvPr id="8" name="Picture 7" descr="Xrm.jpg"/>
          <p:cNvPicPr>
            <a:picLocks noChangeAspect="1"/>
          </p:cNvPicPr>
          <p:nvPr/>
        </p:nvPicPr>
        <p:blipFill>
          <a:blip r:embed="rId7"/>
          <a:stretch>
            <a:fillRect/>
          </a:stretch>
        </p:blipFill>
        <p:spPr>
          <a:xfrm>
            <a:off x="11011655" y="0"/>
            <a:ext cx="1180345" cy="1035586"/>
          </a:xfrm>
          <a:prstGeom prst="rect">
            <a:avLst/>
          </a:prstGeom>
        </p:spPr>
      </p:pic>
    </p:spTree>
    <p:extLst>
      <p:ext uri="{BB962C8B-B14F-4D97-AF65-F5344CB8AC3E}">
        <p14:creationId xmlns:p14="http://schemas.microsoft.com/office/powerpoint/2010/main" val="1441558218"/>
      </p:ext>
    </p:extLst>
  </p:cSld>
  <p:clrMapOvr>
    <a:masterClrMapping/>
  </p:clrMapOvr>
  <p:transition spd="slow">
    <p:wipe/>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  </a:t>
            </a:r>
          </a:p>
        </p:txBody>
      </p:sp>
      <p:pic>
        <p:nvPicPr>
          <p:cNvPr id="6" name="Picture 5"/>
          <p:cNvPicPr>
            <a:picLocks noChangeAspect="1"/>
          </p:cNvPicPr>
          <p:nvPr/>
        </p:nvPicPr>
        <p:blipFill>
          <a:blip r:embed="rId8"/>
          <a:stretch>
            <a:fillRect/>
          </a:stretch>
        </p:blipFill>
        <p:spPr>
          <a:xfrm>
            <a:off x="127000" y="240692"/>
            <a:ext cx="11928287" cy="6602492"/>
          </a:xfrm>
          <a:prstGeom prst="rect">
            <a:avLst/>
          </a:prstGeom>
          <a:effectLst>
            <a:softEdge rad="50800"/>
          </a:effectLst>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3134475519"/>
      </p:ext>
    </p:extLst>
  </p:cSld>
  <p:clrMapOvr>
    <a:masterClrMapping/>
  </p:clrMapOvr>
  <p:transition spd="slow">
    <p:wipe/>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Q&amp;A</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871469696"/>
      </p:ext>
    </p:extLst>
  </p:cSld>
  <p:clrMapOvr>
    <a:masterClrMapping/>
  </p:clrMapOvr>
  <p:transition spd="slow">
    <p:wipe/>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framework Enhancements</a:t>
            </a:r>
          </a:p>
        </p:txBody>
      </p:sp>
      <p:sp>
        <p:nvSpPr>
          <p:cNvPr id="4" name="Rectangle 3"/>
          <p:cNvSpPr/>
          <p:nvPr/>
        </p:nvSpPr>
        <p:spPr>
          <a:xfrm>
            <a:off x="778932" y="818592"/>
            <a:ext cx="11198420" cy="7417415"/>
          </a:xfrm>
          <a:prstGeom prst="rect">
            <a:avLst/>
          </a:prstGeom>
        </p:spPr>
        <p:txBody>
          <a:bodyPr wrap="square">
            <a:spAutoFit/>
          </a:bodyPr>
          <a:lstStyle/>
          <a:p>
            <a:pPr indent="-342900">
              <a:buFont typeface="Arial" panose="020B0604020202020204" pitchFamily="34" charset="0"/>
              <a:buChar char="•"/>
            </a:pPr>
            <a:r>
              <a:rPr lang="en-US" sz="2400" dirty="0">
                <a:solidFill>
                  <a:srgbClr val="7030A0"/>
                </a:solidFill>
                <a:latin typeface="Trebuchet MS" panose="020B0603020202020204" pitchFamily="34" charset="0"/>
              </a:rPr>
              <a:t>Microsoft Dynamics CRM 2015 Online Update 1 and Microsoft Dynamics CRM 2016 have introduced some of major enhancements to the CRM solution framework  which is a real delight for  developers and administrators. </a:t>
            </a:r>
          </a:p>
          <a:p>
            <a:pPr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indent="-342900">
              <a:buFont typeface="Arial" panose="020B0604020202020204" pitchFamily="34" charset="0"/>
              <a:buChar char="•"/>
            </a:pPr>
            <a:r>
              <a:rPr lang="en-US" sz="2400" dirty="0">
                <a:solidFill>
                  <a:srgbClr val="7030A0"/>
                </a:solidFill>
                <a:latin typeface="Trebuchet MS" panose="020B0603020202020204" pitchFamily="34" charset="0"/>
              </a:rPr>
              <a:t>Since Microsoft Dynamics CRM 2015  have introduced some changes in the entity table structure in database , solutions from earlier version of CRM cannot be directly imported into the CRM 2015 environment.</a:t>
            </a:r>
          </a:p>
          <a:p>
            <a:pPr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indent="-342900">
              <a:buFont typeface="Arial" panose="020B0604020202020204" pitchFamily="34" charset="0"/>
              <a:buChar char="•"/>
            </a:pPr>
            <a:r>
              <a:rPr lang="en-US" sz="2400" dirty="0">
                <a:solidFill>
                  <a:srgbClr val="7030A0"/>
                </a:solidFill>
                <a:latin typeface="Trebuchet MS" panose="020B0603020202020204" pitchFamily="34" charset="0"/>
              </a:rPr>
              <a:t>Whatever complaints developers and administrators has been raising regarding solution versioning and management have been addressed through these enhancements.</a:t>
            </a:r>
          </a:p>
          <a:p>
            <a:pPr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indent="-342900">
              <a:buFont typeface="Arial" panose="020B0604020202020204" pitchFamily="34" charset="0"/>
              <a:buChar char="•"/>
            </a:pPr>
            <a:r>
              <a:rPr lang="en-US" sz="2400" dirty="0">
                <a:solidFill>
                  <a:srgbClr val="7030A0"/>
                </a:solidFill>
                <a:latin typeface="Trebuchet MS" panose="020B0603020202020204" pitchFamily="34" charset="0"/>
              </a:rPr>
              <a:t>These solution enhancements can be broadly included into the below topics :</a:t>
            </a:r>
          </a:p>
          <a:p>
            <a:pPr marL="0" lvl="2" indent="-342900">
              <a:buFont typeface="Wingdings" panose="05000000000000000000" pitchFamily="2" charset="2"/>
              <a:buChar char="ü"/>
            </a:pPr>
            <a:r>
              <a:rPr lang="en-US" sz="2400" dirty="0">
                <a:solidFill>
                  <a:srgbClr val="7030A0"/>
                </a:solidFill>
                <a:latin typeface="Trebuchet MS" panose="020B0603020202020204" pitchFamily="34" charset="0"/>
              </a:rPr>
              <a:t>	Solution Segmentation.</a:t>
            </a:r>
          </a:p>
          <a:p>
            <a:pPr marL="0" lvl="2" indent="-342900">
              <a:buFont typeface="Wingdings" panose="05000000000000000000" pitchFamily="2" charset="2"/>
              <a:buChar char="ü"/>
            </a:pPr>
            <a:r>
              <a:rPr lang="en-US" sz="2400" dirty="0">
                <a:solidFill>
                  <a:srgbClr val="7030A0"/>
                </a:solidFill>
                <a:latin typeface="Trebuchet MS" panose="020B0603020202020204" pitchFamily="34" charset="0"/>
              </a:rPr>
              <a:t>	Solution patching.</a:t>
            </a:r>
          </a:p>
          <a:p>
            <a:pPr marL="0" lvl="2" indent="-342900">
              <a:buFont typeface="Wingdings" panose="05000000000000000000" pitchFamily="2" charset="2"/>
              <a:buChar char="ü"/>
            </a:pPr>
            <a:r>
              <a:rPr lang="en-US" sz="2400" dirty="0">
                <a:solidFill>
                  <a:srgbClr val="7030A0"/>
                </a:solidFill>
                <a:latin typeface="Trebuchet MS" panose="020B0603020202020204" pitchFamily="34" charset="0"/>
              </a:rPr>
              <a:t>	Solution Cloning.</a:t>
            </a:r>
          </a:p>
          <a:p>
            <a:pPr marL="0" lvl="8"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938679752"/>
      </p:ext>
    </p:extLst>
  </p:cSld>
  <p:clrMapOvr>
    <a:masterClrMapping/>
  </p:clrMapOvr>
  <p:transition spd="slow">
    <p:wipe/>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Segmentation</a:t>
            </a:r>
          </a:p>
        </p:txBody>
      </p:sp>
      <p:sp>
        <p:nvSpPr>
          <p:cNvPr id="4" name="Rectangle 3"/>
          <p:cNvSpPr/>
          <p:nvPr/>
        </p:nvSpPr>
        <p:spPr>
          <a:xfrm>
            <a:off x="778932" y="818592"/>
            <a:ext cx="11032068" cy="409342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All this time  in earlier versions of CRM we wanted to include only the changes you did for an entity in your solution but could never do that. Say you added a new field to the account entity and customized one of the existing fields. Now till 2015 you have to import the Account entity in the target environment.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 address this problem, CRM 2016 introduced the capability to add only the required components of entity to the solution. Now components of solutions like attributes, forms, views, etc.. Individually to a solution based on need. This feature is called Solution Segmentation.</a:t>
            </a:r>
          </a:p>
          <a:p>
            <a:pPr marL="342900" indent="-342900"/>
            <a:endParaRPr lang="en-US" sz="2000" b="1" dirty="0">
              <a:solidFill>
                <a:prstClr val="black"/>
              </a:solidFill>
            </a:endParaRPr>
          </a:p>
        </p:txBody>
      </p:sp>
    </p:spTree>
    <p:extLst>
      <p:ext uri="{BB962C8B-B14F-4D97-AF65-F5344CB8AC3E}">
        <p14:creationId xmlns:p14="http://schemas.microsoft.com/office/powerpoint/2010/main" val="2082331857"/>
      </p:ext>
    </p:extLst>
  </p:cSld>
  <p:clrMapOvr>
    <a:masterClrMapping/>
  </p:clrMapOvr>
  <p:transition spd="slow">
    <p:wipe/>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69701" y="1119935"/>
            <a:ext cx="10856890" cy="4062651"/>
          </a:xfrm>
          <a:prstGeom prst="rect">
            <a:avLst/>
          </a:prstGeom>
        </p:spPr>
        <p:txBody>
          <a:bodyPr wrap="square">
            <a:spAutoFit/>
          </a:bodyPr>
          <a:lstStyle/>
          <a:p>
            <a:pPr marL="342900" indent="-342900"/>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For Ex : Suppose you have made changes to the </a:t>
            </a:r>
            <a:r>
              <a:rPr lang="en-US" sz="2400" dirty="0" err="1">
                <a:solidFill>
                  <a:srgbClr val="7030A0"/>
                </a:solidFill>
                <a:latin typeface="Trebuchet MS" panose="020B0603020202020204" pitchFamily="34" charset="0"/>
              </a:rPr>
              <a:t>numberofemployees</a:t>
            </a:r>
            <a:r>
              <a:rPr lang="en-US" sz="2400" dirty="0">
                <a:solidFill>
                  <a:srgbClr val="7030A0"/>
                </a:solidFill>
                <a:latin typeface="Trebuchet MS" panose="020B0603020202020204" pitchFamily="34" charset="0"/>
              </a:rPr>
              <a:t> field and the name field of the account entity. You have created a new solution named ‘Segmentation Demo’. I add ‘Account’ entity to the solution then you will get popup as shown in the below screens and you can select only the fields you want to import to the target environment.</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if there is something you need to add on to the existing solution. Just click on the ‘Add Subcomponents ' the same window would popup where you can select the components you need.</a:t>
            </a:r>
          </a:p>
          <a:p>
            <a:pPr marL="1257300" lvl="2" indent="-342900">
              <a:buFont typeface="Arial" panose="020B0604020202020204" pitchFamily="34" charset="0"/>
              <a:buChar char="•"/>
            </a:pPr>
            <a:endParaRPr lang="en-US" dirty="0"/>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a:bodyPr>
          <a:lstStyle/>
          <a:p>
            <a:pPr defTabSz="914363"/>
            <a:r>
              <a:rPr lang="en-US" sz="2800" b="1" dirty="0">
                <a:ln w="3175">
                  <a:noFill/>
                </a:ln>
                <a:solidFill>
                  <a:srgbClr val="8B0D88"/>
                </a:solidFill>
                <a:latin typeface="Trebuchet MS" panose="020B0603020202020204" pitchFamily="34" charset="0"/>
              </a:rPr>
              <a:t>Microsoft Dynamics 365 App Model : Change the Custom App Name</a:t>
            </a:r>
          </a:p>
        </p:txBody>
      </p:sp>
      <p:pic>
        <p:nvPicPr>
          <p:cNvPr id="4" name="Picture 3"/>
          <p:cNvPicPr>
            <a:picLocks noChangeAspect="1"/>
          </p:cNvPicPr>
          <p:nvPr/>
        </p:nvPicPr>
        <p:blipFill>
          <a:blip r:embed="rId3"/>
          <a:stretch>
            <a:fillRect/>
          </a:stretch>
        </p:blipFill>
        <p:spPr>
          <a:xfrm>
            <a:off x="1180407" y="965200"/>
            <a:ext cx="5137352" cy="5645442"/>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67674969"/>
      </p:ext>
    </p:extLst>
  </p:cSld>
  <p:clrMapOvr>
    <a:masterClrMapping/>
  </p:clrMapOvr>
  <p:transition spd="slow">
    <p:wipe/>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Segmentation</a:t>
            </a:r>
          </a:p>
        </p:txBody>
      </p:sp>
      <p:sp>
        <p:nvSpPr>
          <p:cNvPr id="4" name="Rectangle 3"/>
          <p:cNvSpPr/>
          <p:nvPr/>
        </p:nvSpPr>
        <p:spPr>
          <a:xfrm>
            <a:off x="1159931" y="4069792"/>
            <a:ext cx="13147267" cy="707886"/>
          </a:xfrm>
          <a:prstGeom prst="rect">
            <a:avLst/>
          </a:prstGeom>
        </p:spPr>
        <p:txBody>
          <a:bodyPr wrap="square">
            <a:spAutoFit/>
          </a:bodyPr>
          <a:lstStyle/>
          <a:p>
            <a:pPr marL="1257300" lvl="2"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p:txBody>
      </p:sp>
      <p:pic>
        <p:nvPicPr>
          <p:cNvPr id="4098"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965199"/>
            <a:ext cx="9183158" cy="5675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033402887"/>
      </p:ext>
    </p:extLst>
  </p:cSld>
  <p:clrMapOvr>
    <a:masterClrMapping/>
  </p:clrMapOvr>
  <p:transition spd="slow">
    <p:wipe/>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Segmentation</a:t>
            </a:r>
          </a:p>
        </p:txBody>
      </p:sp>
      <p:sp>
        <p:nvSpPr>
          <p:cNvPr id="4" name="Rectangle 3"/>
          <p:cNvSpPr/>
          <p:nvPr/>
        </p:nvSpPr>
        <p:spPr>
          <a:xfrm>
            <a:off x="1159931" y="4069792"/>
            <a:ext cx="13147267" cy="707886"/>
          </a:xfrm>
          <a:prstGeom prst="rect">
            <a:avLst/>
          </a:prstGeom>
        </p:spPr>
        <p:txBody>
          <a:bodyPr wrap="square">
            <a:spAutoFit/>
          </a:bodyPr>
          <a:lstStyle/>
          <a:p>
            <a:pPr marL="1257300" lvl="2"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p:txBody>
      </p:sp>
      <p:pic>
        <p:nvPicPr>
          <p:cNvPr id="5122" name="Picture 2" descr="https://debajitcrm.files.wordpress.com/2015/12/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650" y="641296"/>
            <a:ext cx="8648700" cy="60674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58788406"/>
      </p:ext>
    </p:extLst>
  </p:cSld>
  <p:clrMapOvr>
    <a:masterClrMapping/>
  </p:clrMapOvr>
  <p:transition spd="slow">
    <p:wipe/>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Segmentation</a:t>
            </a:r>
          </a:p>
        </p:txBody>
      </p:sp>
      <p:sp>
        <p:nvSpPr>
          <p:cNvPr id="4" name="Rectangle 3"/>
          <p:cNvSpPr/>
          <p:nvPr/>
        </p:nvSpPr>
        <p:spPr>
          <a:xfrm>
            <a:off x="1159931" y="4069792"/>
            <a:ext cx="13147267" cy="707886"/>
          </a:xfrm>
          <a:prstGeom prst="rect">
            <a:avLst/>
          </a:prstGeom>
        </p:spPr>
        <p:txBody>
          <a:bodyPr wrap="square">
            <a:spAutoFit/>
          </a:bodyPr>
          <a:lstStyle/>
          <a:p>
            <a:pPr marL="1257300" lvl="2"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p:txBody>
      </p:sp>
      <p:pic>
        <p:nvPicPr>
          <p:cNvPr id="614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965200"/>
            <a:ext cx="7372350" cy="23907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60399" y="3523106"/>
            <a:ext cx="10989734"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if you need to add any components on to the existing solution. Just click on the ‘Add Subcomponents ' the same window would popup where you can select the components you need.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add an entity to the solution or you try to add a subcomponent to an existing entity, there is a checkbox called ‘Include Entity Metadata’. If you check this checkbox the metadata information of the entity gets included in the solution.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p:txBody>
      </p:sp>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83723741"/>
      </p:ext>
    </p:extLst>
  </p:cSld>
  <p:clrMapOvr>
    <a:masterClrMapping/>
  </p:clrMapOvr>
  <p:transition spd="slow">
    <p:wipe/>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Segmentation</a:t>
            </a:r>
          </a:p>
        </p:txBody>
      </p:sp>
      <p:sp>
        <p:nvSpPr>
          <p:cNvPr id="4" name="Rectangle 3"/>
          <p:cNvSpPr/>
          <p:nvPr/>
        </p:nvSpPr>
        <p:spPr>
          <a:xfrm>
            <a:off x="1159931" y="4069792"/>
            <a:ext cx="13147267" cy="707886"/>
          </a:xfrm>
          <a:prstGeom prst="rect">
            <a:avLst/>
          </a:prstGeom>
        </p:spPr>
        <p:txBody>
          <a:bodyPr wrap="square">
            <a:spAutoFit/>
          </a:bodyPr>
          <a:lstStyle/>
          <a:p>
            <a:pPr marL="1257300" lvl="2"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p:txBody>
      </p:sp>
      <p:pic>
        <p:nvPicPr>
          <p:cNvPr id="7170"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4" y="965200"/>
            <a:ext cx="5864713" cy="5689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287" y="965200"/>
            <a:ext cx="5505450" cy="538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837854286"/>
      </p:ext>
    </p:extLst>
  </p:cSld>
  <p:clrMapOvr>
    <a:masterClrMapping/>
  </p:clrMapOvr>
  <p:transition spd="slow">
    <p:wipe/>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Patching </a:t>
            </a:r>
          </a:p>
        </p:txBody>
      </p:sp>
      <p:sp>
        <p:nvSpPr>
          <p:cNvPr id="4" name="Rectangle 3"/>
          <p:cNvSpPr/>
          <p:nvPr/>
        </p:nvSpPr>
        <p:spPr>
          <a:xfrm>
            <a:off x="778932" y="818592"/>
            <a:ext cx="11032068" cy="581697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Microsoft Dynamics CRM 2016 have introduced a really innovative solution to all your versioning problems and solution management for your CRM deployment. This is called as Solution Patching.</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made a pretty significant deployment and suddenly users points that some stuff is not working and an urgent fix is needed then Solution Patching will be helpful to you to great extent on this.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Since this hotfix is related to the major development. So when you export the hotfix as managed solution and import it into the target environment, you would need it to apply just on top of the main solution. In other words your hotfix is tied to a basic solution. This is what Solution Patching allows you to do.</a:t>
            </a:r>
          </a:p>
          <a:p>
            <a:pPr marL="342900" indent="-342900"/>
            <a:endParaRPr lang="en-US" sz="2000" b="1" dirty="0">
              <a:solidFill>
                <a:prstClr val="black"/>
              </a:solidFill>
            </a:endParaRPr>
          </a:p>
          <a:p>
            <a:pPr marL="1257300" lvl="2"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901677634"/>
      </p:ext>
    </p:extLst>
  </p:cSld>
  <p:clrMapOvr>
    <a:masterClrMapping/>
  </p:clrMapOvr>
  <p:transition spd="slow">
    <p:wipe/>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56822" y="1164088"/>
            <a:ext cx="10290219" cy="2308324"/>
          </a:xfrm>
          <a:prstGeom prst="rect">
            <a:avLst/>
          </a:prstGeom>
        </p:spPr>
        <p:txBody>
          <a:bodyPr wrap="square">
            <a:spAutoFit/>
          </a:bodyPr>
          <a:lstStyle/>
          <a:p>
            <a:pPr marL="342900" indent="-342900"/>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For Ex : say you gave the length of a field as 300 characters but some application is feeding data into CRM with more than 300 characters in the field. So if you need a hot fix, you would ideally want a solution with just the field with the modified length. Segmentation in CRM allows you to do that.</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Patching </a:t>
            </a:r>
          </a:p>
        </p:txBody>
      </p:sp>
      <p:sp>
        <p:nvSpPr>
          <p:cNvPr id="4" name="Rectangle 3"/>
          <p:cNvSpPr/>
          <p:nvPr/>
        </p:nvSpPr>
        <p:spPr>
          <a:xfrm>
            <a:off x="778932" y="818592"/>
            <a:ext cx="11413068"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Go the solutions grid, select this solution and click on ‘</a:t>
            </a:r>
            <a:r>
              <a:rPr lang="en-US" sz="2400" b="1" dirty="0">
                <a:solidFill>
                  <a:srgbClr val="7030A0"/>
                </a:solidFill>
                <a:latin typeface="Trebuchet MS" panose="020B0603020202020204" pitchFamily="34" charset="0"/>
              </a:rPr>
              <a:t>Clone a Patch</a:t>
            </a:r>
            <a:r>
              <a:rPr lang="en-US" sz="2400" dirty="0">
                <a:solidFill>
                  <a:srgbClr val="7030A0"/>
                </a:solidFill>
                <a:latin typeface="Trebuchet MS" panose="020B0603020202020204" pitchFamily="34" charset="0"/>
              </a:rPr>
              <a:t>’ button on the menu</a:t>
            </a:r>
          </a:p>
        </p:txBody>
      </p:sp>
      <p:pic>
        <p:nvPicPr>
          <p:cNvPr id="5"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562792"/>
            <a:ext cx="9991897" cy="49905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623293471"/>
      </p:ext>
    </p:extLst>
  </p:cSld>
  <p:clrMapOvr>
    <a:masterClrMapping/>
  </p:clrMapOvr>
  <p:transition spd="slow">
    <p:wipe/>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Patching </a:t>
            </a:r>
          </a:p>
        </p:txBody>
      </p:sp>
      <p:sp>
        <p:nvSpPr>
          <p:cNvPr id="4" name="Rectangle 3"/>
          <p:cNvSpPr/>
          <p:nvPr/>
        </p:nvSpPr>
        <p:spPr>
          <a:xfrm>
            <a:off x="778932" y="1200975"/>
            <a:ext cx="11032068" cy="630942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first thing that comes to notice is the Version Number. All of us know, but to just bring the context a version number is usually of the format &lt;major&gt;.&lt;minor&gt;.&lt;build&gt;.&lt;revision&gt;</a:t>
            </a:r>
            <a:br>
              <a:rPr lang="en-US" sz="2400" dirty="0">
                <a:solidFill>
                  <a:srgbClr val="7030A0"/>
                </a:solidFill>
                <a:latin typeface="Trebuchet MS" panose="020B0603020202020204" pitchFamily="34" charset="0"/>
              </a:rPr>
            </a:br>
            <a:r>
              <a:rPr lang="en-US" sz="2400" dirty="0">
                <a:solidFill>
                  <a:srgbClr val="7030A0"/>
                </a:solidFill>
                <a:latin typeface="Trebuchet MS" panose="020B0603020202020204" pitchFamily="34" charset="0"/>
              </a:rPr>
              <a:t>As you can see, since this is a patch, you are only allowed to edit the build and revision numbers.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keep the format provided and click on Save. CRM creates a new solution with the same display name but a different unique name.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2171700" lvl="4"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000" dirty="0">
              <a:latin typeface="Segoe UI (Body)"/>
            </a:endParaRPr>
          </a:p>
          <a:p>
            <a:pPr marL="342900" indent="-342900">
              <a:buFont typeface="Arial" panose="020B0604020202020204" pitchFamily="34" charset="0"/>
              <a:buChar char="•"/>
            </a:pPr>
            <a:endParaRPr lang="en-US" sz="2000" dirty="0">
              <a:latin typeface="Segoe UI (Body)"/>
            </a:endParaRPr>
          </a:p>
          <a:p>
            <a:pPr marL="342900" indent="-342900">
              <a:buFont typeface="Arial" panose="020B0604020202020204" pitchFamily="34" charset="0"/>
              <a:buChar char="•"/>
            </a:pPr>
            <a:endParaRPr lang="en-US" sz="2000" b="1" dirty="0">
              <a:solidFill>
                <a:prstClr val="black"/>
              </a:solidFill>
              <a:latin typeface="Segoe UI (Body)"/>
            </a:endParaRPr>
          </a:p>
          <a:p>
            <a:pPr marL="342900" indent="-342900">
              <a:buFont typeface="Arial" panose="020B0604020202020204" pitchFamily="34" charset="0"/>
              <a:buChar char="•"/>
            </a:pPr>
            <a:endParaRPr lang="en-US" sz="2000" b="1" dirty="0">
              <a:solidFill>
                <a:prstClr val="black"/>
              </a:solidFill>
            </a:endParaRPr>
          </a:p>
          <a:p>
            <a:pPr marL="1257300" lvl="2"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p:txBody>
      </p:sp>
      <p:pic>
        <p:nvPicPr>
          <p:cNvPr id="7"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614" y="4314002"/>
            <a:ext cx="9660146" cy="2254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164426061"/>
      </p:ext>
    </p:extLst>
  </p:cSld>
  <p:clrMapOvr>
    <a:masterClrMapping/>
  </p:clrMapOvr>
  <p:transition spd="slow">
    <p:wipe/>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Patching </a:t>
            </a:r>
          </a:p>
        </p:txBody>
      </p:sp>
      <p:sp>
        <p:nvSpPr>
          <p:cNvPr id="4" name="Rectangle 3"/>
          <p:cNvSpPr/>
          <p:nvPr/>
        </p:nvSpPr>
        <p:spPr>
          <a:xfrm>
            <a:off x="778932" y="918345"/>
            <a:ext cx="11032068" cy="606319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Prior to CRM 2016, managed solutions are imported on the top of managed stack. Say for example you have a imported three managed solutions i) Solution A ii) Solution B and iii) Solution C. See for the screenshot below. The order of import is from bottom to top as indicated by the arrow.</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000" dirty="0">
              <a:latin typeface="Segoe UI (Body)"/>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final outcome would be that the description field would be of 2000 characters.</a:t>
            </a: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p:txBody>
      </p:sp>
      <p:pic>
        <p:nvPicPr>
          <p:cNvPr id="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662" y="2477633"/>
            <a:ext cx="5231075" cy="30871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97960897"/>
      </p:ext>
    </p:extLst>
  </p:cSld>
  <p:clrMapOvr>
    <a:masterClrMapping/>
  </p:clrMapOvr>
  <p:transition spd="slow">
    <p:wipe/>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Patching </a:t>
            </a:r>
          </a:p>
        </p:txBody>
      </p:sp>
      <p:sp>
        <p:nvSpPr>
          <p:cNvPr id="4" name="Rectangle 3"/>
          <p:cNvSpPr/>
          <p:nvPr/>
        </p:nvSpPr>
        <p:spPr>
          <a:xfrm>
            <a:off x="778932" y="918345"/>
            <a:ext cx="11032068" cy="827919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Managed patches work differently. That is managed patches are not applied at the top of the managed stack. Rather Solution patch are applied at the top of the corresponding base solution. Suppose in the previous screenshot, you need to create a patch for solution B and deploy it. Prior to CRM 2016, it would apply on top of solution C. However a managed patch for Solution B, would apply on top of solution B, it would sit between B and C..</a:t>
            </a:r>
          </a:p>
          <a:p>
            <a:pPr marL="342900" indent="-342900">
              <a:buFont typeface="Arial" panose="020B0604020202020204" pitchFamily="34" charset="0"/>
              <a:buChar char="•"/>
            </a:pPr>
            <a:endParaRPr lang="en-US" sz="2000" dirty="0">
              <a:latin typeface="Segoe UI (Body)"/>
            </a:endParaRPr>
          </a:p>
          <a:p>
            <a:pPr marL="342900" indent="-342900">
              <a:buFont typeface="Arial" panose="020B0604020202020204" pitchFamily="34" charset="0"/>
              <a:buChar char="•"/>
            </a:pPr>
            <a:endParaRPr lang="en-US" sz="2000" dirty="0">
              <a:latin typeface="Segoe UI (Body)"/>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arrow above indicates the way the managed stack is applied irrespective of the order of import.</a:t>
            </a:r>
          </a:p>
          <a:p>
            <a:pPr marL="2171700" lvl="4" indent="-342900">
              <a:buFont typeface="Arial" panose="020B0604020202020204" pitchFamily="34" charset="0"/>
              <a:buChar char="•"/>
            </a:pPr>
            <a:endParaRPr lang="en-US" sz="2000" dirty="0">
              <a:latin typeface="Segoe UI (Body)"/>
            </a:endParaRPr>
          </a:p>
          <a:p>
            <a:pPr marL="342900" indent="-342900">
              <a:buFont typeface="Arial" panose="020B0604020202020204" pitchFamily="34" charset="0"/>
              <a:buChar char="•"/>
            </a:pPr>
            <a:endParaRPr lang="en-US" sz="2000" dirty="0">
              <a:latin typeface="Segoe UI (Body)"/>
            </a:endParaRPr>
          </a:p>
          <a:p>
            <a:pPr marL="342900" indent="-342900">
              <a:buFont typeface="Arial" panose="020B0604020202020204" pitchFamily="34" charset="0"/>
              <a:buChar char="•"/>
            </a:pPr>
            <a:endParaRPr lang="en-US" sz="2000" dirty="0">
              <a:latin typeface="Segoe UI (Body)"/>
            </a:endParaRPr>
          </a:p>
          <a:p>
            <a:pPr marL="342900" indent="-342900">
              <a:buFont typeface="Arial" panose="020B0604020202020204" pitchFamily="34" charset="0"/>
              <a:buChar char="•"/>
            </a:pPr>
            <a:endParaRPr lang="en-US" sz="2000" dirty="0">
              <a:latin typeface="Segoe UI (Body)"/>
            </a:endParaRPr>
          </a:p>
          <a:p>
            <a:pPr marL="342900" indent="-342900">
              <a:buFont typeface="Arial" panose="020B0604020202020204" pitchFamily="34" charset="0"/>
              <a:buChar char="•"/>
            </a:pPr>
            <a:endParaRPr lang="en-US" sz="2000" b="1" dirty="0">
              <a:solidFill>
                <a:prstClr val="black"/>
              </a:solidFill>
              <a:latin typeface="Segoe UI (Body)"/>
            </a:endParaRPr>
          </a:p>
          <a:p>
            <a:pPr marL="342900" indent="-342900">
              <a:buFont typeface="Arial" panose="020B0604020202020204" pitchFamily="34" charset="0"/>
              <a:buChar char="•"/>
            </a:pPr>
            <a:endParaRPr lang="en-US" sz="2000" b="1" dirty="0">
              <a:solidFill>
                <a:prstClr val="black"/>
              </a:solidFill>
            </a:endParaRPr>
          </a:p>
          <a:p>
            <a:pPr marL="1257300" lvl="2"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p:txBody>
      </p:sp>
      <p:pic>
        <p:nvPicPr>
          <p:cNvPr id="14338"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124" y="3142445"/>
            <a:ext cx="4366842" cy="27931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8290847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Autofit/>
          </a:bodyPr>
          <a:lstStyle/>
          <a:p>
            <a:pPr defTabSz="914363"/>
            <a:r>
              <a:rPr lang="en-US" sz="2800" b="1" dirty="0">
                <a:ln w="3175">
                  <a:noFill/>
                </a:ln>
                <a:solidFill>
                  <a:srgbClr val="8B0D88"/>
                </a:solidFill>
                <a:latin typeface="Trebuchet MS" panose="020B0603020202020204" pitchFamily="34" charset="0"/>
              </a:rPr>
              <a:t>Create Apps in Dynamics 365 using App Designer and Site Map Designer</a:t>
            </a:r>
          </a:p>
        </p:txBody>
      </p:sp>
      <p:sp>
        <p:nvSpPr>
          <p:cNvPr id="4" name="Rectangle 3"/>
          <p:cNvSpPr/>
          <p:nvPr/>
        </p:nvSpPr>
        <p:spPr>
          <a:xfrm>
            <a:off x="379922" y="905100"/>
            <a:ext cx="10380134" cy="1938992"/>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Similar to the apps that we see in Menu Bar for Dynamics 365, we can create our own apps.</a:t>
            </a:r>
          </a:p>
          <a:p>
            <a:pPr fontAlgn="base"/>
            <a:endParaRPr lang="en-US" sz="2400" dirty="0">
              <a:solidFill>
                <a:srgbClr val="7030A0"/>
              </a:solidFill>
              <a:latin typeface="Trebuchet MS" panose="020B0603020202020204" pitchFamily="34" charset="0"/>
            </a:endParaRPr>
          </a:p>
          <a:p>
            <a:pPr fontAlgn="base"/>
            <a:r>
              <a:rPr lang="en-US" sz="2800" b="1" spc="-133" dirty="0">
                <a:ln w="3175">
                  <a:noFill/>
                </a:ln>
                <a:solidFill>
                  <a:srgbClr val="8B0D88"/>
                </a:solidFill>
                <a:latin typeface="Trebuchet MS" panose="020B0603020202020204" pitchFamily="34" charset="0"/>
                <a:ea typeface="+mj-ea"/>
                <a:cs typeface="+mj-cs"/>
              </a:rPr>
              <a:t>Go to 	Settings </a:t>
            </a:r>
            <a:r>
              <a:rPr lang="en-US" sz="2800" b="1" spc="-133" dirty="0">
                <a:ln w="3175">
                  <a:noFill/>
                </a:ln>
                <a:solidFill>
                  <a:srgbClr val="8B0D88"/>
                </a:solidFill>
                <a:latin typeface="Trebuchet MS" panose="020B0603020202020204" pitchFamily="34" charset="0"/>
                <a:ea typeface="+mj-ea"/>
                <a:cs typeface="+mj-cs"/>
                <a:sym typeface="Wingdings" panose="05000000000000000000" pitchFamily="2" charset="2"/>
              </a:rPr>
              <a:t></a:t>
            </a:r>
            <a:r>
              <a:rPr lang="en-US" sz="2800" b="1" spc="-133" dirty="0">
                <a:ln w="3175">
                  <a:noFill/>
                </a:ln>
                <a:solidFill>
                  <a:srgbClr val="8B0D88"/>
                </a:solidFill>
                <a:latin typeface="Trebuchet MS" panose="020B0603020202020204" pitchFamily="34" charset="0"/>
                <a:ea typeface="+mj-ea"/>
                <a:cs typeface="+mj-cs"/>
              </a:rPr>
              <a:t> My Apps.</a:t>
            </a:r>
          </a:p>
          <a:p>
            <a:pPr fontAlgn="base"/>
            <a:endParaRPr lang="en-US" sz="2000" dirty="0">
              <a:solidFill>
                <a:prstClr val="black"/>
              </a:solidFill>
              <a:latin typeface="Segoe UI (Body)"/>
            </a:endParaRPr>
          </a:p>
        </p:txBody>
      </p:sp>
      <p:pic>
        <p:nvPicPr>
          <p:cNvPr id="5" name="Picture 4"/>
          <p:cNvPicPr>
            <a:picLocks noChangeAspect="1"/>
          </p:cNvPicPr>
          <p:nvPr/>
        </p:nvPicPr>
        <p:blipFill>
          <a:blip r:embed="rId3"/>
          <a:stretch>
            <a:fillRect/>
          </a:stretch>
        </p:blipFill>
        <p:spPr>
          <a:xfrm>
            <a:off x="127000" y="2884716"/>
            <a:ext cx="11859953" cy="3575556"/>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63116391"/>
      </p:ext>
    </p:extLst>
  </p:cSld>
  <p:clrMapOvr>
    <a:masterClrMapping/>
  </p:clrMapOvr>
  <p:transition spd="slow">
    <p:wipe/>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Cloning </a:t>
            </a:r>
          </a:p>
        </p:txBody>
      </p:sp>
      <p:sp>
        <p:nvSpPr>
          <p:cNvPr id="4" name="Rectangle 3"/>
          <p:cNvSpPr/>
          <p:nvPr/>
        </p:nvSpPr>
        <p:spPr>
          <a:xfrm>
            <a:off x="778932" y="818592"/>
            <a:ext cx="11032068" cy="563231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On the Solutions page, you can now see the Clone a Patch and Clone Solution buttons, which are mainly just simpler methods for tracking version history and managing changes.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Despite the name, cloning a solution doesn’t actually create a copy of the solution – </a:t>
            </a:r>
            <a:r>
              <a:rPr lang="en-US" sz="2400" b="1" dirty="0">
                <a:solidFill>
                  <a:srgbClr val="7030A0"/>
                </a:solidFill>
                <a:latin typeface="Trebuchet MS" panose="020B0603020202020204" pitchFamily="34" charset="0"/>
              </a:rPr>
              <a:t>it rolls up any related patches and helps you increment the version number to reflect the changes..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dirty="0">
              <a:solidFill>
                <a:prstClr val="black"/>
              </a:solidFill>
            </a:endParaRPr>
          </a:p>
          <a:p>
            <a:pPr marL="1257300" lvl="2" indent="-342900">
              <a:buFont typeface="Arial" panose="020B0604020202020204" pitchFamily="34" charset="0"/>
              <a:buChar char="•"/>
            </a:pPr>
            <a:endParaRPr lang="en-US" sz="2000" dirty="0">
              <a:solidFill>
                <a:prstClr val="black"/>
              </a:solidFill>
            </a:endParaRPr>
          </a:p>
          <a:p>
            <a:pPr marL="1257300" lvl="2" indent="-342900">
              <a:buFont typeface="Arial" panose="020B0604020202020204" pitchFamily="34" charset="0"/>
              <a:buChar char="•"/>
            </a:pPr>
            <a:endParaRPr lang="en-US" sz="2000" dirty="0">
              <a:solidFill>
                <a:prstClr val="black"/>
              </a:solidFill>
            </a:endParaRPr>
          </a:p>
          <a:p>
            <a:pPr marL="1257300" lvl="2" indent="-342900">
              <a:buFont typeface="Arial" panose="020B0604020202020204" pitchFamily="34" charset="0"/>
              <a:buChar char="•"/>
            </a:pPr>
            <a:endParaRPr lang="en-US" sz="2000" dirty="0">
              <a:solidFill>
                <a:prstClr val="black"/>
              </a:solidFill>
            </a:endParaRPr>
          </a:p>
          <a:p>
            <a:pPr marL="342900" indent="-342900"/>
            <a:endParaRPr lang="en-US" sz="2000" b="1"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CRM allows cloning of base solution only and not the patch solution. Once you select the base solution and click on ‘Clone Solution’, you are presented with a dialog to choose the version number</a:t>
            </a:r>
            <a:r>
              <a:rPr lang="en-US" sz="2000" dirty="0"/>
              <a:t>.</a:t>
            </a:r>
            <a:endParaRPr lang="en-US" sz="2000" b="1" dirty="0">
              <a:solidFill>
                <a:prstClr val="black"/>
              </a:solidFill>
            </a:endParaRPr>
          </a:p>
        </p:txBody>
      </p:sp>
      <p:pic>
        <p:nvPicPr>
          <p:cNvPr id="6" name="Picture 5"/>
          <p:cNvPicPr>
            <a:picLocks noChangeAspect="1"/>
          </p:cNvPicPr>
          <p:nvPr/>
        </p:nvPicPr>
        <p:blipFill>
          <a:blip r:embed="rId3"/>
          <a:stretch>
            <a:fillRect/>
          </a:stretch>
        </p:blipFill>
        <p:spPr>
          <a:xfrm>
            <a:off x="924610" y="3431862"/>
            <a:ext cx="10534650" cy="174544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154243762"/>
      </p:ext>
    </p:extLst>
  </p:cSld>
  <p:clrMapOvr>
    <a:masterClrMapping/>
  </p:clrMapOvr>
  <p:transition spd="slow">
    <p:wipe/>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Cloning </a:t>
            </a:r>
          </a:p>
        </p:txBody>
      </p:sp>
      <p:sp>
        <p:nvSpPr>
          <p:cNvPr id="4" name="Rectangle 3"/>
          <p:cNvSpPr/>
          <p:nvPr/>
        </p:nvSpPr>
        <p:spPr>
          <a:xfrm>
            <a:off x="778932" y="818592"/>
            <a:ext cx="11032068" cy="501675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Remember that in solution patching, you are only allowed to change the build and revision numbers of the version number of solution. However since you are cloning a solution, you are basically creating a new base solution from the previous base solution. So here build and revision numbers are non-editable. However you can change the major and minor versions..</a:t>
            </a:r>
          </a:p>
          <a:p>
            <a:pPr marL="342900" indent="-342900">
              <a:buFont typeface="Arial" panose="020B0604020202020204" pitchFamily="34" charset="0"/>
              <a:buChar char="•"/>
            </a:pPr>
            <a:endParaRPr lang="en-US" sz="2000" b="1" dirty="0">
              <a:solidFill>
                <a:prstClr val="black"/>
              </a:solidFill>
            </a:endParaRPr>
          </a:p>
          <a:p>
            <a:endParaRPr lang="en-US" sz="2000" dirty="0"/>
          </a:p>
          <a:p>
            <a:pPr marL="342900" indent="-342900">
              <a:buFont typeface="Arial" panose="020B0604020202020204" pitchFamily="34" charset="0"/>
              <a:buChar char="•"/>
            </a:pPr>
            <a:endParaRPr lang="en-US" sz="2000" b="1" dirty="0">
              <a:solidFill>
                <a:prstClr val="black"/>
              </a:solidFill>
            </a:endParaRPr>
          </a:p>
          <a:p>
            <a:pPr marL="1257300" lvl="2" indent="-342900">
              <a:buFont typeface="Arial" panose="020B0604020202020204" pitchFamily="34" charset="0"/>
              <a:buChar char="•"/>
            </a:pPr>
            <a:endParaRPr lang="en-US" sz="2000" dirty="0">
              <a:solidFill>
                <a:prstClr val="black"/>
              </a:solidFill>
            </a:endParaRPr>
          </a:p>
          <a:p>
            <a:pPr marL="1257300" lvl="2" indent="-342900">
              <a:buFont typeface="Arial" panose="020B0604020202020204" pitchFamily="34" charset="0"/>
              <a:buChar char="•"/>
            </a:pPr>
            <a:endParaRPr lang="en-US" sz="2000" dirty="0">
              <a:solidFill>
                <a:prstClr val="black"/>
              </a:solidFill>
            </a:endParaRPr>
          </a:p>
          <a:p>
            <a:pPr marL="1257300" lvl="2"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endParaRPr lang="en-US" sz="2000" b="1" dirty="0">
              <a:solidFill>
                <a:prstClr val="black"/>
              </a:solidFill>
            </a:endParaRPr>
          </a:p>
        </p:txBody>
      </p:sp>
      <p:pic>
        <p:nvPicPr>
          <p:cNvPr id="15362"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587" y="3000777"/>
            <a:ext cx="8535584" cy="32895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19112902"/>
      </p:ext>
    </p:extLst>
  </p:cSld>
  <p:clrMapOvr>
    <a:masterClrMapping/>
  </p:clrMapOvr>
  <p:transition spd="slow">
    <p:wipe/>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Cloning </a:t>
            </a:r>
          </a:p>
        </p:txBody>
      </p:sp>
      <p:sp>
        <p:nvSpPr>
          <p:cNvPr id="4" name="Rectangle 3"/>
          <p:cNvSpPr/>
          <p:nvPr/>
        </p:nvSpPr>
        <p:spPr>
          <a:xfrm>
            <a:off x="778932" y="818592"/>
            <a:ext cx="11032068" cy="630942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click on Save a new solution with the version number mentioned with all the components of base solution and all the components of all the solution patches of the base solution selected,.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However the base solution and all its patches are deleted. And all the components of the base solution as well as the patches are merged in the new main solution.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dirty="0">
                <a:solidFill>
                  <a:srgbClr val="7030A0"/>
                </a:solidFill>
                <a:latin typeface="Trebuchet MS" panose="020B0603020202020204" pitchFamily="34" charset="0"/>
              </a:rPr>
              <a:t>For Ex </a:t>
            </a:r>
            <a:r>
              <a:rPr lang="en-US" sz="2400" dirty="0">
                <a:solidFill>
                  <a:srgbClr val="7030A0"/>
                </a:solidFill>
                <a:latin typeface="Trebuchet MS" panose="020B0603020202020204" pitchFamily="34" charset="0"/>
              </a:rPr>
              <a:t>: I already have a base solution A and its patch  solution A_Patch. Now I go ahead and clone the base solution that is ‘</a:t>
            </a:r>
            <a:r>
              <a:rPr lang="en-US" sz="2400" b="1" dirty="0">
                <a:solidFill>
                  <a:srgbClr val="7030A0"/>
                </a:solidFill>
                <a:latin typeface="Trebuchet MS" panose="020B0603020202020204" pitchFamily="34" charset="0"/>
              </a:rPr>
              <a:t>Solution A</a:t>
            </a:r>
            <a:r>
              <a:rPr lang="en-US" sz="2400" dirty="0">
                <a:solidFill>
                  <a:srgbClr val="7030A0"/>
                </a:solidFill>
                <a:latin typeface="Trebuchet MS" panose="020B0603020202020204" pitchFamily="34" charset="0"/>
              </a:rPr>
              <a:t>’. I keep the same numbers for major and minor versions. And then click on Save.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fun part comes here. The moment you click on Save, a new solution with the version number mentioned1.1.0.0 is created. However the base solution – Solution A and all its patches are deleted. And all the components of the base solution as well as the patches are merged in the main solution.</a:t>
            </a:r>
          </a:p>
          <a:p>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953218881"/>
      </p:ext>
    </p:extLst>
  </p:cSld>
  <p:clrMapOvr>
    <a:masterClrMapping/>
  </p:clrMapOvr>
  <p:transition spd="slow">
    <p:wipe/>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Cloning </a:t>
            </a:r>
          </a:p>
        </p:txBody>
      </p:sp>
      <p:sp>
        <p:nvSpPr>
          <p:cNvPr id="4" name="Rectangle 3"/>
          <p:cNvSpPr/>
          <p:nvPr/>
        </p:nvSpPr>
        <p:spPr>
          <a:xfrm>
            <a:off x="778932" y="818592"/>
            <a:ext cx="11032068" cy="707886"/>
          </a:xfrm>
          <a:prstGeom prst="rect">
            <a:avLst/>
          </a:prstGeom>
        </p:spPr>
        <p:txBody>
          <a:bodyPr wrap="square">
            <a:spAutoFit/>
          </a:bodyPr>
          <a:lstStyle/>
          <a:p>
            <a:endParaRPr lang="en-US" sz="2000" b="1" dirty="0">
              <a:solidFill>
                <a:prstClr val="black"/>
              </a:solidFill>
            </a:endParaRPr>
          </a:p>
          <a:p>
            <a:endParaRPr lang="en-US" sz="2000" b="1" dirty="0">
              <a:solidFill>
                <a:prstClr val="black"/>
              </a:solidFill>
            </a:endParaRPr>
          </a:p>
        </p:txBody>
      </p:sp>
      <p:pic>
        <p:nvPicPr>
          <p:cNvPr id="1638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54" y="965200"/>
            <a:ext cx="11583377" cy="50199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87321481"/>
      </p:ext>
    </p:extLst>
  </p:cSld>
  <p:clrMapOvr>
    <a:masterClrMapping/>
  </p:clrMapOvr>
  <p:transition spd="slow">
    <p:wipe/>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MSCRM Solution Cloning </a:t>
            </a:r>
          </a:p>
        </p:txBody>
      </p:sp>
      <p:sp>
        <p:nvSpPr>
          <p:cNvPr id="4" name="Rectangle 3"/>
          <p:cNvSpPr/>
          <p:nvPr/>
        </p:nvSpPr>
        <p:spPr>
          <a:xfrm>
            <a:off x="778932" y="984845"/>
            <a:ext cx="11032068" cy="353943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 added the field ‘donotemail’ and ‘donotfax’ in the base Solution A and the field ‘description’ in the patch of solution A. The new cloned solution has all the three fields.,.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If you see the description of the newly created solution, it clearly states – ‘</a:t>
            </a:r>
            <a:r>
              <a:rPr lang="en-US" sz="2400" b="1" dirty="0">
                <a:solidFill>
                  <a:srgbClr val="7030A0"/>
                </a:solidFill>
                <a:latin typeface="Trebuchet MS" panose="020B0603020202020204" pitchFamily="34" charset="0"/>
              </a:rPr>
              <a:t>Upgrade of solution A</a:t>
            </a:r>
            <a:r>
              <a:rPr lang="en-US" sz="2400" dirty="0">
                <a:solidFill>
                  <a:srgbClr val="7030A0"/>
                </a:solidFill>
                <a:latin typeface="Trebuchet MS" panose="020B0603020202020204" pitchFamily="34" charset="0"/>
              </a:rPr>
              <a:t>’.</a:t>
            </a:r>
          </a:p>
          <a:p>
            <a:pPr marL="342900" indent="-342900">
              <a:buFont typeface="Arial" panose="020B0604020202020204" pitchFamily="34" charset="0"/>
              <a:buChar char="•"/>
            </a:pPr>
            <a:endParaRPr lang="en-US" sz="2000" b="1" dirty="0"/>
          </a:p>
          <a:p>
            <a:pPr marL="1257300" lvl="2"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solidFill>
                <a:prstClr val="black"/>
              </a:solidFill>
            </a:endParaRPr>
          </a:p>
        </p:txBody>
      </p:sp>
      <p:pic>
        <p:nvPicPr>
          <p:cNvPr id="6"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08" y="3271234"/>
            <a:ext cx="10374283" cy="194636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868" y="5277293"/>
            <a:ext cx="9621296" cy="13718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728263525"/>
      </p:ext>
    </p:extLst>
  </p:cSld>
  <p:clrMapOvr>
    <a:masterClrMapping/>
  </p:clrMapOvr>
  <p:transition spd="slow">
    <p:wipe/>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Microsoft Dynamics CRM Themes Explained</a:t>
            </a:r>
          </a:p>
        </p:txBody>
      </p:sp>
      <p:sp>
        <p:nvSpPr>
          <p:cNvPr id="4" name="Rectangle 3"/>
          <p:cNvSpPr/>
          <p:nvPr/>
        </p:nvSpPr>
        <p:spPr>
          <a:xfrm>
            <a:off x="244699" y="955808"/>
            <a:ext cx="11947301" cy="649408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With Microsoft Dynamics CRM 2016 numerous elements of Look and feel of Microsoft Dynamics can be customized to fit your organization so it reflect your own colors and branding.</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CRM themes are a new solution to personalize the Microsoft Dynamics interface and make it feel even more like your business by adding your logo and changing CRM colors to reflect your familiar branding, or your preferred colour scheme.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 access themes browse to CRM,  Settings --&gt; Customizations --&gt; Themes.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Administrators have options to create new themes to fit to their own brand.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themes created has to be published for it to get applied to the CRM application</a:t>
            </a:r>
            <a:r>
              <a:rPr lang="en-US" sz="2000" dirty="0"/>
              <a:t>.</a:t>
            </a:r>
          </a:p>
          <a:p>
            <a:pPr marL="342900" indent="-342900">
              <a:buFont typeface="Arial" panose="020B0604020202020204" pitchFamily="34" charset="0"/>
              <a:buChar char="•"/>
            </a:pPr>
            <a:endParaRPr lang="en-US" sz="2000" dirty="0"/>
          </a:p>
          <a:p>
            <a:pPr marL="2628900" lvl="5"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469686488"/>
      </p:ext>
    </p:extLst>
  </p:cSld>
  <p:clrMapOvr>
    <a:masterClrMapping/>
  </p:clrMapOvr>
  <p:transition spd="slow">
    <p:wipe/>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Microsoft Dynamics CRM Themes Explained</a:t>
            </a:r>
          </a:p>
        </p:txBody>
      </p:sp>
      <p:sp>
        <p:nvSpPr>
          <p:cNvPr id="4" name="Rectangle 3"/>
          <p:cNvSpPr/>
          <p:nvPr/>
        </p:nvSpPr>
        <p:spPr>
          <a:xfrm>
            <a:off x="778932" y="1200975"/>
            <a:ext cx="11032068" cy="1631216"/>
          </a:xfrm>
          <a:prstGeom prst="rect">
            <a:avLst/>
          </a:prstGeom>
        </p:spPr>
        <p:txBody>
          <a:bodyPr wrap="square">
            <a:spAutoFit/>
          </a:bodyPr>
          <a:lstStyle/>
          <a:p>
            <a:pPr marL="342900" indent="-342900">
              <a:buFont typeface="Arial" panose="020B0604020202020204" pitchFamily="34" charset="0"/>
              <a:buChar char="•"/>
            </a:pPr>
            <a:r>
              <a:rPr lang="en-US" sz="2000" b="1" dirty="0"/>
              <a:t>CRM Standard Theme</a:t>
            </a:r>
            <a:r>
              <a:rPr lang="en-US" sz="2000" dirty="0"/>
              <a:t>			</a:t>
            </a:r>
            <a:r>
              <a:rPr lang="en-US" sz="2000" b="1" dirty="0"/>
              <a:t>Branded Theme</a:t>
            </a:r>
          </a:p>
          <a:p>
            <a:pPr marL="342900" indent="-342900">
              <a:buFont typeface="Arial" panose="020B0604020202020204" pitchFamily="34" charset="0"/>
              <a:buChar char="•"/>
            </a:pPr>
            <a:endParaRPr lang="en-US" sz="2000" dirty="0"/>
          </a:p>
          <a:p>
            <a:pPr marL="2628900" lvl="5"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19458" name="Picture 2" descr="http://www.preact.co.uk/media/images/media/crm-theme-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721" y="1699312"/>
            <a:ext cx="4000788" cy="4762843"/>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www.preact.co.uk/media/images/media/theme-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136" y="1699312"/>
            <a:ext cx="4017413" cy="48582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70558672"/>
      </p:ext>
    </p:extLst>
  </p:cSld>
  <p:clrMapOvr>
    <a:masterClrMapping/>
  </p:clrMapOvr>
  <p:transition spd="slow">
    <p:wipe/>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Microsoft Dynamics CRM Themes Explained</a:t>
            </a:r>
          </a:p>
        </p:txBody>
      </p:sp>
      <p:sp>
        <p:nvSpPr>
          <p:cNvPr id="4" name="Rectangle 3"/>
          <p:cNvSpPr/>
          <p:nvPr/>
        </p:nvSpPr>
        <p:spPr>
          <a:xfrm>
            <a:off x="778932" y="1084597"/>
            <a:ext cx="11032068" cy="655564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Please refer the screenshot below to see the components that can be customized to create a branded theme. </a:t>
            </a:r>
          </a:p>
          <a:p>
            <a:pPr marL="2171700" lvl="4" indent="-342900">
              <a:buFont typeface="Arial" panose="020B0604020202020204" pitchFamily="34" charset="0"/>
              <a:buChar char="•"/>
            </a:pPr>
            <a:r>
              <a:rPr lang="en-US" sz="2400" b="1" dirty="0">
                <a:solidFill>
                  <a:srgbClr val="7030A0"/>
                </a:solidFill>
                <a:latin typeface="Trebuchet MS" panose="020B0603020202020204" pitchFamily="34" charset="0"/>
              </a:rPr>
              <a:t>Theme Name</a:t>
            </a:r>
          </a:p>
          <a:p>
            <a:pPr marL="2171700" lvl="4" indent="-342900">
              <a:buFont typeface="Arial" panose="020B0604020202020204" pitchFamily="34" charset="0"/>
              <a:buChar char="•"/>
            </a:pPr>
            <a:r>
              <a:rPr lang="en-US" sz="2400" b="1" dirty="0">
                <a:solidFill>
                  <a:srgbClr val="7030A0"/>
                </a:solidFill>
                <a:latin typeface="Trebuchet MS" panose="020B0603020202020204" pitchFamily="34" charset="0"/>
              </a:rPr>
              <a:t>Navigation Bar</a:t>
            </a:r>
          </a:p>
          <a:p>
            <a:pPr lvl="4"/>
            <a:r>
              <a:rPr lang="en-US" sz="2400" dirty="0">
                <a:solidFill>
                  <a:srgbClr val="7030A0"/>
                </a:solidFill>
                <a:latin typeface="Trebuchet MS" panose="020B0603020202020204" pitchFamily="34" charset="0"/>
              </a:rPr>
              <a:t>Logo	</a:t>
            </a:r>
          </a:p>
          <a:p>
            <a:pPr lvl="4"/>
            <a:r>
              <a:rPr lang="en-US" sz="2400" dirty="0">
                <a:solidFill>
                  <a:srgbClr val="7030A0"/>
                </a:solidFill>
                <a:latin typeface="Trebuchet MS" panose="020B0603020202020204" pitchFamily="34" charset="0"/>
              </a:rPr>
              <a:t>Logo Tooltip</a:t>
            </a:r>
          </a:p>
          <a:p>
            <a:pPr lvl="4"/>
            <a:r>
              <a:rPr lang="en-US" sz="2400" dirty="0">
                <a:solidFill>
                  <a:srgbClr val="7030A0"/>
                </a:solidFill>
                <a:latin typeface="Trebuchet MS" panose="020B0603020202020204" pitchFamily="34" charset="0"/>
              </a:rPr>
              <a:t>Navigation Bar Color</a:t>
            </a:r>
          </a:p>
          <a:p>
            <a:pPr lvl="4"/>
            <a:r>
              <a:rPr lang="en-US" sz="2400" dirty="0">
                <a:solidFill>
                  <a:srgbClr val="7030A0"/>
                </a:solidFill>
                <a:latin typeface="Trebuchet MS" panose="020B0603020202020204" pitchFamily="34" charset="0"/>
              </a:rPr>
              <a:t>Navigation Bar Shelf Color</a:t>
            </a:r>
          </a:p>
          <a:p>
            <a:pPr lvl="4"/>
            <a:r>
              <a:rPr lang="en-US" sz="2400" dirty="0">
                <a:solidFill>
                  <a:srgbClr val="7030A0"/>
                </a:solidFill>
                <a:latin typeface="Trebuchet MS" panose="020B0603020202020204" pitchFamily="34" charset="0"/>
              </a:rPr>
              <a:t>Header Color</a:t>
            </a:r>
          </a:p>
          <a:p>
            <a:pPr marL="2171700" lvl="4"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2171700" lvl="4" indent="-342900">
              <a:buFont typeface="Arial" panose="020B0604020202020204" pitchFamily="34" charset="0"/>
              <a:buChar char="•"/>
            </a:pPr>
            <a:r>
              <a:rPr lang="en-US" sz="2400" b="1" dirty="0">
                <a:solidFill>
                  <a:srgbClr val="7030A0"/>
                </a:solidFill>
                <a:latin typeface="Trebuchet MS" panose="020B0603020202020204" pitchFamily="34" charset="0"/>
              </a:rPr>
              <a:t>UI Elements</a:t>
            </a:r>
          </a:p>
          <a:p>
            <a:pPr lvl="4"/>
            <a:r>
              <a:rPr lang="en-US" sz="2400" dirty="0">
                <a:solidFill>
                  <a:srgbClr val="7030A0"/>
                </a:solidFill>
                <a:latin typeface="Trebuchet MS" panose="020B0603020202020204" pitchFamily="34" charset="0"/>
              </a:rPr>
              <a:t>Global Link Color			Default Entity Color</a:t>
            </a:r>
          </a:p>
          <a:p>
            <a:pPr lvl="4"/>
            <a:r>
              <a:rPr lang="en-US" sz="2400" dirty="0">
                <a:solidFill>
                  <a:srgbClr val="7030A0"/>
                </a:solidFill>
                <a:latin typeface="Trebuchet MS" panose="020B0603020202020204" pitchFamily="34" charset="0"/>
              </a:rPr>
              <a:t>Default Custom Entity Color		Selected Link Effect</a:t>
            </a:r>
          </a:p>
          <a:p>
            <a:pPr lvl="4"/>
            <a:r>
              <a:rPr lang="en-US" sz="2400" dirty="0">
                <a:solidFill>
                  <a:srgbClr val="7030A0"/>
                </a:solidFill>
                <a:latin typeface="Trebuchet MS" panose="020B0603020202020204" pitchFamily="34" charset="0"/>
              </a:rPr>
              <a:t>Control Shade				Hover Link Effect</a:t>
            </a:r>
          </a:p>
          <a:p>
            <a:pPr lvl="4"/>
            <a:r>
              <a:rPr lang="en-US" sz="2400" dirty="0">
                <a:solidFill>
                  <a:srgbClr val="7030A0"/>
                </a:solidFill>
                <a:latin typeface="Trebuchet MS" panose="020B0603020202020204" pitchFamily="34" charset="0"/>
              </a:rPr>
              <a:t>Control Border				Process Control Color</a:t>
            </a:r>
          </a:p>
          <a:p>
            <a:pPr lvl="5"/>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544954272"/>
      </p:ext>
    </p:extLst>
  </p:cSld>
  <p:clrMapOvr>
    <a:masterClrMapping/>
  </p:clrMapOvr>
  <p:transition spd="slow">
    <p:wipe/>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Microsoft Dynamics CRM Themes Explained</a:t>
            </a:r>
          </a:p>
        </p:txBody>
      </p:sp>
      <p:sp>
        <p:nvSpPr>
          <p:cNvPr id="4" name="Rectangle 3"/>
          <p:cNvSpPr/>
          <p:nvPr/>
        </p:nvSpPr>
        <p:spPr>
          <a:xfrm>
            <a:off x="778932" y="5706476"/>
            <a:ext cx="11032068" cy="1631216"/>
          </a:xfrm>
          <a:prstGeom prst="rect">
            <a:avLst/>
          </a:prstGeom>
        </p:spPr>
        <p:txBody>
          <a:bodyPr wrap="square">
            <a:spAutoFit/>
          </a:bodyPr>
          <a:lstStyle/>
          <a:p>
            <a:r>
              <a:rPr lang="en-US" sz="2000" b="1" dirty="0">
                <a:solidFill>
                  <a:prstClr val="black"/>
                </a:solidFill>
              </a:rPr>
              <a:t>		</a:t>
            </a:r>
          </a:p>
          <a:p>
            <a:pPr marL="800100" lvl="1" indent="-342900">
              <a:buFont typeface="Arial" panose="020B0604020202020204" pitchFamily="34" charset="0"/>
              <a:buChar char="•"/>
            </a:pPr>
            <a:endParaRPr lang="en-US" sz="2000" dirty="0">
              <a:solidFill>
                <a:prstClr val="black"/>
              </a:solidFill>
            </a:endParaRPr>
          </a:p>
          <a:p>
            <a:pPr marL="2628900" lvl="5"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22530" name="Picture 2" descr="http://www.preact.co.uk/media/images/media/themes-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232" y="1063653"/>
            <a:ext cx="3790950" cy="94297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www.preact.co.uk/media/images/media/theme-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077453"/>
            <a:ext cx="5362575" cy="666751"/>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www.preact.co.uk/media/images/media/theme-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2597730"/>
            <a:ext cx="10220325" cy="485775"/>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ttp://www.preact.co.uk/media/images/media/themes-0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3691926"/>
            <a:ext cx="58388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Xrm.jpg"/>
          <p:cNvPicPr>
            <a:picLocks noChangeAspect="1"/>
          </p:cNvPicPr>
          <p:nvPr/>
        </p:nvPicPr>
        <p:blipFill>
          <a:blip r:embed="rId7"/>
          <a:stretch>
            <a:fillRect/>
          </a:stretch>
        </p:blipFill>
        <p:spPr>
          <a:xfrm>
            <a:off x="11011655" y="0"/>
            <a:ext cx="1180345" cy="1035586"/>
          </a:xfrm>
          <a:prstGeom prst="rect">
            <a:avLst/>
          </a:prstGeom>
        </p:spPr>
      </p:pic>
    </p:spTree>
    <p:extLst>
      <p:ext uri="{BB962C8B-B14F-4D97-AF65-F5344CB8AC3E}">
        <p14:creationId xmlns:p14="http://schemas.microsoft.com/office/powerpoint/2010/main" val="2875339215"/>
      </p:ext>
    </p:extLst>
  </p:cSld>
  <p:clrMapOvr>
    <a:masterClrMapping/>
  </p:clrMapOvr>
  <p:transition spd="slow">
    <p:wipe/>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Microsoft Dynamics CRM Themes Explained</a:t>
            </a:r>
          </a:p>
        </p:txBody>
      </p:sp>
      <p:sp>
        <p:nvSpPr>
          <p:cNvPr id="4" name="Rectangle 3"/>
          <p:cNvSpPr/>
          <p:nvPr/>
        </p:nvSpPr>
        <p:spPr>
          <a:xfrm>
            <a:off x="778932" y="5706476"/>
            <a:ext cx="11032068" cy="1631216"/>
          </a:xfrm>
          <a:prstGeom prst="rect">
            <a:avLst/>
          </a:prstGeom>
        </p:spPr>
        <p:txBody>
          <a:bodyPr wrap="square">
            <a:spAutoFit/>
          </a:bodyPr>
          <a:lstStyle/>
          <a:p>
            <a:r>
              <a:rPr lang="en-US" sz="2000" b="1" dirty="0">
                <a:solidFill>
                  <a:prstClr val="black"/>
                </a:solidFill>
              </a:rPr>
              <a:t>		</a:t>
            </a:r>
          </a:p>
          <a:p>
            <a:pPr marL="800100" lvl="1" indent="-342900">
              <a:buFont typeface="Arial" panose="020B0604020202020204" pitchFamily="34" charset="0"/>
              <a:buChar char="•"/>
            </a:pPr>
            <a:endParaRPr lang="en-US" sz="2000" dirty="0">
              <a:solidFill>
                <a:prstClr val="black"/>
              </a:solidFill>
            </a:endParaRPr>
          </a:p>
          <a:p>
            <a:pPr marL="2628900" lvl="5"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23554" name="Picture 2" descr="http://www.preact.co.uk/media/images/media/theme-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767859"/>
            <a:ext cx="11239500" cy="38766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9194459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Autofit/>
          </a:bodyPr>
          <a:lstStyle/>
          <a:p>
            <a:pPr defTabSz="914363"/>
            <a:r>
              <a:rPr lang="en-US" sz="2800" b="1" dirty="0">
                <a:ln w="3175">
                  <a:noFill/>
                </a:ln>
                <a:solidFill>
                  <a:srgbClr val="8B0D88"/>
                </a:solidFill>
                <a:latin typeface="Trebuchet MS" panose="020B0603020202020204" pitchFamily="34" charset="0"/>
              </a:rPr>
              <a:t>Create Apps in Dynamics 365 using App Designer and Site Map Designer</a:t>
            </a:r>
          </a:p>
        </p:txBody>
      </p:sp>
      <p:sp>
        <p:nvSpPr>
          <p:cNvPr id="4" name="Rectangle 3"/>
          <p:cNvSpPr/>
          <p:nvPr/>
        </p:nvSpPr>
        <p:spPr>
          <a:xfrm>
            <a:off x="379922" y="1014429"/>
            <a:ext cx="10380134" cy="830997"/>
          </a:xfrm>
          <a:prstGeom prst="rect">
            <a:avLst/>
          </a:prstGeom>
        </p:spPr>
        <p:txBody>
          <a:bodyPr wrap="square">
            <a:spAutoFit/>
          </a:bodyPr>
          <a:lstStyle/>
          <a:p>
            <a:pPr fontAlgn="base"/>
            <a:r>
              <a:rPr lang="en-US" sz="2800" b="1" spc="-133" dirty="0">
                <a:ln w="3175">
                  <a:noFill/>
                </a:ln>
                <a:solidFill>
                  <a:srgbClr val="8B0D88"/>
                </a:solidFill>
                <a:latin typeface="Trebuchet MS" panose="020B0603020202020204" pitchFamily="34" charset="0"/>
                <a:ea typeface="+mj-ea"/>
                <a:cs typeface="+mj-cs"/>
              </a:rPr>
              <a:t>Click on Create App</a:t>
            </a:r>
          </a:p>
          <a:p>
            <a:pPr fontAlgn="base"/>
            <a:endParaRPr lang="en-US" sz="2000" dirty="0">
              <a:solidFill>
                <a:prstClr val="black"/>
              </a:solidFill>
              <a:latin typeface="Segoe UI (Body)"/>
            </a:endParaRPr>
          </a:p>
        </p:txBody>
      </p:sp>
      <p:pic>
        <p:nvPicPr>
          <p:cNvPr id="3" name="Picture 2"/>
          <p:cNvPicPr>
            <a:picLocks noChangeAspect="1"/>
          </p:cNvPicPr>
          <p:nvPr/>
        </p:nvPicPr>
        <p:blipFill>
          <a:blip r:embed="rId3"/>
          <a:stretch>
            <a:fillRect/>
          </a:stretch>
        </p:blipFill>
        <p:spPr>
          <a:xfrm>
            <a:off x="244013" y="1931035"/>
            <a:ext cx="11185552" cy="370499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184788605"/>
      </p:ext>
    </p:extLst>
  </p:cSld>
  <p:clrMapOvr>
    <a:masterClrMapping/>
  </p:clrMapOvr>
  <p:transition spd="slow">
    <p:wipe/>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Microsoft Dynamics CRM Themes Explained</a:t>
            </a:r>
          </a:p>
        </p:txBody>
      </p:sp>
      <p:sp>
        <p:nvSpPr>
          <p:cNvPr id="4" name="Rectangle 3"/>
          <p:cNvSpPr/>
          <p:nvPr/>
        </p:nvSpPr>
        <p:spPr>
          <a:xfrm>
            <a:off x="778932" y="5706476"/>
            <a:ext cx="11032068" cy="1631216"/>
          </a:xfrm>
          <a:prstGeom prst="rect">
            <a:avLst/>
          </a:prstGeom>
        </p:spPr>
        <p:txBody>
          <a:bodyPr wrap="square">
            <a:spAutoFit/>
          </a:bodyPr>
          <a:lstStyle/>
          <a:p>
            <a:r>
              <a:rPr lang="en-US" sz="2000" b="1" dirty="0">
                <a:solidFill>
                  <a:prstClr val="black"/>
                </a:solidFill>
              </a:rPr>
              <a:t>		</a:t>
            </a:r>
          </a:p>
          <a:p>
            <a:pPr marL="800100" lvl="1" indent="-342900">
              <a:buFont typeface="Arial" panose="020B0604020202020204" pitchFamily="34" charset="0"/>
              <a:buChar char="•"/>
            </a:pPr>
            <a:endParaRPr lang="en-US" sz="2000" dirty="0">
              <a:solidFill>
                <a:prstClr val="black"/>
              </a:solidFill>
            </a:endParaRPr>
          </a:p>
          <a:p>
            <a:pPr marL="2628900" lvl="5"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24578" name="Picture 2" descr="http://www.preact.co.uk/media/images/media/theme-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473" y="802438"/>
            <a:ext cx="772477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www.preact.co.uk/media/images/media/theme-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32" y="3140450"/>
            <a:ext cx="9467850" cy="2047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004905378"/>
      </p:ext>
    </p:extLst>
  </p:cSld>
  <p:clrMapOvr>
    <a:masterClrMapping/>
  </p:clrMapOvr>
  <p:transition spd="slow">
    <p:wipe/>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Alternate Keys</a:t>
            </a:r>
          </a:p>
        </p:txBody>
      </p:sp>
      <p:sp>
        <p:nvSpPr>
          <p:cNvPr id="4" name="Rectangle 3"/>
          <p:cNvSpPr/>
          <p:nvPr/>
        </p:nvSpPr>
        <p:spPr>
          <a:xfrm>
            <a:off x="778932" y="1084597"/>
            <a:ext cx="11032068" cy="4893647"/>
          </a:xfrm>
          <a:prstGeom prst="rect">
            <a:avLst/>
          </a:prstGeom>
        </p:spPr>
        <p:txBody>
          <a:bodyPr wrap="square">
            <a:spAutoFit/>
          </a:bodyPr>
          <a:lstStyle/>
          <a:p>
            <a:pPr marL="342900" indent="-342900">
              <a:buFont typeface="Arial" pitchFamily="34" charset="0"/>
              <a:buChar char="•"/>
            </a:pPr>
            <a:r>
              <a:rPr lang="en-US" sz="2400" dirty="0">
                <a:solidFill>
                  <a:srgbClr val="7030A0"/>
                </a:solidFill>
                <a:latin typeface="Trebuchet MS" panose="020B0603020202020204" pitchFamily="34" charset="0"/>
              </a:rPr>
              <a:t>With Microsoft Dynamics CRM 2016 we can use Alternate keys as Composite Keys to ensure data integrity by not allowing records with duplicate values in the key attribute fields to be saved.</a:t>
            </a:r>
          </a:p>
          <a:p>
            <a:pPr marL="342900" indent="-342900">
              <a:buFont typeface="Arial" pitchFamily="34" charset="0"/>
              <a:buChar char="•"/>
            </a:pPr>
            <a:endParaRPr lang="en-US" sz="2400" dirty="0">
              <a:solidFill>
                <a:srgbClr val="7030A0"/>
              </a:solidFill>
              <a:latin typeface="Trebuchet MS" panose="020B0603020202020204" pitchFamily="34" charset="0"/>
            </a:endParaRPr>
          </a:p>
          <a:p>
            <a:pPr marL="342900" indent="-342900">
              <a:buFont typeface="Arial" pitchFamily="34" charset="0"/>
              <a:buChar char="•"/>
            </a:pPr>
            <a:r>
              <a:rPr lang="en-US" sz="2400" dirty="0">
                <a:solidFill>
                  <a:srgbClr val="7030A0"/>
                </a:solidFill>
                <a:latin typeface="Trebuchet MS" panose="020B0603020202020204" pitchFamily="34" charset="0"/>
              </a:rPr>
              <a:t>Alternate Keys (Composite Keys) can function as a scaled-down Duplicate Detection rule and will not allow duplicate records to be created in CRM with same values for Columns configured in Alternate Keys. </a:t>
            </a:r>
          </a:p>
          <a:p>
            <a:pPr marL="342900" indent="-342900">
              <a:buFont typeface="Arial" pitchFamily="34" charset="0"/>
              <a:buChar char="•"/>
            </a:pPr>
            <a:endParaRPr lang="en-US" sz="2400" dirty="0">
              <a:solidFill>
                <a:srgbClr val="7030A0"/>
              </a:solidFill>
              <a:latin typeface="Trebuchet MS" panose="020B0603020202020204" pitchFamily="34" charset="0"/>
            </a:endParaRPr>
          </a:p>
          <a:p>
            <a:pPr marL="342900" indent="-342900">
              <a:buFont typeface="Arial" pitchFamily="34" charset="0"/>
              <a:buChar char="•"/>
            </a:pPr>
            <a:r>
              <a:rPr lang="en-US" sz="2400" dirty="0">
                <a:solidFill>
                  <a:srgbClr val="7030A0"/>
                </a:solidFill>
                <a:latin typeface="Trebuchet MS" panose="020B0603020202020204" pitchFamily="34" charset="0"/>
              </a:rPr>
              <a:t>When using Alternate Keys in this manner, be sure that the combination of attributes selected truly represents a unique value</a:t>
            </a:r>
          </a:p>
          <a:p>
            <a:pPr marL="342900" indent="-342900">
              <a:buFont typeface="Arial" pitchFamily="34" charset="0"/>
              <a:buChar char="•"/>
            </a:pPr>
            <a:endParaRPr lang="en-US" sz="2400" dirty="0">
              <a:solidFill>
                <a:srgbClr val="7030A0"/>
              </a:solidFill>
              <a:latin typeface="Trebuchet MS" panose="020B0603020202020204" pitchFamily="34" charset="0"/>
            </a:endParaRPr>
          </a:p>
          <a:p>
            <a:pPr marL="342900" indent="-342900">
              <a:buFont typeface="Arial" pitchFamily="34" charset="0"/>
              <a:buChar char="•"/>
            </a:pPr>
            <a:r>
              <a:rPr lang="en-US" sz="2400" dirty="0">
                <a:solidFill>
                  <a:srgbClr val="7030A0"/>
                </a:solidFill>
                <a:latin typeface="Trebuchet MS" panose="020B0603020202020204" pitchFamily="34" charset="0"/>
              </a:rPr>
              <a:t>Alternate Keys are now available as an entry in the entity section of Customizations..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522941606"/>
      </p:ext>
    </p:extLst>
  </p:cSld>
  <p:clrMapOvr>
    <a:masterClrMapping/>
  </p:clrMapOvr>
  <p:transition spd="slow">
    <p:wipe/>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18186" y="1010980"/>
            <a:ext cx="10882647" cy="2800767"/>
          </a:xfrm>
          <a:prstGeom prst="rect">
            <a:avLst/>
          </a:prstGeom>
        </p:spPr>
        <p:txBody>
          <a:bodyPr wrap="square">
            <a:spAutoFit/>
          </a:bodyPr>
          <a:lstStyle/>
          <a:p>
            <a:pPr marL="342900" indent="-342900"/>
            <a:endParaRPr lang="en-US" sz="2400" dirty="0">
              <a:solidFill>
                <a:srgbClr val="7030A0"/>
              </a:solidFill>
              <a:latin typeface="Trebuchet MS" panose="020B0603020202020204" pitchFamily="34" charset="0"/>
            </a:endParaRPr>
          </a:p>
          <a:p>
            <a:pPr marL="342900" indent="-342900">
              <a:buFont typeface="Arial" pitchFamily="34" charset="0"/>
              <a:buChar char="•"/>
            </a:pPr>
            <a:r>
              <a:rPr lang="en-US" sz="2400" dirty="0">
                <a:solidFill>
                  <a:srgbClr val="7030A0"/>
                </a:solidFill>
                <a:latin typeface="Trebuchet MS" panose="020B0603020202020204" pitchFamily="34" charset="0"/>
              </a:rPr>
              <a:t>Unlike CRM’s Duplicate Detection Jobs and Rules, which give you the opportunity to ignore the duplicate, this method provides a hard stop and the record must be changed in order to save it.</a:t>
            </a:r>
          </a:p>
          <a:p>
            <a:pPr marL="342900" indent="-342900">
              <a:buFont typeface="Arial" pitchFamily="34" charset="0"/>
              <a:buChar char="•"/>
            </a:pPr>
            <a:endParaRPr lang="en-US" sz="2000" dirty="0"/>
          </a:p>
          <a:p>
            <a:pPr marL="2628900" lvl="5"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Alternate Keys</a:t>
            </a:r>
          </a:p>
        </p:txBody>
      </p:sp>
      <p:sp>
        <p:nvSpPr>
          <p:cNvPr id="4" name="Rectangle 3"/>
          <p:cNvSpPr/>
          <p:nvPr/>
        </p:nvSpPr>
        <p:spPr>
          <a:xfrm>
            <a:off x="778932" y="746976"/>
            <a:ext cx="11032068" cy="6617196"/>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It’s especially important in cases when an external system doesn’t store the CRM record IDs (GUIDs) that uniquely identify records. The alternate keys are not GUIDs and you can use them to uniquely identify the CRM records.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Alternate Keys (Composite Keys) can function as a scaled-down Duplicate Detection rule and will not allow duplicate records to be created in CRM with same values for Columns configured in Alternate Keys.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You must give an alternate key a unique name.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Alternate Keys are now available as an entry in the entity section of Customizations..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define alternate keys in the CRM web application without writing code, or you can define them programmatically. </a:t>
            </a: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Please note currently You can define up to five different keys for an entity</a:t>
            </a:r>
            <a:r>
              <a:rPr lang="en-US" sz="2000" b="1" dirty="0"/>
              <a:t>.</a:t>
            </a:r>
            <a:endParaRPr lang="en-US" sz="2000" b="1"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829253054"/>
      </p:ext>
    </p:extLst>
  </p:cSld>
  <p:clrMapOvr>
    <a:masterClrMapping/>
  </p:clrMapOvr>
  <p:transition spd="slow">
    <p:wipe/>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Alternate Keys</a:t>
            </a:r>
          </a:p>
        </p:txBody>
      </p:sp>
      <p:sp>
        <p:nvSpPr>
          <p:cNvPr id="4" name="Rectangle 3"/>
          <p:cNvSpPr/>
          <p:nvPr/>
        </p:nvSpPr>
        <p:spPr>
          <a:xfrm>
            <a:off x="778932" y="1084597"/>
            <a:ext cx="11032068"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 define the alternate keys, go to Go to</a:t>
            </a:r>
            <a:r>
              <a:rPr lang="en-US" sz="2000" dirty="0"/>
              <a:t> </a:t>
            </a:r>
            <a:r>
              <a:rPr lang="en-US" sz="2400" b="1" dirty="0">
                <a:solidFill>
                  <a:srgbClr val="7030A0"/>
                </a:solidFill>
                <a:latin typeface="Trebuchet MS" panose="020B0603020202020204" pitchFamily="34" charset="0"/>
              </a:rPr>
              <a:t>Settings &gt; Customizations</a:t>
            </a:r>
            <a:r>
              <a:rPr lang="en-US" sz="2000" dirty="0"/>
              <a:t>. </a:t>
            </a:r>
            <a:r>
              <a:rPr lang="en-US" sz="2400" dirty="0">
                <a:solidFill>
                  <a:srgbClr val="7030A0"/>
                </a:solidFill>
                <a:latin typeface="Trebuchet MS" panose="020B0603020202020204" pitchFamily="34" charset="0"/>
              </a:rPr>
              <a:t>Choose</a:t>
            </a:r>
            <a:r>
              <a:rPr lang="en-US" sz="2000" dirty="0"/>
              <a:t> </a:t>
            </a:r>
            <a:r>
              <a:rPr lang="en-US" sz="2400" b="1" dirty="0">
                <a:solidFill>
                  <a:srgbClr val="7030A0"/>
                </a:solidFill>
                <a:latin typeface="Trebuchet MS" panose="020B0603020202020204" pitchFamily="34" charset="0"/>
              </a:rPr>
              <a:t>Customize the System &gt; Components &gt; Entities &gt; Entity &lt;X&gt; &gt; Keys</a:t>
            </a:r>
            <a:r>
              <a:rPr lang="en-US" sz="2400" dirty="0">
                <a:solidFill>
                  <a:srgbClr val="7030A0"/>
                </a:solidFill>
                <a:latin typeface="Trebuchet MS" panose="020B0603020202020204" pitchFamily="34" charset="0"/>
              </a:rPr>
              <a:t>. Choose </a:t>
            </a:r>
            <a:r>
              <a:rPr lang="en-US" sz="2400" b="1" dirty="0">
                <a:solidFill>
                  <a:srgbClr val="7030A0"/>
                </a:solidFill>
                <a:latin typeface="Trebuchet MS" panose="020B0603020202020204" pitchFamily="34" charset="0"/>
              </a:rPr>
              <a:t>New</a:t>
            </a:r>
            <a:r>
              <a:rPr lang="en-US" sz="2000" dirty="0"/>
              <a:t>. </a:t>
            </a:r>
            <a:r>
              <a:rPr lang="en-US" sz="2400" dirty="0">
                <a:solidFill>
                  <a:srgbClr val="7030A0"/>
                </a:solidFill>
                <a:latin typeface="Trebuchet MS" panose="020B0603020202020204" pitchFamily="34" charset="0"/>
              </a:rPr>
              <a:t>On the form, fill in the required fields </a:t>
            </a:r>
            <a:r>
              <a:rPr lang="en-US" sz="2000" dirty="0"/>
              <a:t>(</a:t>
            </a:r>
            <a:r>
              <a:rPr lang="en-US" sz="2400" b="1" dirty="0">
                <a:solidFill>
                  <a:srgbClr val="7030A0"/>
                </a:solidFill>
                <a:latin typeface="Trebuchet MS" panose="020B0603020202020204" pitchFamily="34" charset="0"/>
              </a:rPr>
              <a:t>Display Name</a:t>
            </a:r>
            <a:r>
              <a:rPr lang="en-US" sz="2000" dirty="0"/>
              <a:t> </a:t>
            </a:r>
            <a:r>
              <a:rPr lang="en-US" sz="2400" dirty="0">
                <a:solidFill>
                  <a:srgbClr val="7030A0"/>
                </a:solidFill>
                <a:latin typeface="Trebuchet MS" panose="020B0603020202020204" pitchFamily="34" charset="0"/>
              </a:rPr>
              <a:t>and Name) and then choose and add the fields to the key. Save the key.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An</a:t>
            </a:r>
            <a:r>
              <a:rPr lang="en-US" sz="2000" dirty="0"/>
              <a:t> </a:t>
            </a:r>
            <a:r>
              <a:rPr lang="en-US" sz="2400" b="1" dirty="0">
                <a:solidFill>
                  <a:srgbClr val="7030A0"/>
                </a:solidFill>
                <a:latin typeface="Trebuchet MS" panose="020B0603020202020204" pitchFamily="34" charset="0"/>
              </a:rPr>
              <a:t>indexing System</a:t>
            </a:r>
            <a:r>
              <a:rPr lang="en-US" sz="2000" b="1" dirty="0"/>
              <a:t> </a:t>
            </a:r>
            <a:r>
              <a:rPr lang="en-US" sz="2400" dirty="0">
                <a:solidFill>
                  <a:srgbClr val="7030A0"/>
                </a:solidFill>
                <a:latin typeface="Trebuchet MS" panose="020B0603020202020204" pitchFamily="34" charset="0"/>
              </a:rPr>
              <a:t>Job will be created once you create an</a:t>
            </a:r>
            <a:r>
              <a:rPr lang="en-US" sz="2000" dirty="0"/>
              <a:t> </a:t>
            </a:r>
            <a:r>
              <a:rPr lang="en-US" sz="2400" b="1" dirty="0">
                <a:solidFill>
                  <a:srgbClr val="7030A0"/>
                </a:solidFill>
                <a:latin typeface="Trebuchet MS" panose="020B0603020202020204" pitchFamily="34" charset="0"/>
              </a:rPr>
              <a:t>Alternate Key.</a:t>
            </a:r>
          </a:p>
          <a:p>
            <a:pPr marL="342900" indent="-342900">
              <a:buFont typeface="Arial" panose="020B0604020202020204" pitchFamily="34" charset="0"/>
              <a:buChar char="•"/>
            </a:pPr>
            <a:endParaRPr lang="en-US" sz="2000" b="1" dirty="0"/>
          </a:p>
          <a:p>
            <a:pPr marL="1257300" lvl="2" indent="-342900">
              <a:buFont typeface="Arial" panose="020B0604020202020204" pitchFamily="34" charset="0"/>
              <a:buChar char="•"/>
            </a:pPr>
            <a:endParaRPr lang="en-US" sz="2000" b="1" dirty="0"/>
          </a:p>
          <a:p>
            <a:endParaRPr lang="en-US" sz="2000" b="1" dirty="0">
              <a:solidFill>
                <a:prstClr val="black"/>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3" name="Picture 2"/>
          <p:cNvPicPr>
            <a:picLocks noChangeAspect="1"/>
          </p:cNvPicPr>
          <p:nvPr/>
        </p:nvPicPr>
        <p:blipFill>
          <a:blip r:embed="rId3"/>
          <a:stretch>
            <a:fillRect/>
          </a:stretch>
        </p:blipFill>
        <p:spPr>
          <a:xfrm>
            <a:off x="1425807" y="3631842"/>
            <a:ext cx="7651691" cy="3226158"/>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36370229"/>
      </p:ext>
    </p:extLst>
  </p:cSld>
  <p:clrMapOvr>
    <a:masterClrMapping/>
  </p:clrMapOvr>
  <p:transition spd="slow">
    <p:wipe/>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Alternate Keys</a:t>
            </a:r>
          </a:p>
        </p:txBody>
      </p:sp>
      <p:sp>
        <p:nvSpPr>
          <p:cNvPr id="4" name="Rectangle 3"/>
          <p:cNvSpPr/>
          <p:nvPr/>
        </p:nvSpPr>
        <p:spPr>
          <a:xfrm>
            <a:off x="778932" y="1084597"/>
            <a:ext cx="11032068" cy="1631216"/>
          </a:xfrm>
          <a:prstGeom prst="rect">
            <a:avLst/>
          </a:prstGeom>
        </p:spPr>
        <p:txBody>
          <a:bodyPr wrap="square">
            <a:spAutoFit/>
          </a:bodyPr>
          <a:lstStyle/>
          <a:p>
            <a:pPr marL="342900" indent="-342900">
              <a:buFont typeface="Arial" panose="020B0604020202020204" pitchFamily="34" charset="0"/>
              <a:buChar char="•"/>
            </a:pPr>
            <a:endParaRPr lang="en-US" sz="2000" b="1" dirty="0"/>
          </a:p>
          <a:p>
            <a:pPr marL="1257300" lvl="2" indent="-342900">
              <a:buFont typeface="Arial" panose="020B0604020202020204" pitchFamily="34" charset="0"/>
              <a:buChar char="•"/>
            </a:pPr>
            <a:endParaRPr lang="en-US" sz="2000" b="1" dirty="0"/>
          </a:p>
          <a:p>
            <a:endParaRPr lang="en-US" sz="2000" b="1" dirty="0">
              <a:solidFill>
                <a:prstClr val="black"/>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5" name="Picture 4" descr="https://image-pobjects.netdna-ssl.com/wp-content/uploads/2015/10/101615_1247_AlternateKe3.png"/>
          <p:cNvPicPr/>
          <p:nvPr/>
        </p:nvPicPr>
        <p:blipFill>
          <a:blip r:embed="rId3">
            <a:extLst>
              <a:ext uri="{28A0092B-C50C-407E-A947-70E740481C1C}">
                <a14:useLocalDpi xmlns:a14="http://schemas.microsoft.com/office/drawing/2010/main" val="0"/>
              </a:ext>
            </a:extLst>
          </a:blip>
          <a:srcRect/>
          <a:stretch>
            <a:fillRect/>
          </a:stretch>
        </p:blipFill>
        <p:spPr bwMode="auto">
          <a:xfrm>
            <a:off x="351366" y="965200"/>
            <a:ext cx="5883179" cy="5502102"/>
          </a:xfrm>
          <a:prstGeom prst="rect">
            <a:avLst/>
          </a:prstGeom>
          <a:noFill/>
          <a:ln>
            <a:noFill/>
          </a:ln>
        </p:spPr>
      </p:pic>
      <p:pic>
        <p:nvPicPr>
          <p:cNvPr id="6" name="Picture 5" descr="https://image-pobjects.netdna-ssl.com/wp-content/uploads/2015/10/101615_1247_AlternateKe4.png"/>
          <p:cNvPicPr/>
          <p:nvPr/>
        </p:nvPicPr>
        <p:blipFill>
          <a:blip r:embed="rId4">
            <a:extLst>
              <a:ext uri="{28A0092B-C50C-407E-A947-70E740481C1C}">
                <a14:useLocalDpi xmlns:a14="http://schemas.microsoft.com/office/drawing/2010/main" val="0"/>
              </a:ext>
            </a:extLst>
          </a:blip>
          <a:srcRect/>
          <a:stretch>
            <a:fillRect/>
          </a:stretch>
        </p:blipFill>
        <p:spPr bwMode="auto">
          <a:xfrm>
            <a:off x="6458911" y="1322503"/>
            <a:ext cx="4962776" cy="3897890"/>
          </a:xfrm>
          <a:prstGeom prst="rect">
            <a:avLst/>
          </a:prstGeom>
          <a:noFill/>
          <a:ln>
            <a:noFill/>
          </a:ln>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566314469"/>
      </p:ext>
    </p:extLst>
  </p:cSld>
  <p:clrMapOvr>
    <a:masterClrMapping/>
  </p:clrMapOvr>
  <p:transition spd="slow">
    <p:wipe/>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Alternate Keys</a:t>
            </a:r>
          </a:p>
        </p:txBody>
      </p:sp>
      <p:sp>
        <p:nvSpPr>
          <p:cNvPr id="4" name="Rectangle 3"/>
          <p:cNvSpPr/>
          <p:nvPr/>
        </p:nvSpPr>
        <p:spPr>
          <a:xfrm>
            <a:off x="778932" y="1084597"/>
            <a:ext cx="11032068" cy="1631216"/>
          </a:xfrm>
          <a:prstGeom prst="rect">
            <a:avLst/>
          </a:prstGeom>
        </p:spPr>
        <p:txBody>
          <a:bodyPr wrap="square">
            <a:spAutoFit/>
          </a:bodyPr>
          <a:lstStyle/>
          <a:p>
            <a:pPr marL="342900" indent="-342900">
              <a:buFont typeface="Arial" panose="020B0604020202020204" pitchFamily="34" charset="0"/>
              <a:buChar char="•"/>
            </a:pPr>
            <a:endParaRPr lang="en-US" sz="2000" b="1" dirty="0"/>
          </a:p>
          <a:p>
            <a:pPr marL="1257300" lvl="2" indent="-342900">
              <a:buFont typeface="Arial" panose="020B0604020202020204" pitchFamily="34" charset="0"/>
              <a:buChar char="•"/>
            </a:pPr>
            <a:endParaRPr lang="en-US" sz="2000" b="1" dirty="0"/>
          </a:p>
          <a:p>
            <a:endParaRPr lang="en-US" sz="2000" b="1" dirty="0">
              <a:solidFill>
                <a:prstClr val="black"/>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7" name="Picture 6" descr="https://image-pobjects.netdna-ssl.com/wp-content/uploads/2015/10/101615_1247_AlternateKe5.png"/>
          <p:cNvPicPr/>
          <p:nvPr/>
        </p:nvPicPr>
        <p:blipFill>
          <a:blip r:embed="rId3">
            <a:extLst>
              <a:ext uri="{28A0092B-C50C-407E-A947-70E740481C1C}">
                <a14:useLocalDpi xmlns:a14="http://schemas.microsoft.com/office/drawing/2010/main" val="0"/>
              </a:ext>
            </a:extLst>
          </a:blip>
          <a:srcRect/>
          <a:stretch>
            <a:fillRect/>
          </a:stretch>
        </p:blipFill>
        <p:spPr bwMode="auto">
          <a:xfrm>
            <a:off x="1238365" y="1615612"/>
            <a:ext cx="9461269" cy="4170045"/>
          </a:xfrm>
          <a:prstGeom prst="rect">
            <a:avLst/>
          </a:prstGeom>
          <a:noFill/>
          <a:ln>
            <a:noFill/>
          </a:ln>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137292590"/>
      </p:ext>
    </p:extLst>
  </p:cSld>
  <p:clrMapOvr>
    <a:masterClrMapping/>
  </p:clrMapOvr>
  <p:transition spd="slow">
    <p:wipe/>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Alternate Keys : Alternate Keys Implementation through Code</a:t>
            </a:r>
          </a:p>
        </p:txBody>
      </p:sp>
      <p:sp>
        <p:nvSpPr>
          <p:cNvPr id="4" name="Rectangle 3"/>
          <p:cNvSpPr/>
          <p:nvPr/>
        </p:nvSpPr>
        <p:spPr>
          <a:xfrm>
            <a:off x="778932" y="1084597"/>
            <a:ext cx="11032068" cy="630942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Please refer the below link to see how to use alternate key programmatically:</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hlinkClick r:id="rId3"/>
              </a:rPr>
              <a:t>http://inogic.com/blog/2015/04/more-ways-to-search-a-record-in-dynamics-crm-2015-update-1-alternate-keys/</a:t>
            </a: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Please use the below link to learn more about alternate key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hlinkClick r:id="rId4"/>
              </a:rPr>
              <a:t>https://technet.microsoft.com/en-us/library/dn949335.aspx</a:t>
            </a:r>
            <a:r>
              <a:rPr lang="en-US" sz="2400" dirty="0">
                <a:solidFill>
                  <a:srgbClr val="7030A0"/>
                </a:solidFill>
                <a:latin typeface="Trebuchet MS" panose="020B0603020202020204" pitchFamily="34" charset="0"/>
              </a:rPr>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dirty="0"/>
          </a:p>
          <a:p>
            <a:pPr marL="1257300" lvl="2" indent="-342900">
              <a:buFont typeface="Arial" panose="020B0604020202020204" pitchFamily="34" charset="0"/>
              <a:buChar char="•"/>
            </a:pPr>
            <a:endParaRPr lang="en-US" sz="2000" b="1" dirty="0"/>
          </a:p>
          <a:p>
            <a:endParaRPr lang="en-US" sz="2000" b="1" dirty="0">
              <a:solidFill>
                <a:prstClr val="black"/>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870242775"/>
      </p:ext>
    </p:extLst>
  </p:cSld>
  <p:clrMapOvr>
    <a:masterClrMapping/>
  </p:clrMapOvr>
  <p:transition spd="slow">
    <p:wipe/>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Global Search</a:t>
            </a:r>
          </a:p>
        </p:txBody>
      </p:sp>
      <p:sp>
        <p:nvSpPr>
          <p:cNvPr id="4" name="Rectangle 3"/>
          <p:cNvSpPr/>
          <p:nvPr/>
        </p:nvSpPr>
        <p:spPr>
          <a:xfrm>
            <a:off x="778932" y="1084597"/>
            <a:ext cx="11032068" cy="612475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Microsoft Dynamics CRM 2015 introduced a new multi-entity search button which searches across multiple entities matching the entered search criteria. This is called </a:t>
            </a:r>
            <a:r>
              <a:rPr lang="en-US" sz="2000" b="1" dirty="0">
                <a:solidFill>
                  <a:prstClr val="black"/>
                </a:solidFill>
              </a:rPr>
              <a:t>“</a:t>
            </a:r>
            <a:r>
              <a:rPr lang="en-US" sz="2400" b="1" dirty="0">
                <a:solidFill>
                  <a:srgbClr val="7030A0"/>
                </a:solidFill>
                <a:latin typeface="Trebuchet MS" panose="020B0603020202020204" pitchFamily="34" charset="0"/>
              </a:rPr>
              <a:t>Global Search</a:t>
            </a:r>
            <a:r>
              <a:rPr lang="en-US" sz="2000" b="1" dirty="0">
                <a:solidFill>
                  <a:prstClr val="black"/>
                </a:solidFill>
              </a:rPr>
              <a:t>”.</a:t>
            </a: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order to setup multi entity search, navigate to </a:t>
            </a:r>
            <a:r>
              <a:rPr lang="en-US" sz="2400" b="1" dirty="0">
                <a:solidFill>
                  <a:srgbClr val="7030A0"/>
                </a:solidFill>
                <a:latin typeface="Trebuchet MS" panose="020B0603020202020204" pitchFamily="34" charset="0"/>
              </a:rPr>
              <a:t>Settings –&gt; Administration –&gt; System Settings</a:t>
            </a:r>
            <a:r>
              <a:rPr lang="en-US" sz="2000" dirty="0"/>
              <a:t>.  </a:t>
            </a:r>
            <a:r>
              <a:rPr lang="en-US" sz="2400" dirty="0">
                <a:solidFill>
                  <a:srgbClr val="7030A0"/>
                </a:solidFill>
                <a:latin typeface="Trebuchet MS" panose="020B0603020202020204" pitchFamily="34" charset="0"/>
              </a:rPr>
              <a:t>In the </a:t>
            </a:r>
            <a:r>
              <a:rPr lang="en-US" sz="2400" b="1" dirty="0">
                <a:solidFill>
                  <a:srgbClr val="7030A0"/>
                </a:solidFill>
                <a:latin typeface="Trebuchet MS" panose="020B0603020202020204" pitchFamily="34" charset="0"/>
              </a:rPr>
              <a:t>General tab</a:t>
            </a:r>
            <a:r>
              <a:rPr lang="en-US" sz="2000" dirty="0"/>
              <a:t>, </a:t>
            </a:r>
            <a:r>
              <a:rPr lang="en-US" sz="2400" dirty="0">
                <a:solidFill>
                  <a:srgbClr val="7030A0"/>
                </a:solidFill>
                <a:latin typeface="Trebuchet MS" panose="020B0603020202020204" pitchFamily="34" charset="0"/>
              </a:rPr>
              <a:t>you’ll see the section </a:t>
            </a:r>
            <a:r>
              <a:rPr lang="en-US" sz="2000" b="1" dirty="0"/>
              <a:t>“</a:t>
            </a:r>
            <a:r>
              <a:rPr lang="en-US" sz="2400" b="1" dirty="0">
                <a:solidFill>
                  <a:srgbClr val="7030A0"/>
                </a:solidFill>
                <a:latin typeface="Trebuchet MS" panose="020B0603020202020204" pitchFamily="34" charset="0"/>
              </a:rPr>
              <a:t>Set up Quick Find”. </a:t>
            </a:r>
            <a:endParaRPr lang="en-US" sz="2000" b="1"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This section has two settings:</a:t>
            </a:r>
          </a:p>
          <a:p>
            <a:pPr marL="342900" indent="-342900">
              <a:buFont typeface="Arial" panose="020B0604020202020204" pitchFamily="34" charset="0"/>
              <a:buChar char="•"/>
            </a:pPr>
            <a:endParaRPr lang="en-US" sz="2000" dirty="0"/>
          </a:p>
          <a:p>
            <a:pPr marL="1257300" lvl="2" indent="-342900">
              <a:buFont typeface="Arial" panose="020B0604020202020204" pitchFamily="34" charset="0"/>
              <a:buChar char="•"/>
            </a:pPr>
            <a:r>
              <a:rPr lang="en-US" sz="2400" b="1" dirty="0">
                <a:solidFill>
                  <a:srgbClr val="7030A0"/>
                </a:solidFill>
                <a:latin typeface="Trebuchet MS" panose="020B0603020202020204" pitchFamily="34" charset="0"/>
              </a:rPr>
              <a:t>Enable Quick Find record limits:</a:t>
            </a:r>
            <a:r>
              <a:rPr lang="en-US" sz="2000" b="1" dirty="0"/>
              <a:t> </a:t>
            </a:r>
            <a:r>
              <a:rPr lang="en-US" sz="2000" dirty="0"/>
              <a:t> </a:t>
            </a:r>
            <a:r>
              <a:rPr lang="en-US" sz="2400" dirty="0">
                <a:solidFill>
                  <a:srgbClr val="7030A0"/>
                </a:solidFill>
                <a:latin typeface="Trebuchet MS" panose="020B0603020202020204" pitchFamily="34" charset="0"/>
              </a:rPr>
              <a:t>This setting was introduced in CRM 2011 and it uses an organizational database setting to limit quick find search results to 10,000 records to improve performance.</a:t>
            </a:r>
          </a:p>
          <a:p>
            <a:pPr marL="1257300" lvl="2" indent="-342900">
              <a:buFont typeface="Arial" panose="020B0604020202020204" pitchFamily="34" charset="0"/>
              <a:buChar char="•"/>
            </a:pPr>
            <a:endParaRPr lang="en-US" sz="2000" dirty="0"/>
          </a:p>
          <a:p>
            <a:pPr marL="1257300" lvl="2" indent="-342900">
              <a:buFont typeface="Arial" panose="020B0604020202020204" pitchFamily="34" charset="0"/>
              <a:buChar char="•"/>
            </a:pPr>
            <a:r>
              <a:rPr lang="en-US" sz="2400" b="1" dirty="0">
                <a:solidFill>
                  <a:srgbClr val="7030A0"/>
                </a:solidFill>
                <a:latin typeface="Trebuchet MS" panose="020B0603020202020204" pitchFamily="34" charset="0"/>
              </a:rPr>
              <a:t>Select entities for search</a:t>
            </a:r>
            <a:r>
              <a:rPr lang="en-US" sz="2400" dirty="0">
                <a:solidFill>
                  <a:srgbClr val="7030A0"/>
                </a:solidFill>
                <a:latin typeface="Trebuchet MS" panose="020B0603020202020204" pitchFamily="34" charset="0"/>
              </a:rPr>
              <a:t>:  If you click on the Select button, you’ll be presented the window below where you’re able to select up to 10 entities at a time to enable for multi-entity search.</a:t>
            </a: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963130345"/>
      </p:ext>
    </p:extLst>
  </p:cSld>
  <p:clrMapOvr>
    <a:masterClrMapping/>
  </p:clrMapOvr>
  <p:transition spd="slow">
    <p:wipe/>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Global Search : Full Text Search</a:t>
            </a:r>
          </a:p>
        </p:txBody>
      </p:sp>
      <p:sp>
        <p:nvSpPr>
          <p:cNvPr id="4" name="Rectangle 3"/>
          <p:cNvSpPr/>
          <p:nvPr/>
        </p:nvSpPr>
        <p:spPr>
          <a:xfrm>
            <a:off x="778932" y="635716"/>
            <a:ext cx="11032068" cy="5940088"/>
          </a:xfrm>
          <a:prstGeom prst="rect">
            <a:avLst/>
          </a:prstGeom>
        </p:spPr>
        <p:txBody>
          <a:bodyPr wrap="square">
            <a:spAutoFit/>
          </a:bodyPr>
          <a:lstStyle/>
          <a:p>
            <a:r>
              <a:rPr lang="en-US" sz="2400" dirty="0">
                <a:solidFill>
                  <a:srgbClr val="7030A0"/>
                </a:solidFill>
                <a:latin typeface="Trebuchet MS" panose="020B0603020202020204" pitchFamily="34" charset="0"/>
              </a:rPr>
              <a:t>The following are the changes in the Global Search with Full Text search enabled.</a:t>
            </a:r>
          </a:p>
          <a:p>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The first change that the user would notice is that they do not need to use wildcards anymore. For example – when before full text search is enable, if you search for the word test and if I take account entity, it would return all account whose any quick find column value begins with Test. However after you enable full text search, users no need to use wild card search. Search by any word and it would evaluate with contains operator.</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Full Text search enables some data science on your data. It actually returns forms of a word.</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Incorporates Pluralization (“child”, “children”, etc.).</a:t>
            </a:r>
          </a:p>
          <a:p>
            <a:pPr marL="342900" indent="-342900">
              <a:buFont typeface="Arial" panose="020B0604020202020204" pitchFamily="34" charset="0"/>
              <a:buChar char="•"/>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76250271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Autofit/>
          </a:bodyPr>
          <a:lstStyle/>
          <a:p>
            <a:pPr defTabSz="914363"/>
            <a:r>
              <a:rPr lang="en-US" sz="2800" b="1" dirty="0">
                <a:ln w="3175">
                  <a:noFill/>
                </a:ln>
                <a:solidFill>
                  <a:srgbClr val="8B0D88"/>
                </a:solidFill>
                <a:latin typeface="Trebuchet MS" panose="020B0603020202020204" pitchFamily="34" charset="0"/>
              </a:rPr>
              <a:t>Create Apps in Dynamics 365 using App Designer and Site Map Designer</a:t>
            </a:r>
          </a:p>
        </p:txBody>
      </p:sp>
      <p:sp>
        <p:nvSpPr>
          <p:cNvPr id="4" name="Rectangle 3"/>
          <p:cNvSpPr/>
          <p:nvPr/>
        </p:nvSpPr>
        <p:spPr>
          <a:xfrm>
            <a:off x="379922" y="855405"/>
            <a:ext cx="10380134" cy="461665"/>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It will take us to App Designer, provide details</a:t>
            </a:r>
            <a:r>
              <a:rPr lang="en-US" sz="2000" b="1" dirty="0">
                <a:latin typeface="Segoe UI (Body)"/>
              </a:rPr>
              <a:t>.</a:t>
            </a:r>
            <a:endParaRPr lang="en-US" sz="2000" dirty="0">
              <a:solidFill>
                <a:prstClr val="black"/>
              </a:solidFill>
              <a:latin typeface="Segoe UI (Body)"/>
            </a:endParaRPr>
          </a:p>
        </p:txBody>
      </p:sp>
      <p:pic>
        <p:nvPicPr>
          <p:cNvPr id="5" name="Picture 4"/>
          <p:cNvPicPr>
            <a:picLocks noChangeAspect="1"/>
          </p:cNvPicPr>
          <p:nvPr/>
        </p:nvPicPr>
        <p:blipFill>
          <a:blip r:embed="rId3"/>
          <a:stretch>
            <a:fillRect/>
          </a:stretch>
        </p:blipFill>
        <p:spPr>
          <a:xfrm>
            <a:off x="736051" y="1623258"/>
            <a:ext cx="10024005" cy="5134180"/>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10505664"/>
      </p:ext>
    </p:extLst>
  </p:cSld>
  <p:clrMapOvr>
    <a:masterClrMapping/>
  </p:clrMapOvr>
  <p:transition spd="slow">
    <p:wipe/>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37127" y="828288"/>
            <a:ext cx="10097036" cy="3354765"/>
          </a:xfrm>
          <a:prstGeom prst="rect">
            <a:avLst/>
          </a:prstGeom>
        </p:spPr>
        <p:txBody>
          <a:bodyPr wrap="square">
            <a:spAutoFit/>
          </a:bodyPr>
          <a:lstStyle/>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Incorporates Tense (“drive”, “drove”, “Driven” etc.).</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Now coming to performance – When I tested this in one of my customer environments, I was simply amazed and impressed by the performance. Previously when the search phrase – *Test returned results in 15 seconds. After enabling Full Text search, the query returns records in less than 2 seconds</a:t>
            </a:r>
            <a:r>
              <a:rPr lang="en-US" sz="2000" b="1" dirty="0">
                <a:solidFill>
                  <a:prstClr val="black"/>
                </a:solidFill>
              </a:rPr>
              <a:t>.</a:t>
            </a:r>
          </a:p>
          <a:p>
            <a:pPr marL="2171700" lvl="4" indent="-342900">
              <a:buFont typeface="Arial" panose="020B0604020202020204" pitchFamily="34" charset="0"/>
              <a:buChar char="•"/>
            </a:pPr>
            <a:endParaRPr lang="en-US" sz="2000" dirty="0"/>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Global Search : Full Text Search</a:t>
            </a:r>
          </a:p>
        </p:txBody>
      </p:sp>
      <p:sp>
        <p:nvSpPr>
          <p:cNvPr id="4" name="Rectangle 3"/>
          <p:cNvSpPr/>
          <p:nvPr/>
        </p:nvSpPr>
        <p:spPr>
          <a:xfrm>
            <a:off x="778932" y="1084597"/>
            <a:ext cx="11032068" cy="587853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Microsoft Dynamics CRM 2015 Update Rollup 1 introduced a new feature to address the performance issue with the global search and this is called “ </a:t>
            </a:r>
            <a:r>
              <a:rPr lang="en-US" sz="2400" b="1" dirty="0">
                <a:solidFill>
                  <a:srgbClr val="7030A0"/>
                </a:solidFill>
                <a:latin typeface="Trebuchet MS" panose="020B0603020202020204" pitchFamily="34" charset="0"/>
              </a:rPr>
              <a:t>Full Text Search</a:t>
            </a:r>
            <a:r>
              <a:rPr lang="en-US" sz="2400" dirty="0">
                <a:solidFill>
                  <a:srgbClr val="7030A0"/>
                </a:solidFill>
                <a:latin typeface="Trebuchet MS" panose="020B0603020202020204" pitchFamily="34" charset="0"/>
              </a:rPr>
              <a:t>”</a:t>
            </a:r>
          </a:p>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enable full text search from your CRM, internally CRM uses the full text catalog. If you open SQL server and navigate to your CRM Organization database –&gt; Storage –&gt; Full text catalogs, you would find the entities mapped for full search. .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Please note it  may take up to 24 hours for full text search since maintenance job has to be run on the server and make adjustments in the specified CRM Organization.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Full Text Search works only on string field</a:t>
            </a:r>
            <a:r>
              <a:rPr lang="en-US" sz="2000" b="1" dirty="0"/>
              <a: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146419763"/>
      </p:ext>
    </p:extLst>
  </p:cSld>
  <p:clrMapOvr>
    <a:masterClrMapping/>
  </p:clrMapOvr>
  <p:transition spd="slow">
    <p:wipe/>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Global Search</a:t>
            </a:r>
          </a:p>
        </p:txBody>
      </p:sp>
      <p:sp>
        <p:nvSpPr>
          <p:cNvPr id="4" name="Rectangle 3"/>
          <p:cNvSpPr/>
          <p:nvPr/>
        </p:nvSpPr>
        <p:spPr>
          <a:xfrm>
            <a:off x="778932" y="1084597"/>
            <a:ext cx="11032068" cy="5509200"/>
          </a:xfrm>
          <a:prstGeom prst="rect">
            <a:avLst/>
          </a:prstGeom>
        </p:spPr>
        <p:txBody>
          <a:bodyPr wrap="square">
            <a:spAutoFit/>
          </a:bodyPr>
          <a:lstStyle/>
          <a:p>
            <a:r>
              <a:rPr lang="en-US" sz="2400" dirty="0">
                <a:solidFill>
                  <a:srgbClr val="7030A0"/>
                </a:solidFill>
                <a:latin typeface="Trebuchet MS" panose="020B0603020202020204" pitchFamily="34" charset="0"/>
              </a:rPr>
              <a:t>A few things to note about multi-entity search:</a:t>
            </a:r>
          </a:p>
          <a:p>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Uses quick find views to determine the fields to search across.</a:t>
            </a:r>
          </a:p>
          <a:p>
            <a:pPr marL="12573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Can search activities and notes as well.</a:t>
            </a:r>
          </a:p>
          <a:p>
            <a:pPr marL="12573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First 3 fields in the Quick Find View are what are displayed in the tiles that are displayed.</a:t>
            </a:r>
          </a:p>
          <a:p>
            <a:pPr marL="12573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Search from anywhere in CRM using the search icon on the global navigation bar.</a:t>
            </a:r>
          </a:p>
          <a:p>
            <a:pPr marL="12573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The search results are displayed in the Modern UI</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611443408"/>
      </p:ext>
    </p:extLst>
  </p:cSld>
  <p:clrMapOvr>
    <a:masterClrMapping/>
  </p:clrMapOvr>
  <p:transition spd="slow">
    <p:wipe/>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Global Search : Limitations</a:t>
            </a:r>
          </a:p>
        </p:txBody>
      </p:sp>
      <p:sp>
        <p:nvSpPr>
          <p:cNvPr id="4" name="Rectangle 3"/>
          <p:cNvSpPr/>
          <p:nvPr/>
        </p:nvSpPr>
        <p:spPr>
          <a:xfrm>
            <a:off x="778932" y="1084597"/>
            <a:ext cx="11032068" cy="3862596"/>
          </a:xfrm>
          <a:prstGeom prst="rect">
            <a:avLst/>
          </a:prstGeom>
        </p:spPr>
        <p:txBody>
          <a:bodyPr wrap="square">
            <a:spAutoFit/>
          </a:bodyPr>
          <a:lstStyle/>
          <a:p>
            <a:r>
              <a:rPr lang="en-US" sz="2400" dirty="0">
                <a:solidFill>
                  <a:srgbClr val="7030A0"/>
                </a:solidFill>
                <a:latin typeface="Trebuchet MS" panose="020B0603020202020204" pitchFamily="34" charset="0"/>
              </a:rPr>
              <a:t>There are currently a few limitations of multi-entity search:</a:t>
            </a:r>
          </a:p>
          <a:p>
            <a:endParaRPr lang="en-US" sz="2400" dirty="0">
              <a:solidFill>
                <a:srgbClr val="7030A0"/>
              </a:solidFill>
              <a:latin typeface="Trebuchet MS" panose="020B0603020202020204" pitchFamily="34" charset="0"/>
            </a:endParaRP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Doesn’t work with USD.</a:t>
            </a:r>
          </a:p>
          <a:p>
            <a:pPr marL="2171700" lvl="4"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Maximum of 10 entities can be configured for search.</a:t>
            </a:r>
          </a:p>
          <a:p>
            <a:pPr marL="2171700" lvl="4"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No hit highlighting and MRU (most recently used) suggestions.</a:t>
            </a:r>
          </a:p>
          <a:p>
            <a:pPr marL="2171700" lvl="4"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Only action available on each search result is the ability to open the record</a:t>
            </a:r>
            <a:r>
              <a:rPr lang="en-US" sz="2000" dirty="0"/>
              <a:t>.</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66038911"/>
      </p:ext>
    </p:extLst>
  </p:cSld>
  <p:clrMapOvr>
    <a:masterClrMapping/>
  </p:clrMapOvr>
  <p:transition spd="slow">
    <p:wipe/>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Global Search</a:t>
            </a:r>
          </a:p>
        </p:txBody>
      </p:sp>
      <p:sp>
        <p:nvSpPr>
          <p:cNvPr id="4" name="Rectangle 3"/>
          <p:cNvSpPr/>
          <p:nvPr/>
        </p:nvSpPr>
        <p:spPr>
          <a:xfrm>
            <a:off x="778932" y="1084597"/>
            <a:ext cx="11032068" cy="2862322"/>
          </a:xfrm>
          <a:prstGeom prst="rect">
            <a:avLst/>
          </a:prstGeom>
        </p:spPr>
        <p:txBody>
          <a:bodyPr wrap="square">
            <a:spAutoFit/>
          </a:bodyPr>
          <a:lstStyle/>
          <a:p>
            <a:pPr marL="2171700" lvl="4" indent="-342900">
              <a:buFont typeface="Arial" panose="020B0604020202020204" pitchFamily="34" charset="0"/>
              <a:buChar char="•"/>
            </a:pPr>
            <a:endParaRPr lang="en-US" sz="2000" dirty="0"/>
          </a:p>
          <a:p>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r>
              <a:rPr lang="en-US" sz="2000" dirty="0">
                <a:solidFill>
                  <a:prstClr val="black"/>
                </a:solidFill>
              </a:rPr>
              <a:t> </a:t>
            </a:r>
          </a:p>
          <a:p>
            <a:pPr marL="342900" indent="-342900">
              <a:buFont typeface="Arial" panose="020B0604020202020204" pitchFamily="34" charset="0"/>
              <a:buChar char="•"/>
            </a:pPr>
            <a:r>
              <a:rPr lang="en-US" sz="2000" dirty="0">
                <a:solidFill>
                  <a:prstClr val="black"/>
                </a:solidFill>
              </a:rPr>
              <a:t> </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3" name="Picture 2"/>
          <p:cNvPicPr>
            <a:picLocks noChangeAspect="1"/>
          </p:cNvPicPr>
          <p:nvPr/>
        </p:nvPicPr>
        <p:blipFill>
          <a:blip r:embed="rId3"/>
          <a:stretch>
            <a:fillRect/>
          </a:stretch>
        </p:blipFill>
        <p:spPr>
          <a:xfrm>
            <a:off x="127000" y="981932"/>
            <a:ext cx="11691390" cy="1259073"/>
          </a:xfrm>
          <a:prstGeom prst="rect">
            <a:avLst/>
          </a:prstGeom>
        </p:spPr>
      </p:pic>
      <p:pic>
        <p:nvPicPr>
          <p:cNvPr id="26628" name="Picture 4"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492" y="2233295"/>
            <a:ext cx="8123901" cy="4323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426015990"/>
      </p:ext>
    </p:extLst>
  </p:cSld>
  <p:clrMapOvr>
    <a:masterClrMapping/>
  </p:clrMapOvr>
  <p:transition spd="slow">
    <p:wipe/>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Global Search</a:t>
            </a:r>
          </a:p>
        </p:txBody>
      </p:sp>
      <p:sp>
        <p:nvSpPr>
          <p:cNvPr id="4" name="Rectangle 3"/>
          <p:cNvSpPr/>
          <p:nvPr/>
        </p:nvSpPr>
        <p:spPr>
          <a:xfrm>
            <a:off x="778932" y="1084597"/>
            <a:ext cx="11032068" cy="2862322"/>
          </a:xfrm>
          <a:prstGeom prst="rect">
            <a:avLst/>
          </a:prstGeom>
        </p:spPr>
        <p:txBody>
          <a:bodyPr wrap="square">
            <a:spAutoFit/>
          </a:bodyPr>
          <a:lstStyle/>
          <a:p>
            <a:pPr marL="2171700" lvl="4" indent="-342900">
              <a:buFont typeface="Arial" panose="020B0604020202020204" pitchFamily="34" charset="0"/>
              <a:buChar char="•"/>
            </a:pPr>
            <a:endParaRPr lang="en-US" sz="2000" dirty="0"/>
          </a:p>
          <a:p>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r>
              <a:rPr lang="en-US" sz="2000" dirty="0">
                <a:solidFill>
                  <a:prstClr val="black"/>
                </a:solidFill>
              </a:rPr>
              <a:t> </a:t>
            </a:r>
          </a:p>
          <a:p>
            <a:pPr marL="342900" indent="-342900">
              <a:buFont typeface="Arial" panose="020B0604020202020204" pitchFamily="34" charset="0"/>
              <a:buChar char="•"/>
            </a:pPr>
            <a:r>
              <a:rPr lang="en-US" sz="2000" dirty="0">
                <a:solidFill>
                  <a:prstClr val="black"/>
                </a:solidFill>
              </a:rPr>
              <a:t> </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266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31" y="965200"/>
            <a:ext cx="8015933" cy="5416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50981906"/>
      </p:ext>
    </p:extLst>
  </p:cSld>
  <p:clrMapOvr>
    <a:masterClrMapping/>
  </p:clrMapOvr>
  <p:transition spd="slow">
    <p:wipe/>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Global Search</a:t>
            </a:r>
          </a:p>
        </p:txBody>
      </p:sp>
      <p:sp>
        <p:nvSpPr>
          <p:cNvPr id="4" name="Rectangle 3"/>
          <p:cNvSpPr/>
          <p:nvPr/>
        </p:nvSpPr>
        <p:spPr>
          <a:xfrm>
            <a:off x="778932" y="1084597"/>
            <a:ext cx="11032068" cy="2862322"/>
          </a:xfrm>
          <a:prstGeom prst="rect">
            <a:avLst/>
          </a:prstGeom>
        </p:spPr>
        <p:txBody>
          <a:bodyPr wrap="square">
            <a:spAutoFit/>
          </a:bodyPr>
          <a:lstStyle/>
          <a:p>
            <a:pPr marL="2171700" lvl="4" indent="-342900">
              <a:buFont typeface="Arial" panose="020B0604020202020204" pitchFamily="34" charset="0"/>
              <a:buChar char="•"/>
            </a:pPr>
            <a:endParaRPr lang="en-US" sz="2000" dirty="0"/>
          </a:p>
          <a:p>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r>
              <a:rPr lang="en-US" sz="2000" dirty="0">
                <a:solidFill>
                  <a:prstClr val="black"/>
                </a:solidFill>
              </a:rPr>
              <a:t> </a:t>
            </a:r>
          </a:p>
          <a:p>
            <a:pPr marL="342900" indent="-342900">
              <a:buFont typeface="Arial" panose="020B0604020202020204" pitchFamily="34" charset="0"/>
              <a:buChar char="•"/>
            </a:pPr>
            <a:r>
              <a:rPr lang="en-US" sz="2000" dirty="0">
                <a:solidFill>
                  <a:prstClr val="black"/>
                </a:solidFill>
              </a:rPr>
              <a:t> </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37890"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924" y="965200"/>
            <a:ext cx="7659292" cy="57908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195815769"/>
      </p:ext>
    </p:extLst>
  </p:cSld>
  <p:clrMapOvr>
    <a:masterClrMapping/>
  </p:clrMapOvr>
  <p:transition spd="slow">
    <p:wipe/>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Global Search : Full Text Search</a:t>
            </a:r>
          </a:p>
        </p:txBody>
      </p:sp>
      <p:sp>
        <p:nvSpPr>
          <p:cNvPr id="4" name="Rectangle 3"/>
          <p:cNvSpPr/>
          <p:nvPr/>
        </p:nvSpPr>
        <p:spPr>
          <a:xfrm>
            <a:off x="778932" y="1084597"/>
            <a:ext cx="11032068" cy="2862322"/>
          </a:xfrm>
          <a:prstGeom prst="rect">
            <a:avLst/>
          </a:prstGeom>
        </p:spPr>
        <p:txBody>
          <a:bodyPr wrap="square">
            <a:spAutoFit/>
          </a:bodyPr>
          <a:lstStyle/>
          <a:p>
            <a:pPr marL="2171700" lvl="4" indent="-342900">
              <a:buFont typeface="Arial" panose="020B0604020202020204" pitchFamily="34" charset="0"/>
              <a:buChar char="•"/>
            </a:pPr>
            <a:endParaRPr lang="en-US" sz="2000" dirty="0"/>
          </a:p>
          <a:p>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endParaRPr lang="en-US" sz="2000" b="1" dirty="0">
              <a:solidFill>
                <a:prstClr val="black"/>
              </a:solidFill>
            </a:endParaRPr>
          </a:p>
          <a:p>
            <a:r>
              <a:rPr lang="en-US" sz="2000" dirty="0">
                <a:solidFill>
                  <a:prstClr val="black"/>
                </a:solidFill>
              </a:rPr>
              <a:t> </a:t>
            </a:r>
          </a:p>
          <a:p>
            <a:pPr marL="342900" indent="-342900">
              <a:buFont typeface="Arial" panose="020B0604020202020204" pitchFamily="34" charset="0"/>
              <a:buChar char="•"/>
            </a:pPr>
            <a:r>
              <a:rPr lang="en-US" sz="2000" dirty="0">
                <a:solidFill>
                  <a:prstClr val="black"/>
                </a:solidFill>
              </a:rPr>
              <a:t> </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pic>
        <p:nvPicPr>
          <p:cNvPr id="39940"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32" y="1446415"/>
            <a:ext cx="10980290" cy="42743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97354195"/>
      </p:ext>
    </p:extLst>
  </p:cSld>
  <p:clrMapOvr>
    <a:masterClrMapping/>
  </p:clrMapOvr>
  <p:transition spd="slow">
    <p:wipe/>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  </a:t>
            </a:r>
          </a:p>
        </p:txBody>
      </p:sp>
      <p:pic>
        <p:nvPicPr>
          <p:cNvPr id="6" name="Picture 5"/>
          <p:cNvPicPr>
            <a:picLocks noChangeAspect="1"/>
          </p:cNvPicPr>
          <p:nvPr/>
        </p:nvPicPr>
        <p:blipFill>
          <a:blip r:embed="rId8"/>
          <a:stretch>
            <a:fillRect/>
          </a:stretch>
        </p:blipFill>
        <p:spPr>
          <a:xfrm>
            <a:off x="127000" y="240692"/>
            <a:ext cx="11928287" cy="6602492"/>
          </a:xfrm>
          <a:prstGeom prst="rect">
            <a:avLst/>
          </a:prstGeom>
          <a:effectLst>
            <a:softEdge rad="50800"/>
          </a:effectLst>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1005508536"/>
      </p:ext>
    </p:extLst>
  </p:cSld>
  <p:clrMapOvr>
    <a:masterClrMapping/>
  </p:clrMapOvr>
  <p:transition spd="slow">
    <p:wipe/>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rPr>
              <a:t>Q&amp;A</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8855820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Designer</a:t>
            </a:r>
            <a:endParaRPr lang="en-US" sz="3200" dirty="0">
              <a:solidFill>
                <a:schemeClr val="accent1">
                  <a:lumMod val="50000"/>
                </a:schemeClr>
              </a:solidFill>
              <a:latin typeface="Segoe UI (Body)"/>
            </a:endParaRPr>
          </a:p>
        </p:txBody>
      </p:sp>
      <p:sp>
        <p:nvSpPr>
          <p:cNvPr id="4" name="Rectangle 3"/>
          <p:cNvSpPr/>
          <p:nvPr/>
        </p:nvSpPr>
        <p:spPr>
          <a:xfrm>
            <a:off x="379922" y="815286"/>
            <a:ext cx="10380134" cy="461665"/>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Different components that we can add.</a:t>
            </a:r>
          </a:p>
        </p:txBody>
      </p:sp>
      <p:pic>
        <p:nvPicPr>
          <p:cNvPr id="3" name="Picture 2"/>
          <p:cNvPicPr>
            <a:picLocks noChangeAspect="1"/>
          </p:cNvPicPr>
          <p:nvPr/>
        </p:nvPicPr>
        <p:blipFill>
          <a:blip r:embed="rId3"/>
          <a:stretch>
            <a:fillRect/>
          </a:stretch>
        </p:blipFill>
        <p:spPr>
          <a:xfrm>
            <a:off x="736052" y="1623259"/>
            <a:ext cx="10286624" cy="4993672"/>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67812026"/>
      </p:ext>
    </p:extLst>
  </p:cSld>
  <p:clrMapOvr>
    <a:masterClrMapping/>
  </p:clrMapOvr>
  <p:transition spd="slow">
    <p:wipe/>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Client Side Customizations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094039243"/>
      </p:ext>
    </p:extLst>
  </p:cSld>
  <p:clrMapOvr>
    <a:masterClrMapping/>
  </p:clrMapOvr>
  <p:transition spd="slow">
    <p:wipe/>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formContext object model</a:t>
            </a:r>
            <a:br>
              <a:rPr lang="en-US" sz="3200" dirty="0"/>
            </a:br>
            <a:endParaRPr lang="en-US" sz="3200" dirty="0">
              <a:solidFill>
                <a:schemeClr val="accent1">
                  <a:lumMod val="50000"/>
                </a:schemeClr>
              </a:solidFill>
              <a:latin typeface="Segoe UI (Body)"/>
            </a:endParaRPr>
          </a:p>
        </p:txBody>
      </p:sp>
      <p:sp>
        <p:nvSpPr>
          <p:cNvPr id="5" name="Rectangle 4"/>
          <p:cNvSpPr/>
          <p:nvPr/>
        </p:nvSpPr>
        <p:spPr>
          <a:xfrm>
            <a:off x="457200" y="700050"/>
            <a:ext cx="11353800" cy="6001643"/>
          </a:xfrm>
          <a:prstGeom prst="rect">
            <a:avLst/>
          </a:prstGeom>
        </p:spPr>
        <p:txBody>
          <a:bodyPr wrap="square">
            <a:spAutoFit/>
          </a:bodyPr>
          <a:lstStyle/>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Microsoft Dynamics CRM provides an object model of form elements that can be utilized to manipulate data, change form object properties, or analyze the current state of the form or data within the form. This object model is called </a:t>
            </a:r>
            <a:r>
              <a:rPr lang="en-US" sz="2400" b="1" dirty="0">
                <a:solidFill>
                  <a:srgbClr val="7030A0"/>
                </a:solidFill>
                <a:latin typeface="Trebuchet MS" panose="020B0603020202020204" pitchFamily="34" charset="0"/>
              </a:rPr>
              <a:t>FormContext</a:t>
            </a:r>
            <a:r>
              <a:rPr lang="en-US" sz="2400" dirty="0">
                <a:solidFill>
                  <a:srgbClr val="7030A0"/>
                </a:solidFill>
                <a:latin typeface="Trebuchet MS" panose="020B0603020202020204" pitchFamily="34" charset="0"/>
              </a:rPr>
              <a:t>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event handlers are the primary tool used to develop custom business logic at the client-side.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below are the three main components of the Xrm.Page model :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lvl="1"/>
            <a:r>
              <a:rPr lang="pt-BR" sz="2400" b="1" dirty="0">
                <a:solidFill>
                  <a:srgbClr val="7030A0"/>
                </a:solidFill>
                <a:latin typeface="Trebuchet MS" panose="020B0603020202020204" pitchFamily="34" charset="0"/>
              </a:rPr>
              <a:t>Var formcontext = executionContext.getFormContext(); // get formContext</a:t>
            </a:r>
            <a:endParaRPr lang="en-US" sz="2400" b="1"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pt-BR" sz="2400" b="1" dirty="0">
                <a:solidFill>
                  <a:srgbClr val="7030A0"/>
                </a:solidFill>
                <a:latin typeface="Trebuchet MS" panose="020B0603020202020204" pitchFamily="34" charset="0"/>
              </a:rPr>
              <a:t>formcontext</a:t>
            </a:r>
            <a:r>
              <a:rPr lang="en-US" sz="2400" b="1" dirty="0">
                <a:solidFill>
                  <a:srgbClr val="7030A0"/>
                </a:solidFill>
                <a:latin typeface="Trebuchet MS" panose="020B0603020202020204" pitchFamily="34" charset="0"/>
              </a:rPr>
              <a:t>.data</a:t>
            </a:r>
          </a:p>
          <a:p>
            <a:pPr marL="800100" lvl="1" indent="-342900">
              <a:buFont typeface="Arial" panose="020B0604020202020204" pitchFamily="34" charset="0"/>
              <a:buChar char="•"/>
            </a:pPr>
            <a:endParaRPr lang="en-US" sz="2400" b="1"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pt-BR" sz="2400" b="1" dirty="0">
                <a:solidFill>
                  <a:srgbClr val="7030A0"/>
                </a:solidFill>
                <a:latin typeface="Trebuchet MS" panose="020B0603020202020204" pitchFamily="34" charset="0"/>
              </a:rPr>
              <a:t>formcontext</a:t>
            </a:r>
            <a:r>
              <a:rPr lang="en-US" sz="2400" b="1" dirty="0">
                <a:solidFill>
                  <a:srgbClr val="7030A0"/>
                </a:solidFill>
                <a:latin typeface="Trebuchet MS" panose="020B0603020202020204" pitchFamily="34" charset="0"/>
              </a:rPr>
              <a:t>.</a:t>
            </a:r>
            <a:r>
              <a:rPr lang="en-US" sz="2400" b="1" dirty="0" err="1">
                <a:solidFill>
                  <a:srgbClr val="7030A0"/>
                </a:solidFill>
                <a:latin typeface="Trebuchet MS" panose="020B0603020202020204" pitchFamily="34" charset="0"/>
              </a:rPr>
              <a:t>ui</a:t>
            </a:r>
            <a:endParaRPr lang="en-US" sz="2400" b="1" dirty="0">
              <a:solidFill>
                <a:srgbClr val="7030A0"/>
              </a:solidFill>
              <a:latin typeface="Trebuchet MS" panose="020B0603020202020204" pitchFamily="34" charset="0"/>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231408407"/>
      </p:ext>
    </p:extLst>
  </p:cSld>
  <p:clrMapOvr>
    <a:masterClrMapping/>
  </p:clrMapOvr>
  <p:transition spd="slow">
    <p:wipe/>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sz="2900" b="1" dirty="0">
                <a:solidFill>
                  <a:srgbClr val="8B0D88"/>
                </a:solidFill>
                <a:latin typeface="Trebuchet MS" panose="020B0603020202020204" pitchFamily="34" charset="0"/>
                <a:ea typeface="+mj-ea"/>
                <a:cs typeface="+mj-cs"/>
              </a:rPr>
              <a:t>formContext object model</a:t>
            </a:r>
            <a:br>
              <a:rPr lang="en-US" sz="3200" dirty="0"/>
            </a:br>
            <a:endParaRPr lang="en-US" sz="3200" dirty="0">
              <a:solidFill>
                <a:schemeClr val="accent1">
                  <a:lumMod val="50000"/>
                </a:schemeClr>
              </a:solidFill>
              <a:latin typeface="Segoe UI (Body)"/>
            </a:endParaRPr>
          </a:p>
        </p:txBody>
      </p:sp>
      <p:sp>
        <p:nvSpPr>
          <p:cNvPr id="5" name="Rectangle 4"/>
          <p:cNvSpPr/>
          <p:nvPr/>
        </p:nvSpPr>
        <p:spPr>
          <a:xfrm>
            <a:off x="2883897" y="3576263"/>
            <a:ext cx="10346267" cy="707886"/>
          </a:xfrm>
          <a:prstGeom prst="rect">
            <a:avLst/>
          </a:prstGeom>
        </p:spPr>
        <p:txBody>
          <a:bodyPr wrap="square">
            <a:spAutoFit/>
          </a:bodyPr>
          <a:lstStyle/>
          <a:p>
            <a:endParaRPr lang="en-US" sz="2000" dirty="0">
              <a:solidFill>
                <a:prstClr val="black"/>
              </a:solidFill>
            </a:endParaRPr>
          </a:p>
          <a:p>
            <a:endParaRPr lang="en-US" sz="2000" dirty="0">
              <a:solidFill>
                <a:prstClr val="black"/>
              </a:solidFill>
            </a:endParaRPr>
          </a:p>
        </p:txBody>
      </p:sp>
      <p:pic>
        <p:nvPicPr>
          <p:cNvPr id="4" name="Picture 3">
            <a:extLst>
              <a:ext uri="{FF2B5EF4-FFF2-40B4-BE49-F238E27FC236}">
                <a16:creationId xmlns:a16="http://schemas.microsoft.com/office/drawing/2014/main" id="{F4B523E9-0667-403A-9A38-DFF82028A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93" y="970923"/>
            <a:ext cx="10181133" cy="5062128"/>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056302012"/>
      </p:ext>
    </p:extLst>
  </p:cSld>
  <p:clrMapOvr>
    <a:masterClrMapping/>
  </p:clrMapOvr>
  <p:transition spd="slow">
    <p:wipe/>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formcontext</a:t>
            </a:r>
            <a:br>
              <a:rPr lang="en-US" sz="3200" dirty="0"/>
            </a:br>
            <a:endParaRPr lang="en-US" sz="3200" dirty="0">
              <a:solidFill>
                <a:schemeClr val="accent1">
                  <a:lumMod val="50000"/>
                </a:schemeClr>
              </a:solidFill>
              <a:latin typeface="Segoe UI (Body)"/>
            </a:endParaRPr>
          </a:p>
        </p:txBody>
      </p:sp>
      <p:sp>
        <p:nvSpPr>
          <p:cNvPr id="5" name="Rectangle 4"/>
          <p:cNvSpPr/>
          <p:nvPr/>
        </p:nvSpPr>
        <p:spPr>
          <a:xfrm>
            <a:off x="796820" y="944748"/>
            <a:ext cx="10346267" cy="5755422"/>
          </a:xfrm>
          <a:prstGeom prst="rect">
            <a:avLst/>
          </a:prstGeom>
        </p:spPr>
        <p:txBody>
          <a:bodyPr wrap="square">
            <a:spAutoFit/>
          </a:bodyPr>
          <a:lstStyle/>
          <a:p>
            <a:pPr fontAlgn="base"/>
            <a:endParaRPr lang="en-US" sz="2000" dirty="0"/>
          </a:p>
          <a:p>
            <a:pPr fontAlgn="base"/>
            <a:r>
              <a:rPr lang="en-US" sz="2400" b="1" dirty="0">
                <a:solidFill>
                  <a:srgbClr val="7030A0"/>
                </a:solidFill>
                <a:latin typeface="Trebuchet MS" panose="020B0603020202020204" pitchFamily="34" charset="0"/>
              </a:rPr>
              <a:t>Context :</a:t>
            </a:r>
          </a:p>
          <a:p>
            <a:pPr fontAlgn="base"/>
            <a:endParaRPr lang="en-US" sz="2000" dirty="0"/>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Context provides methods to retrieve information specific to an organization, a user, or parameters that were passed to the form in a query string by event handler registered on Form.</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The context object is used in forms by using the </a:t>
            </a:r>
            <a:r>
              <a:rPr lang="pt-BR" sz="2400" b="1" dirty="0">
                <a:solidFill>
                  <a:srgbClr val="7030A0"/>
                </a:solidFill>
                <a:latin typeface="Trebuchet MS" panose="020B0603020202020204" pitchFamily="34" charset="0"/>
              </a:rPr>
              <a:t>Var formcontext = executionContext.getFormContext()</a:t>
            </a:r>
            <a:r>
              <a:rPr lang="en-US" sz="2400" b="1" dirty="0">
                <a:solidFill>
                  <a:srgbClr val="7030A0"/>
                </a:solidFill>
                <a:latin typeface="Trebuchet MS" panose="020B0603020202020204" pitchFamily="34" charset="0"/>
              </a:rPr>
              <a:t>;</a:t>
            </a:r>
            <a:r>
              <a:rPr lang="en-US" sz="2400" dirty="0">
                <a:solidFill>
                  <a:srgbClr val="7030A0"/>
                </a:solidFill>
                <a:latin typeface="Trebuchet MS" panose="020B0603020202020204" pitchFamily="34" charset="0"/>
              </a:rPr>
              <a:t> There are several functions that are accessible through the context object, such as get</a:t>
            </a:r>
            <a:r>
              <a:rPr lang="en-US" sz="2400" b="1" dirty="0">
                <a:solidFill>
                  <a:srgbClr val="7030A0"/>
                </a:solidFill>
                <a:latin typeface="Trebuchet MS" panose="020B0603020202020204" pitchFamily="34" charset="0"/>
              </a:rPr>
              <a:t>UserId</a:t>
            </a:r>
            <a:r>
              <a:rPr lang="en-US" sz="2400" dirty="0">
                <a:solidFill>
                  <a:srgbClr val="7030A0"/>
                </a:solidFill>
                <a:latin typeface="Trebuchet MS" panose="020B0603020202020204" pitchFamily="34" charset="0"/>
              </a:rPr>
              <a:t>. The following code will return the current user’s UserId.</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pt-BR" sz="2400" b="1" dirty="0">
                <a:solidFill>
                  <a:srgbClr val="7030A0"/>
                </a:solidFill>
                <a:latin typeface="Trebuchet MS" panose="020B0603020202020204" pitchFamily="34" charset="0"/>
              </a:rPr>
              <a:t>formcontext</a:t>
            </a:r>
            <a:r>
              <a:rPr lang="en-US" sz="2400" b="1" dirty="0">
                <a:solidFill>
                  <a:srgbClr val="7030A0"/>
                </a:solidFill>
                <a:latin typeface="Trebuchet MS" panose="020B0603020202020204" pitchFamily="34" charset="0"/>
              </a:rPr>
              <a:t>.getUserId();</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endParaRPr lang="en-US" sz="2000" b="1" dirty="0"/>
          </a:p>
          <a:p>
            <a:pPr marL="800100" lvl="1" indent="-342900">
              <a:buFont typeface="Arial" panose="020B0604020202020204" pitchFamily="34" charset="0"/>
              <a:buChar char="•"/>
            </a:pPr>
            <a:endParaRPr lang="en-US" sz="2000" dirty="0">
              <a:solidFill>
                <a:prstClr val="black"/>
              </a:solidFill>
            </a:endParaRPr>
          </a:p>
        </p:txBody>
      </p:sp>
      <p:pic>
        <p:nvPicPr>
          <p:cNvPr id="4" name="Picture 3" descr="Xrm.jpg"/>
          <p:cNvPicPr>
            <a:picLocks noChangeAspect="1"/>
          </p:cNvPicPr>
          <p:nvPr/>
        </p:nvPicPr>
        <p:blipFill>
          <a:blip r:embed="rId3"/>
          <a:stretch>
            <a:fillRect/>
          </a:stretch>
        </p:blipFill>
        <p:spPr>
          <a:xfrm>
            <a:off x="11011655" y="12879"/>
            <a:ext cx="1180345" cy="1035586"/>
          </a:xfrm>
          <a:prstGeom prst="rect">
            <a:avLst/>
          </a:prstGeom>
        </p:spPr>
      </p:pic>
    </p:spTree>
    <p:extLst>
      <p:ext uri="{BB962C8B-B14F-4D97-AF65-F5344CB8AC3E}">
        <p14:creationId xmlns:p14="http://schemas.microsoft.com/office/powerpoint/2010/main" val="1858753561"/>
      </p:ext>
    </p:extLst>
  </p:cSld>
  <p:clrMapOvr>
    <a:masterClrMapping/>
  </p:clrMapOvr>
  <p:transition spd="slow">
    <p:wipe/>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formContext</a:t>
            </a:r>
            <a:br>
              <a:rPr lang="en-US" sz="3200" dirty="0"/>
            </a:br>
            <a:endParaRPr lang="en-US" sz="3200" dirty="0">
              <a:solidFill>
                <a:schemeClr val="accent1">
                  <a:lumMod val="50000"/>
                </a:schemeClr>
              </a:solidFill>
              <a:latin typeface="Segoe UI (Body)"/>
            </a:endParaRPr>
          </a:p>
        </p:txBody>
      </p:sp>
      <p:sp>
        <p:nvSpPr>
          <p:cNvPr id="5" name="Rectangle 4"/>
          <p:cNvSpPr/>
          <p:nvPr/>
        </p:nvSpPr>
        <p:spPr>
          <a:xfrm>
            <a:off x="1337732" y="700050"/>
            <a:ext cx="10346267" cy="5570756"/>
          </a:xfrm>
          <a:prstGeom prst="rect">
            <a:avLst/>
          </a:prstGeom>
        </p:spPr>
        <p:txBody>
          <a:bodyPr wrap="square">
            <a:spAutoFit/>
          </a:bodyPr>
          <a:lstStyle/>
          <a:p>
            <a:pPr fontAlgn="base"/>
            <a:endParaRPr lang="en-US" sz="2000" dirty="0"/>
          </a:p>
          <a:p>
            <a:pPr fontAlgn="base"/>
            <a:r>
              <a:rPr lang="en-US" sz="2400" b="1" dirty="0">
                <a:solidFill>
                  <a:srgbClr val="7030A0"/>
                </a:solidFill>
                <a:latin typeface="Trebuchet MS" panose="020B0603020202020204" pitchFamily="34" charset="0"/>
              </a:rPr>
              <a:t>Data</a:t>
            </a:r>
            <a:r>
              <a:rPr lang="en-US" sz="2400" dirty="0">
                <a:solidFill>
                  <a:srgbClr val="7030A0"/>
                </a:solidFill>
                <a:latin typeface="Trebuchet MS" panose="020B0603020202020204" pitchFamily="34" charset="0"/>
              </a:rPr>
              <a:t> :</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Data provides access to the data on Entity Form. Values can get or set fields on CRM form after data validation or data manipulation.</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The following code will return the value of the email address field:</a:t>
            </a:r>
            <a:endParaRPr lang="en-US" sz="2400" b="1" dirty="0">
              <a:solidFill>
                <a:srgbClr val="7030A0"/>
              </a:solidFill>
              <a:latin typeface="Trebuchet MS" panose="020B0603020202020204" pitchFamily="34" charset="0"/>
            </a:endParaRPr>
          </a:p>
          <a:p>
            <a:pPr fontAlgn="base"/>
            <a:r>
              <a:rPr lang="pt-BR" sz="2400" b="1" dirty="0">
                <a:solidFill>
                  <a:srgbClr val="7030A0"/>
                </a:solidFill>
                <a:latin typeface="Trebuchet MS" panose="020B0603020202020204" pitchFamily="34" charset="0"/>
              </a:rPr>
              <a:t>formcontext.</a:t>
            </a:r>
            <a:r>
              <a:rPr lang="en-US" sz="2400" b="1" dirty="0">
                <a:solidFill>
                  <a:srgbClr val="7030A0"/>
                </a:solidFill>
                <a:latin typeface="Trebuchet MS" panose="020B0603020202020204" pitchFamily="34" charset="0"/>
              </a:rPr>
              <a:t>data.entity.attributes.get(“emailaddress1”);</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Or,  a shortcut for this code is:</a:t>
            </a:r>
          </a:p>
          <a:p>
            <a:pPr fontAlgn="base"/>
            <a:r>
              <a:rPr lang="pt-BR" sz="2400" b="1" dirty="0">
                <a:solidFill>
                  <a:srgbClr val="7030A0"/>
                </a:solidFill>
                <a:latin typeface="Trebuchet MS" panose="020B0603020202020204" pitchFamily="34" charset="0"/>
              </a:rPr>
              <a:t>formcontext</a:t>
            </a:r>
            <a:r>
              <a:rPr lang="en-US" sz="2400" b="1" dirty="0">
                <a:solidFill>
                  <a:srgbClr val="7030A0"/>
                </a:solidFill>
                <a:latin typeface="Trebuchet MS" panose="020B0603020202020204" pitchFamily="34" charset="0"/>
              </a:rPr>
              <a:t>.getAttribute(“emailaddress1”);</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The following code will set the value of the email address field:</a:t>
            </a:r>
          </a:p>
          <a:p>
            <a:pPr fontAlgn="base"/>
            <a:r>
              <a:rPr lang="pt-BR" sz="2400" b="1" dirty="0">
                <a:solidFill>
                  <a:srgbClr val="7030A0"/>
                </a:solidFill>
                <a:latin typeface="Trebuchet MS" panose="020B0603020202020204" pitchFamily="34" charset="0"/>
              </a:rPr>
              <a:t>formcontext</a:t>
            </a:r>
            <a:r>
              <a:rPr lang="en-US" sz="2400" b="1" dirty="0">
                <a:solidFill>
                  <a:srgbClr val="7030A0"/>
                </a:solidFill>
                <a:latin typeface="Trebuchet MS" panose="020B0603020202020204" pitchFamily="34" charset="0"/>
              </a:rPr>
              <a:t>.getAttribute(“emailaddress1”).setValue(“xrmadvice@outlook.com”);</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934843657"/>
      </p:ext>
    </p:extLst>
  </p:cSld>
  <p:clrMapOvr>
    <a:masterClrMapping/>
  </p:clrMapOvr>
  <p:transition spd="slow">
    <p:wipe/>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rPr>
              <a:t>formContext</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5" name="Rectangle 4"/>
          <p:cNvSpPr/>
          <p:nvPr/>
        </p:nvSpPr>
        <p:spPr>
          <a:xfrm>
            <a:off x="1337732" y="700050"/>
            <a:ext cx="10346267" cy="6494085"/>
          </a:xfrm>
          <a:prstGeom prst="rect">
            <a:avLst/>
          </a:prstGeom>
        </p:spPr>
        <p:txBody>
          <a:bodyPr wrap="square">
            <a:spAutoFit/>
          </a:bodyPr>
          <a:lstStyle/>
          <a:p>
            <a:pPr fontAlgn="base"/>
            <a:endParaRPr lang="en-US" sz="2000" dirty="0">
              <a:solidFill>
                <a:prstClr val="black"/>
              </a:solidFill>
            </a:endParaRPr>
          </a:p>
          <a:p>
            <a:pPr fontAlgn="base"/>
            <a:r>
              <a:rPr lang="en-US" sz="2400" b="1" dirty="0">
                <a:solidFill>
                  <a:srgbClr val="7030A0"/>
                </a:solidFill>
                <a:latin typeface="Trebuchet MS" panose="020B0603020202020204" pitchFamily="34" charset="0"/>
              </a:rPr>
              <a:t>UI</a:t>
            </a:r>
            <a:r>
              <a:rPr lang="en-US" sz="2400" dirty="0">
                <a:solidFill>
                  <a:srgbClr val="7030A0"/>
                </a:solidFill>
                <a:latin typeface="Trebuchet MS" panose="020B0603020202020204" pitchFamily="34" charset="0"/>
              </a:rPr>
              <a:t>:</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UI provides methods to retrieve information about the user interface, collections for several sub components of the form. It provides access to each control present on the form.</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The following code will close the current form:</a:t>
            </a:r>
          </a:p>
          <a:p>
            <a:pPr fontAlgn="base"/>
            <a:endParaRPr lang="en-US" sz="2400" b="1" dirty="0">
              <a:solidFill>
                <a:srgbClr val="7030A0"/>
              </a:solidFill>
              <a:latin typeface="Trebuchet MS" panose="020B0603020202020204" pitchFamily="34" charset="0"/>
            </a:endParaRPr>
          </a:p>
          <a:p>
            <a:pPr fontAlgn="base"/>
            <a:r>
              <a:rPr lang="pt-BR" sz="2400" b="1" dirty="0">
                <a:solidFill>
                  <a:srgbClr val="7030A0"/>
                </a:solidFill>
                <a:latin typeface="Trebuchet MS" panose="020B0603020202020204" pitchFamily="34" charset="0"/>
              </a:rPr>
              <a:t>formcontext</a:t>
            </a:r>
            <a:r>
              <a:rPr lang="en-US" sz="2400" b="1" dirty="0">
                <a:solidFill>
                  <a:srgbClr val="7030A0"/>
                </a:solidFill>
                <a:latin typeface="Trebuchet MS" panose="020B0603020202020204" pitchFamily="34" charset="0"/>
              </a:rPr>
              <a:t>.ui.close();</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This code will get the value of the associated label of the email address field.</a:t>
            </a:r>
          </a:p>
          <a:p>
            <a:pPr fontAlgn="base"/>
            <a:endParaRPr lang="en-US" sz="2400" dirty="0">
              <a:solidFill>
                <a:srgbClr val="7030A0"/>
              </a:solidFill>
              <a:latin typeface="Trebuchet MS" panose="020B0603020202020204" pitchFamily="34" charset="0"/>
            </a:endParaRPr>
          </a:p>
          <a:p>
            <a:pPr fontAlgn="base"/>
            <a:r>
              <a:rPr lang="pt-BR" sz="2400" b="1" dirty="0">
                <a:solidFill>
                  <a:srgbClr val="7030A0"/>
                </a:solidFill>
                <a:latin typeface="Trebuchet MS" panose="020B0603020202020204" pitchFamily="34" charset="0"/>
              </a:rPr>
              <a:t>formcontext</a:t>
            </a:r>
            <a:r>
              <a:rPr lang="en-US" sz="2400" b="1" dirty="0">
                <a:solidFill>
                  <a:srgbClr val="7030A0"/>
                </a:solidFill>
                <a:latin typeface="Trebuchet MS" panose="020B0603020202020204" pitchFamily="34" charset="0"/>
              </a:rPr>
              <a:t>.ui.controls.get(“emailaddress1”).getLabel();</a:t>
            </a:r>
          </a:p>
          <a:p>
            <a:pPr marL="342900" indent="-342900" fontAlgn="base">
              <a:buFont typeface="Arial" panose="020B0604020202020204" pitchFamily="34" charset="0"/>
              <a:buChar char="•"/>
            </a:pPr>
            <a:endParaRPr lang="en-US" sz="2000" b="1" dirty="0">
              <a:solidFill>
                <a:prstClr val="black"/>
              </a:solidFill>
            </a:endParaRPr>
          </a:p>
          <a:p>
            <a:pPr marL="342900" indent="-342900" fontAlgn="base">
              <a:buFont typeface="Arial" panose="020B0604020202020204" pitchFamily="34" charset="0"/>
              <a:buChar char="•"/>
            </a:pPr>
            <a:endParaRPr lang="en-US" sz="2000" b="1" dirty="0">
              <a:solidFill>
                <a:prstClr val="black"/>
              </a:solidFill>
            </a:endParaRPr>
          </a:p>
          <a:p>
            <a:pPr marL="800100" lvl="1" indent="-342900">
              <a:buFont typeface="Arial" panose="020B0604020202020204" pitchFamily="34" charset="0"/>
              <a:buChar char="•"/>
            </a:pPr>
            <a:endParaRPr lang="en-US" sz="2000" dirty="0">
              <a:solidFill>
                <a:prstClr val="black"/>
              </a:solidFill>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333136851"/>
      </p:ext>
    </p:extLst>
  </p:cSld>
  <p:clrMapOvr>
    <a:masterClrMapping/>
  </p:clrMapOvr>
  <p:transition spd="slow">
    <p:wipe/>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Web API</a:t>
            </a:r>
          </a:p>
        </p:txBody>
      </p:sp>
      <p:sp>
        <p:nvSpPr>
          <p:cNvPr id="4" name="Rectangle 3"/>
          <p:cNvSpPr/>
          <p:nvPr/>
        </p:nvSpPr>
        <p:spPr>
          <a:xfrm>
            <a:off x="482138" y="848826"/>
            <a:ext cx="11328862" cy="4832092"/>
          </a:xfrm>
          <a:prstGeom prst="rect">
            <a:avLst/>
          </a:prstGeom>
        </p:spPr>
        <p:txBody>
          <a:bodyPr wrap="square">
            <a:spAutoFit/>
          </a:bodyPr>
          <a:lstStyle/>
          <a:p>
            <a:pPr indent="-342900" fontAlgn="base">
              <a:buFont typeface="Arial" panose="020B0604020202020204" pitchFamily="34" charset="0"/>
              <a:buChar char="•"/>
            </a:pPr>
            <a:r>
              <a:rPr lang="en-US" sz="2400" dirty="0">
                <a:solidFill>
                  <a:srgbClr val="7030A0"/>
                </a:solidFill>
                <a:latin typeface="Trebuchet MS" panose="020B0603020202020204" pitchFamily="34" charset="0"/>
              </a:rPr>
              <a:t>With Microsoft Dynamics CRM 2016  </a:t>
            </a:r>
            <a:r>
              <a:rPr lang="en-US" sz="2400" b="1" dirty="0">
                <a:solidFill>
                  <a:srgbClr val="7030A0"/>
                </a:solidFill>
                <a:latin typeface="Trebuchet MS" panose="020B0603020202020204" pitchFamily="34" charset="0"/>
              </a:rPr>
              <a:t>OData (REST endpoint) has been deprecated</a:t>
            </a:r>
            <a:r>
              <a:rPr lang="en-US" sz="2400" dirty="0">
                <a:solidFill>
                  <a:srgbClr val="7030A0"/>
                </a:solidFill>
                <a:latin typeface="Trebuchet MS" panose="020B0603020202020204" pitchFamily="34" charset="0"/>
              </a:rPr>
              <a:t> and a new powerful feature to build Client side applications across a wide variety of platforms, devices, and programming languages</a:t>
            </a:r>
          </a:p>
          <a:p>
            <a:pPr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indent="-342900" fontAlgn="base">
              <a:buFont typeface="Arial" panose="020B0604020202020204" pitchFamily="34" charset="0"/>
              <a:buChar char="•"/>
            </a:pPr>
            <a:r>
              <a:rPr lang="en-US" sz="2400" dirty="0">
                <a:solidFill>
                  <a:srgbClr val="7030A0"/>
                </a:solidFill>
                <a:latin typeface="Trebuchet MS" panose="020B0603020202020204" pitchFamily="34" charset="0"/>
              </a:rPr>
              <a:t> The Web API will provide parity with the existing organization service (SOAP endpoint). </a:t>
            </a:r>
          </a:p>
          <a:p>
            <a:pPr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indent="-342900" fontAlgn="base">
              <a:buFont typeface="Arial" panose="020B0604020202020204" pitchFamily="34" charset="0"/>
              <a:buChar char="•"/>
            </a:pPr>
            <a:r>
              <a:rPr lang="en-US" sz="2400" dirty="0">
                <a:solidFill>
                  <a:srgbClr val="7030A0"/>
                </a:solidFill>
                <a:latin typeface="Trebuchet MS" panose="020B0603020202020204" pitchFamily="34" charset="0"/>
              </a:rPr>
              <a:t>You will be able to do anything using the Web API that you can do using the organization service, with a few differences. </a:t>
            </a:r>
            <a:r>
              <a:rPr lang="en-US" sz="2400" b="1" dirty="0">
                <a:solidFill>
                  <a:srgbClr val="7030A0"/>
                </a:solidFill>
                <a:latin typeface="Trebuchet MS" panose="020B0603020202020204" pitchFamily="34" charset="0"/>
              </a:rPr>
              <a:t>You won’t have to download any Microsoft Dynamics CRM SDK assemblies.</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perform all operations using </a:t>
            </a:r>
            <a:r>
              <a:rPr lang="en-US" sz="2400" b="1" dirty="0">
                <a:solidFill>
                  <a:srgbClr val="7030A0"/>
                </a:solidFill>
                <a:latin typeface="Trebuchet MS" panose="020B0603020202020204" pitchFamily="34" charset="0"/>
              </a:rPr>
              <a:t>HTTP requests </a:t>
            </a:r>
            <a:r>
              <a:rPr lang="en-US" sz="2400" dirty="0">
                <a:solidFill>
                  <a:srgbClr val="7030A0"/>
                </a:solidFill>
                <a:latin typeface="Trebuchet MS" panose="020B0603020202020204" pitchFamily="34" charset="0"/>
              </a:rPr>
              <a:t>with the Web API located at </a:t>
            </a:r>
            <a:r>
              <a:rPr lang="en-US" sz="2400" b="1" dirty="0">
                <a:solidFill>
                  <a:srgbClr val="7030A0"/>
                </a:solidFill>
                <a:latin typeface="Trebuchet MS" panose="020B0603020202020204" pitchFamily="34" charset="0"/>
              </a:rPr>
              <a:t>[organization </a:t>
            </a:r>
            <a:r>
              <a:rPr lang="en-US" sz="2400" b="1" dirty="0" err="1">
                <a:solidFill>
                  <a:srgbClr val="7030A0"/>
                </a:solidFill>
                <a:latin typeface="Trebuchet MS" panose="020B0603020202020204" pitchFamily="34" charset="0"/>
              </a:rPr>
              <a:t>uri</a:t>
            </a:r>
            <a:r>
              <a:rPr lang="en-US" sz="2400" b="1" dirty="0">
                <a:solidFill>
                  <a:srgbClr val="7030A0"/>
                </a:solidFill>
                <a:latin typeface="Trebuchet MS" panose="020B0603020202020204" pitchFamily="34" charset="0"/>
              </a:rPr>
              <a:t>]/</a:t>
            </a:r>
            <a:r>
              <a:rPr lang="en-US" sz="2400" b="1" dirty="0" err="1">
                <a:solidFill>
                  <a:srgbClr val="7030A0"/>
                </a:solidFill>
                <a:latin typeface="Trebuchet MS" panose="020B0603020202020204" pitchFamily="34" charset="0"/>
              </a:rPr>
              <a:t>api</a:t>
            </a:r>
            <a:r>
              <a:rPr lang="en-US" sz="2400" b="1" dirty="0">
                <a:solidFill>
                  <a:srgbClr val="7030A0"/>
                </a:solidFill>
                <a:latin typeface="Trebuchet MS" panose="020B0603020202020204" pitchFamily="34" charset="0"/>
              </a:rPr>
              <a:t>/data/v8.0/.</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772660672"/>
      </p:ext>
    </p:extLst>
  </p:cSld>
  <p:clrMapOvr>
    <a:masterClrMapping/>
  </p:clrMapOvr>
  <p:transition spd="slow">
    <p:wipe/>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95459" y="996785"/>
            <a:ext cx="9916731" cy="4154984"/>
          </a:xfrm>
          <a:prstGeom prst="rect">
            <a:avLst/>
          </a:prstGeom>
        </p:spPr>
        <p:txBody>
          <a:bodyPr wrap="square">
            <a:spAutoFit/>
          </a:bodyPr>
          <a:lstStyle/>
          <a:p>
            <a:pPr marL="342900" indent="-342900"/>
            <a:endParaRPr lang="en-US" sz="2400" b="1" dirty="0"/>
          </a:p>
          <a:p>
            <a:pPr marL="342900" indent="-342900">
              <a:buFont typeface="Arial" panose="020B0604020202020204" pitchFamily="34" charset="0"/>
              <a:buChar char="•"/>
            </a:pPr>
            <a:r>
              <a:rPr lang="en-US" sz="2400" b="1" dirty="0" err="1">
                <a:solidFill>
                  <a:srgbClr val="7030A0"/>
                </a:solidFill>
                <a:latin typeface="Trebuchet MS" panose="020B0603020202020204" pitchFamily="34" charset="0"/>
              </a:rPr>
              <a:t>OAuth</a:t>
            </a:r>
            <a:r>
              <a:rPr lang="en-US" sz="2400" b="1" dirty="0">
                <a:solidFill>
                  <a:srgbClr val="7030A0"/>
                </a:solidFill>
                <a:latin typeface="Trebuchet MS" panose="020B0603020202020204" pitchFamily="34" charset="0"/>
              </a:rPr>
              <a:t> 2.0 is the authentication method supported by the Microsoft Dynamics CRM Web API, </a:t>
            </a:r>
            <a:r>
              <a:rPr lang="en-US" sz="2400" dirty="0">
                <a:solidFill>
                  <a:srgbClr val="7030A0"/>
                </a:solidFill>
                <a:latin typeface="Trebuchet MS" panose="020B0603020202020204" pitchFamily="34" charset="0"/>
              </a:rPr>
              <a:t>and is one of two authentication methods for the Organization Service – the other being Active Directory authentication.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Web API provides an efficient and easy way to connect to CRM from </a:t>
            </a:r>
            <a:r>
              <a:rPr lang="en-US" sz="2400" b="1" dirty="0">
                <a:solidFill>
                  <a:srgbClr val="7030A0"/>
                </a:solidFill>
                <a:latin typeface="Trebuchet MS" panose="020B0603020202020204" pitchFamily="34" charset="0"/>
              </a:rPr>
              <a:t>external HTML applications.</a:t>
            </a:r>
          </a:p>
          <a:p>
            <a:pPr marL="342900" indent="-342900">
              <a:buFont typeface="Arial" panose="020B0604020202020204" pitchFamily="34" charset="0"/>
              <a:buChar char="•"/>
            </a:pPr>
            <a:endParaRPr lang="en-US" sz="2400" b="1" dirty="0">
              <a:solidFill>
                <a:prstClr val="black"/>
              </a:solidFill>
            </a:endParaRPr>
          </a:p>
          <a:p>
            <a:endParaRPr lang="en-US" sz="2400" b="1" dirty="0">
              <a:solidFill>
                <a:prstClr val="black"/>
              </a:solidFill>
            </a:endParaRPr>
          </a:p>
          <a:p>
            <a:pPr marL="342900" indent="-342900">
              <a:buFont typeface="Arial" panose="020B0604020202020204" pitchFamily="34" charset="0"/>
              <a:buChar char="•"/>
            </a:pPr>
            <a:endParaRPr lang="en-US" sz="2400" b="1" dirty="0">
              <a:solidFill>
                <a:prstClr val="black"/>
              </a:solidFill>
            </a:endParaRP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err="1">
                <a:solidFill>
                  <a:srgbClr val="8B0D88"/>
                </a:solidFill>
                <a:latin typeface="Trebuchet MS" panose="020B0603020202020204" pitchFamily="34" charset="0"/>
                <a:ea typeface="+mj-ea"/>
                <a:cs typeface="+mj-cs"/>
              </a:rPr>
              <a:t>Xrm</a:t>
            </a:r>
            <a:r>
              <a:rPr sz="2900" b="1" dirty="0">
                <a:solidFill>
                  <a:srgbClr val="8B0D88"/>
                </a:solidFill>
                <a:latin typeface="Trebuchet MS" panose="020B0603020202020204" pitchFamily="34" charset="0"/>
                <a:ea typeface="+mj-ea"/>
                <a:cs typeface="+mj-cs"/>
              </a:rPr>
              <a:t> object model</a:t>
            </a:r>
            <a:br>
              <a:rPr lang="en-US" sz="3200" dirty="0"/>
            </a:br>
            <a:endParaRPr lang="en-US" sz="3200" dirty="0">
              <a:solidFill>
                <a:schemeClr val="accent1">
                  <a:lumMod val="50000"/>
                </a:schemeClr>
              </a:solidFill>
              <a:latin typeface="Segoe UI (Body)"/>
            </a:endParaRPr>
          </a:p>
        </p:txBody>
      </p:sp>
      <p:sp>
        <p:nvSpPr>
          <p:cNvPr id="5" name="Rectangle 4"/>
          <p:cNvSpPr/>
          <p:nvPr/>
        </p:nvSpPr>
        <p:spPr>
          <a:xfrm>
            <a:off x="2883897" y="3576263"/>
            <a:ext cx="1034626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6" name="Picture 5" descr="Xrm.jpg"/>
          <p:cNvPicPr>
            <a:picLocks noChangeAspect="1"/>
          </p:cNvPicPr>
          <p:nvPr/>
        </p:nvPicPr>
        <p:blipFill>
          <a:blip r:embed="rId3"/>
          <a:stretch>
            <a:fillRect/>
          </a:stretch>
        </p:blipFill>
        <p:spPr>
          <a:xfrm>
            <a:off x="11011655" y="0"/>
            <a:ext cx="1180345" cy="1035586"/>
          </a:xfrm>
          <a:prstGeom prst="rect">
            <a:avLst/>
          </a:prstGeom>
        </p:spPr>
      </p:pic>
      <p:pic>
        <p:nvPicPr>
          <p:cNvPr id="3" name="Picture 2">
            <a:extLst>
              <a:ext uri="{FF2B5EF4-FFF2-40B4-BE49-F238E27FC236}">
                <a16:creationId xmlns:a16="http://schemas.microsoft.com/office/drawing/2014/main" id="{500A559F-B84E-4627-9C45-08BEF607A2BE}"/>
              </a:ext>
            </a:extLst>
          </p:cNvPr>
          <p:cNvPicPr>
            <a:picLocks noChangeAspect="1"/>
          </p:cNvPicPr>
          <p:nvPr/>
        </p:nvPicPr>
        <p:blipFill>
          <a:blip r:embed="rId4"/>
          <a:stretch>
            <a:fillRect/>
          </a:stretch>
        </p:blipFill>
        <p:spPr>
          <a:xfrm>
            <a:off x="1471612" y="947737"/>
            <a:ext cx="9248775" cy="4962525"/>
          </a:xfrm>
          <a:prstGeom prst="rect">
            <a:avLst/>
          </a:prstGeom>
        </p:spPr>
      </p:pic>
    </p:spTree>
    <p:extLst>
      <p:ext uri="{BB962C8B-B14F-4D97-AF65-F5344CB8AC3E}">
        <p14:creationId xmlns:p14="http://schemas.microsoft.com/office/powerpoint/2010/main" val="1192824647"/>
      </p:ext>
    </p:extLst>
  </p:cSld>
  <p:clrMapOvr>
    <a:masterClrMapping/>
  </p:clrMapOvr>
  <p:transition spd="slow">
    <p:wipe/>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Web API</a:t>
            </a:r>
          </a:p>
        </p:txBody>
      </p:sp>
      <p:sp>
        <p:nvSpPr>
          <p:cNvPr id="4" name="Rectangle 3"/>
          <p:cNvSpPr/>
          <p:nvPr/>
        </p:nvSpPr>
        <p:spPr>
          <a:xfrm>
            <a:off x="482138" y="516316"/>
            <a:ext cx="11328862" cy="6863417"/>
          </a:xfrm>
          <a:prstGeom prst="rect">
            <a:avLst/>
          </a:prstGeom>
        </p:spPr>
        <p:txBody>
          <a:bodyPr wrap="square">
            <a:spAutoFit/>
          </a:bodyPr>
          <a:lstStyle/>
          <a:p>
            <a:endParaRPr lang="en-US" sz="2000" b="1"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One benefit of using OAuth is that your application can support multi-factor authentication. You can use OAuth authentication when your application connects to either the </a:t>
            </a:r>
            <a:r>
              <a:rPr lang="en-US" sz="2400" b="1" dirty="0">
                <a:solidFill>
                  <a:srgbClr val="7030A0"/>
                </a:solidFill>
                <a:latin typeface="Trebuchet MS" panose="020B0603020202020204" pitchFamily="34" charset="0"/>
              </a:rPr>
              <a:t>Organization service or the Discovery service.</a:t>
            </a:r>
          </a:p>
          <a:p>
            <a:endParaRPr lang="en-US" sz="2000" b="1"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Web API implements</a:t>
            </a:r>
            <a:r>
              <a:rPr lang="en-US" sz="2000" dirty="0"/>
              <a:t> </a:t>
            </a:r>
            <a:r>
              <a:rPr lang="en-US" sz="2400" b="1" dirty="0">
                <a:solidFill>
                  <a:srgbClr val="7030A0"/>
                </a:solidFill>
                <a:latin typeface="Trebuchet MS" panose="020B0603020202020204" pitchFamily="34" charset="0"/>
              </a:rPr>
              <a:t>OData version 4.0, </a:t>
            </a:r>
            <a:r>
              <a:rPr lang="en-US" sz="2400" dirty="0">
                <a:solidFill>
                  <a:srgbClr val="7030A0"/>
                </a:solidFill>
                <a:latin typeface="Trebuchet MS" panose="020B0603020202020204" pitchFamily="34" charset="0"/>
              </a:rPr>
              <a:t>an open standard for data access.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Method calls to the web services must be authorized with the identity provider for that service endpoint. Authorization is approved when a valid </a:t>
            </a:r>
            <a:r>
              <a:rPr lang="en-US" sz="2400" b="1" dirty="0">
                <a:solidFill>
                  <a:srgbClr val="7030A0"/>
                </a:solidFill>
                <a:latin typeface="Trebuchet MS" panose="020B0603020202020204" pitchFamily="34" charset="0"/>
              </a:rPr>
              <a:t>OAuth 2.0 </a:t>
            </a:r>
            <a:r>
              <a:rPr lang="en-US" sz="2400" dirty="0">
                <a:solidFill>
                  <a:srgbClr val="7030A0"/>
                </a:solidFill>
                <a:latin typeface="Trebuchet MS" panose="020B0603020202020204" pitchFamily="34" charset="0"/>
              </a:rPr>
              <a:t>access token, issued </a:t>
            </a:r>
            <a:r>
              <a:rPr lang="en-US" sz="2400" b="1" dirty="0">
                <a:solidFill>
                  <a:srgbClr val="7030A0"/>
                </a:solidFill>
                <a:latin typeface="Trebuchet MS" panose="020B0603020202020204" pitchFamily="34" charset="0"/>
              </a:rPr>
              <a:t>by Microsoft Azure Active Directory</a:t>
            </a:r>
            <a:r>
              <a:rPr lang="en-US" sz="2000" dirty="0"/>
              <a:t>, </a:t>
            </a:r>
            <a:r>
              <a:rPr lang="en-US" sz="2400" dirty="0">
                <a:solidFill>
                  <a:srgbClr val="7030A0"/>
                </a:solidFill>
                <a:latin typeface="Trebuchet MS" panose="020B0603020202020204" pitchFamily="34" charset="0"/>
              </a:rPr>
              <a:t>is provided in the headers of the message requests.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recommended authentication API for use with the CRM Web API is</a:t>
            </a:r>
            <a:r>
              <a:rPr lang="en-US" sz="2000" dirty="0"/>
              <a:t> </a:t>
            </a:r>
            <a:r>
              <a:rPr lang="en-US" sz="2400" b="1" dirty="0">
                <a:solidFill>
                  <a:srgbClr val="7030A0"/>
                </a:solidFill>
                <a:latin typeface="Trebuchet MS" panose="020B0603020202020204" pitchFamily="34" charset="0"/>
              </a:rPr>
              <a:t>Azure Active Directory Authentication Library (ADAL),</a:t>
            </a:r>
            <a:r>
              <a:rPr lang="en-US" sz="2000" b="1" dirty="0"/>
              <a:t> </a:t>
            </a:r>
            <a:r>
              <a:rPr lang="en-US" sz="2400" dirty="0">
                <a:solidFill>
                  <a:srgbClr val="7030A0"/>
                </a:solidFill>
                <a:latin typeface="Trebuchet MS" panose="020B0603020202020204" pitchFamily="34" charset="0"/>
              </a:rPr>
              <a:t>which is available for a wide variety of platforms and programming languages. The ADAL API manages </a:t>
            </a:r>
            <a:r>
              <a:rPr lang="en-US" sz="2400" b="1" dirty="0">
                <a:solidFill>
                  <a:srgbClr val="7030A0"/>
                </a:solidFill>
                <a:latin typeface="Trebuchet MS" panose="020B0603020202020204" pitchFamily="34" charset="0"/>
              </a:rPr>
              <a:t>OAuth 2.0 authentication with the CRM web service identity provider. </a:t>
            </a:r>
          </a:p>
          <a:p>
            <a:pPr marL="342900" indent="-342900"/>
            <a:endParaRPr lang="en-US" sz="2400" dirty="0">
              <a:solidFill>
                <a:srgbClr val="7030A0"/>
              </a:solidFill>
              <a:latin typeface="Trebuchet MS" panose="020B0603020202020204" pitchFamily="34" charset="0"/>
            </a:endParaRPr>
          </a:p>
          <a:p>
            <a:pPr marL="342900" indent="-342900"/>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0981072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851009"/>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Designer</a:t>
            </a:r>
            <a:endParaRPr lang="en-US" sz="3200" dirty="0">
              <a:solidFill>
                <a:schemeClr val="accent1">
                  <a:lumMod val="50000"/>
                </a:schemeClr>
              </a:solidFill>
              <a:latin typeface="Segoe UI (Body)"/>
            </a:endParaRPr>
          </a:p>
        </p:txBody>
      </p:sp>
      <p:sp>
        <p:nvSpPr>
          <p:cNvPr id="4" name="Rectangle 3"/>
          <p:cNvSpPr/>
          <p:nvPr/>
        </p:nvSpPr>
        <p:spPr>
          <a:xfrm>
            <a:off x="379922" y="1123398"/>
            <a:ext cx="10380134" cy="461665"/>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Or drag and drop.</a:t>
            </a:r>
          </a:p>
        </p:txBody>
      </p:sp>
      <p:pic>
        <p:nvPicPr>
          <p:cNvPr id="26626" name="Picture 2" descr="https://nishantrana.files.wordpress.com/2016/11/110316_1346_createappsi7.png?w=8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588" y="1159502"/>
            <a:ext cx="3219392" cy="5573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14054237"/>
      </p:ext>
    </p:extLst>
  </p:cSld>
  <p:clrMapOvr>
    <a:masterClrMapping/>
  </p:clrMapOvr>
  <p:transition spd="slow">
    <p:wipe/>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56822" y="2010924"/>
            <a:ext cx="10251583" cy="193899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Before you can use </a:t>
            </a:r>
            <a:r>
              <a:rPr lang="en-US" sz="2400" dirty="0" err="1">
                <a:solidFill>
                  <a:srgbClr val="7030A0"/>
                </a:solidFill>
                <a:latin typeface="Trebuchet MS" panose="020B0603020202020204" pitchFamily="34" charset="0"/>
              </a:rPr>
              <a:t>OAuth</a:t>
            </a:r>
            <a:r>
              <a:rPr lang="en-US" sz="2400" dirty="0">
                <a:solidFill>
                  <a:srgbClr val="7030A0"/>
                </a:solidFill>
                <a:latin typeface="Trebuchet MS" panose="020B0603020202020204" pitchFamily="34" charset="0"/>
              </a:rPr>
              <a:t> authentication to connect with the CRM web services, your application must first be registered with </a:t>
            </a:r>
            <a:r>
              <a:rPr lang="en-US" sz="2400" b="1" dirty="0">
                <a:solidFill>
                  <a:srgbClr val="7030A0"/>
                </a:solidFill>
                <a:latin typeface="Trebuchet MS" panose="020B0603020202020204" pitchFamily="34" charset="0"/>
              </a:rPr>
              <a:t>Microsoft Azure Active Directory. Azure Active Directory</a:t>
            </a:r>
            <a:r>
              <a:rPr lang="en-US" sz="2400" b="1" dirty="0"/>
              <a:t> </a:t>
            </a:r>
            <a:r>
              <a:rPr lang="en-US" sz="2400" dirty="0">
                <a:solidFill>
                  <a:srgbClr val="7030A0"/>
                </a:solidFill>
                <a:latin typeface="Trebuchet MS" panose="020B0603020202020204" pitchFamily="34" charset="0"/>
              </a:rPr>
              <a:t>is used to verify that your application is permitted access to the business data stored in a CRM tenant.</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OAuth 2.0</a:t>
            </a:r>
          </a:p>
        </p:txBody>
      </p:sp>
      <p:sp>
        <p:nvSpPr>
          <p:cNvPr id="4" name="Rectangle 3"/>
          <p:cNvSpPr/>
          <p:nvPr/>
        </p:nvSpPr>
        <p:spPr>
          <a:xfrm>
            <a:off x="482138" y="965201"/>
            <a:ext cx="11328862" cy="6186309"/>
          </a:xfrm>
          <a:prstGeom prst="rect">
            <a:avLst/>
          </a:prstGeom>
        </p:spPr>
        <p:txBody>
          <a:bodyPr wrap="square">
            <a:spAutoFit/>
          </a:bodyPr>
          <a:lstStyle/>
          <a:p>
            <a:pPr marL="342900" indent="-342900">
              <a:buFont typeface="Arial" panose="020B0604020202020204" pitchFamily="34" charset="0"/>
              <a:buChar char="•"/>
            </a:pPr>
            <a:r>
              <a:rPr lang="en-US" sz="2400" b="1" dirty="0">
                <a:solidFill>
                  <a:srgbClr val="7030A0"/>
                </a:solidFill>
                <a:latin typeface="Trebuchet MS" panose="020B0603020202020204" pitchFamily="34" charset="0"/>
              </a:rPr>
              <a:t>OAuth 2.0 is an open authorization protocol </a:t>
            </a:r>
            <a:r>
              <a:rPr lang="en-US" sz="2400" dirty="0">
                <a:solidFill>
                  <a:srgbClr val="7030A0"/>
                </a:solidFill>
                <a:latin typeface="Trebuchet MS" panose="020B0603020202020204" pitchFamily="34" charset="0"/>
              </a:rPr>
              <a:t>which enables applications to access each others data. For instance, a game application can access a users data in the Facebook application.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OAuth 2.0 can be used either to create an application that can read user data from another application (e.g. the game in the diagram in the next slide), or an application that enables other applications to access its user data.</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Please use the below link to access my blog to give details of how to use web API calls to dynamics CRM application from external application.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hlinkClick r:id="rId3"/>
              </a:rPr>
              <a:t>https://debajmecrm.com/2016/02/29/knowhow-how-to-execute-web-api-calls-to-microsoft-dynamics-crm-from-an-external-asp-net-web-application/</a:t>
            </a: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66413416"/>
      </p:ext>
    </p:extLst>
  </p:cSld>
  <p:clrMapOvr>
    <a:masterClrMapping/>
  </p:clrMapOvr>
  <p:transition spd="slow">
    <p:wipe/>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65201"/>
          </a:xfrm>
        </p:spPr>
        <p:txBody>
          <a:bodyPr/>
          <a:lstStyle/>
          <a:p>
            <a:pPr defTabSz="914363"/>
            <a:r>
              <a:rPr sz="2900" b="1" dirty="0">
                <a:solidFill>
                  <a:srgbClr val="8B0D88"/>
                </a:solidFill>
                <a:latin typeface="Trebuchet MS" panose="020B0603020202020204" pitchFamily="34" charset="0"/>
                <a:ea typeface="+mj-ea"/>
                <a:cs typeface="+mj-cs"/>
              </a:rPr>
              <a:t> OAuth 2.0 with the help of some website which authenticates via Facebook</a:t>
            </a:r>
          </a:p>
        </p:txBody>
      </p:sp>
      <p:sp>
        <p:nvSpPr>
          <p:cNvPr id="4" name="Rectangle 3"/>
          <p:cNvSpPr/>
          <p:nvPr/>
        </p:nvSpPr>
        <p:spPr>
          <a:xfrm>
            <a:off x="482138" y="1068946"/>
            <a:ext cx="11328862" cy="563231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User tries to access the Website (client in the below diagram).</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the login screen, user clicks on ‘Login via Facebook’ which is a common scenario these days.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website redirects the user to the Facebook authorization page, where you enter the Facebook credentials.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authorization server of Facebook redirects the user to the website with the authorization code.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website now sends another request with the </a:t>
            </a:r>
            <a:r>
              <a:rPr lang="en-US" sz="2400" b="1" dirty="0">
                <a:solidFill>
                  <a:srgbClr val="7030A0"/>
                </a:solidFill>
                <a:latin typeface="Trebuchet MS" panose="020B0603020202020204" pitchFamily="34" charset="0"/>
              </a:rPr>
              <a:t>Authorization Code + Client_Id + Client_secret.</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482921713"/>
      </p:ext>
    </p:extLst>
  </p:cSld>
  <p:clrMapOvr>
    <a:masterClrMapping/>
  </p:clrMapOvr>
  <p:transition spd="slow">
    <p:wipe/>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43944" y="1183303"/>
            <a:ext cx="10560676"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The </a:t>
            </a:r>
            <a:r>
              <a:rPr lang="en-US" sz="2400" dirty="0" err="1">
                <a:solidFill>
                  <a:srgbClr val="7030A0"/>
                </a:solidFill>
                <a:latin typeface="Trebuchet MS" panose="020B0603020202020204" pitchFamily="34" charset="0"/>
              </a:rPr>
              <a:t>client_id</a:t>
            </a:r>
            <a:r>
              <a:rPr lang="en-US" sz="2400" dirty="0">
                <a:solidFill>
                  <a:srgbClr val="7030A0"/>
                </a:solidFill>
                <a:latin typeface="Trebuchet MS" panose="020B0603020202020204" pitchFamily="34" charset="0"/>
              </a:rPr>
              <a:t> and the </a:t>
            </a:r>
            <a:r>
              <a:rPr lang="en-US" sz="2400" dirty="0" err="1">
                <a:solidFill>
                  <a:srgbClr val="7030A0"/>
                </a:solidFill>
                <a:latin typeface="Trebuchet MS" panose="020B0603020202020204" pitchFamily="34" charset="0"/>
              </a:rPr>
              <a:t>client_secret</a:t>
            </a:r>
            <a:r>
              <a:rPr lang="en-US" sz="2400" dirty="0">
                <a:solidFill>
                  <a:srgbClr val="7030A0"/>
                </a:solidFill>
                <a:latin typeface="Trebuchet MS" panose="020B0603020202020204" pitchFamily="34" charset="0"/>
              </a:rPr>
              <a:t> and generated when the website has registered itself with </a:t>
            </a:r>
            <a:r>
              <a:rPr lang="en-US" sz="2400" dirty="0" err="1">
                <a:solidFill>
                  <a:srgbClr val="7030A0"/>
                </a:solidFill>
                <a:latin typeface="Trebuchet MS" panose="020B0603020202020204" pitchFamily="34" charset="0"/>
              </a:rPr>
              <a:t>facebook</a:t>
            </a:r>
            <a:r>
              <a:rPr lang="en-US" sz="2400" dirty="0">
                <a:solidFill>
                  <a:srgbClr val="7030A0"/>
                </a:solidFill>
                <a:latin typeface="Trebuchet MS" panose="020B0603020202020204" pitchFamily="34" charset="0"/>
              </a:rPr>
              <a:t>. To explain in simple terms, </a:t>
            </a:r>
            <a:r>
              <a:rPr lang="en-US" sz="2400" dirty="0" err="1">
                <a:solidFill>
                  <a:srgbClr val="7030A0"/>
                </a:solidFill>
                <a:latin typeface="Trebuchet MS" panose="020B0603020202020204" pitchFamily="34" charset="0"/>
              </a:rPr>
              <a:t>client_id</a:t>
            </a:r>
            <a:r>
              <a:rPr lang="en-US" sz="2400" dirty="0">
                <a:solidFill>
                  <a:srgbClr val="7030A0"/>
                </a:solidFill>
                <a:latin typeface="Trebuchet MS" panose="020B0603020202020204" pitchFamily="34" charset="0"/>
              </a:rPr>
              <a:t> is like some unique identifier for the client and the </a:t>
            </a:r>
            <a:r>
              <a:rPr lang="en-US" sz="2400" dirty="0" err="1">
                <a:solidFill>
                  <a:srgbClr val="7030A0"/>
                </a:solidFill>
                <a:latin typeface="Trebuchet MS" panose="020B0603020202020204" pitchFamily="34" charset="0"/>
              </a:rPr>
              <a:t>client_secret</a:t>
            </a:r>
            <a:r>
              <a:rPr lang="en-US" sz="2400" dirty="0">
                <a:solidFill>
                  <a:srgbClr val="7030A0"/>
                </a:solidFill>
                <a:latin typeface="Trebuchet MS" panose="020B0603020202020204" pitchFamily="34" charset="0"/>
              </a:rPr>
              <a:t> is some secret shared between only </a:t>
            </a:r>
            <a:r>
              <a:rPr lang="en-US" sz="2400" dirty="0" err="1">
                <a:solidFill>
                  <a:srgbClr val="7030A0"/>
                </a:solidFill>
                <a:latin typeface="Trebuchet MS" panose="020B0603020202020204" pitchFamily="34" charset="0"/>
              </a:rPr>
              <a:t>facebook</a:t>
            </a:r>
            <a:r>
              <a:rPr lang="en-US" sz="2400" dirty="0">
                <a:solidFill>
                  <a:srgbClr val="7030A0"/>
                </a:solidFill>
                <a:latin typeface="Trebuchet MS" panose="020B0603020202020204" pitchFamily="34" charset="0"/>
              </a:rPr>
              <a:t> and the client )which is this case is the website).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authorization server of </a:t>
            </a:r>
            <a:r>
              <a:rPr lang="en-US" sz="2400" dirty="0" err="1">
                <a:solidFill>
                  <a:srgbClr val="7030A0"/>
                </a:solidFill>
                <a:latin typeface="Trebuchet MS" panose="020B0603020202020204" pitchFamily="34" charset="0"/>
              </a:rPr>
              <a:t>Facebook</a:t>
            </a:r>
            <a:r>
              <a:rPr lang="en-US" sz="2400" dirty="0">
                <a:solidFill>
                  <a:srgbClr val="7030A0"/>
                </a:solidFill>
                <a:latin typeface="Trebuchet MS" panose="020B0603020202020204" pitchFamily="34" charset="0"/>
              </a:rPr>
              <a:t> validates the values and generates an access token</a:t>
            </a:r>
            <a:endParaRPr lang="en-US" sz="2400" dirty="0"/>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65201"/>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OAuth 2.0 with the help of some website which authenticates via Facebook</a:t>
            </a:r>
          </a:p>
        </p:txBody>
      </p:sp>
      <p:sp>
        <p:nvSpPr>
          <p:cNvPr id="3" name="Rectangle 2"/>
          <p:cNvSpPr/>
          <p:nvPr/>
        </p:nvSpPr>
        <p:spPr>
          <a:xfrm>
            <a:off x="498764" y="965200"/>
            <a:ext cx="11139054" cy="6001643"/>
          </a:xfrm>
          <a:prstGeom prst="rect">
            <a:avLst/>
          </a:prstGeom>
        </p:spPr>
        <p:txBody>
          <a:bodyPr wrap="square">
            <a:spAutoFit/>
          </a:bodyPr>
          <a:lstStyle/>
          <a:p>
            <a:r>
              <a:rPr lang="en-US" sz="2400" dirty="0">
                <a:solidFill>
                  <a:srgbClr val="7030A0"/>
                </a:solidFill>
                <a:latin typeface="Trebuchet MS" panose="020B0603020202020204" pitchFamily="34" charset="0"/>
              </a:rPr>
              <a:t>From the next time onwards, the client just sends the access token in all its requests to act on behalf of the user.</a:t>
            </a:r>
          </a:p>
          <a:p>
            <a:endParaRPr lang="en-US" sz="2400" dirty="0">
              <a:solidFill>
                <a:srgbClr val="7030A0"/>
              </a:solidFill>
              <a:latin typeface="Trebuchet MS" panose="020B0603020202020204" pitchFamily="34" charset="0"/>
            </a:endParaRPr>
          </a:p>
          <a:p>
            <a:r>
              <a:rPr lang="en-US" sz="2400" b="1" dirty="0">
                <a:solidFill>
                  <a:srgbClr val="7030A0"/>
                </a:solidFill>
                <a:latin typeface="Trebuchet MS" panose="020B0603020202020204" pitchFamily="34" charset="0"/>
              </a:rPr>
              <a:t>Main Components of </a:t>
            </a:r>
            <a:r>
              <a:rPr lang="en-US" sz="2400" b="1" dirty="0" err="1">
                <a:solidFill>
                  <a:srgbClr val="7030A0"/>
                </a:solidFill>
                <a:latin typeface="Trebuchet MS" panose="020B0603020202020204" pitchFamily="34" charset="0"/>
              </a:rPr>
              <a:t>OAuth</a:t>
            </a:r>
            <a:r>
              <a:rPr lang="en-US" sz="2400" b="1" dirty="0">
                <a:solidFill>
                  <a:srgbClr val="7030A0"/>
                </a:solidFill>
                <a:latin typeface="Trebuchet MS" panose="020B0603020202020204" pitchFamily="34" charset="0"/>
              </a:rPr>
              <a:t> 2.0</a:t>
            </a:r>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So if we take the above scenario, we come up with four actors in </a:t>
            </a:r>
            <a:r>
              <a:rPr lang="en-US" sz="2400" b="1" dirty="0">
                <a:solidFill>
                  <a:srgbClr val="7030A0"/>
                </a:solidFill>
                <a:latin typeface="Trebuchet MS" panose="020B0603020202020204" pitchFamily="34" charset="0"/>
              </a:rPr>
              <a:t>OAuth 2.0</a:t>
            </a:r>
          </a:p>
          <a:p>
            <a:endParaRPr lang="en-US" sz="2400" dirty="0">
              <a:solidFill>
                <a:srgbClr val="7030A0"/>
              </a:solidFill>
              <a:latin typeface="Trebuchet MS" panose="020B0603020202020204" pitchFamily="34" charset="0"/>
            </a:endParaRPr>
          </a:p>
          <a:p>
            <a:pPr lvl="2">
              <a:buFont typeface="Arial" panose="020B0604020202020204" pitchFamily="34" charset="0"/>
              <a:buChar char="•"/>
            </a:pPr>
            <a:r>
              <a:rPr lang="en-US" sz="2400" b="1" dirty="0">
                <a:solidFill>
                  <a:srgbClr val="7030A0"/>
                </a:solidFill>
                <a:latin typeface="Trebuchet MS" panose="020B0603020202020204" pitchFamily="34" charset="0"/>
              </a:rPr>
              <a:t>Client</a:t>
            </a:r>
            <a:r>
              <a:rPr lang="en-US" sz="2400" dirty="0">
                <a:solidFill>
                  <a:srgbClr val="7030A0"/>
                </a:solidFill>
                <a:latin typeface="Trebuchet MS" panose="020B0603020202020204" pitchFamily="34" charset="0"/>
              </a:rPr>
              <a:t> – The website which uses facebook for authentication.</a:t>
            </a:r>
          </a:p>
          <a:p>
            <a:pPr lvl="2">
              <a:buFont typeface="Arial" panose="020B0604020202020204" pitchFamily="34" charset="0"/>
              <a:buChar char="•"/>
            </a:pPr>
            <a:endParaRPr lang="en-US" sz="2400" dirty="0">
              <a:solidFill>
                <a:srgbClr val="7030A0"/>
              </a:solidFill>
              <a:latin typeface="Trebuchet MS" panose="020B0603020202020204" pitchFamily="34" charset="0"/>
            </a:endParaRPr>
          </a:p>
          <a:p>
            <a:pPr lvl="2">
              <a:buFont typeface="Arial" panose="020B0604020202020204" pitchFamily="34" charset="0"/>
              <a:buChar char="•"/>
            </a:pPr>
            <a:r>
              <a:rPr lang="en-US" sz="2400" b="1" dirty="0">
                <a:solidFill>
                  <a:srgbClr val="7030A0"/>
                </a:solidFill>
                <a:latin typeface="Trebuchet MS" panose="020B0603020202020204" pitchFamily="34" charset="0"/>
              </a:rPr>
              <a:t>Resource Owner </a:t>
            </a:r>
            <a:r>
              <a:rPr lang="en-US" sz="2400" dirty="0">
                <a:solidFill>
                  <a:srgbClr val="7030A0"/>
                </a:solidFill>
                <a:latin typeface="Trebuchet MS" panose="020B0603020202020204" pitchFamily="34" charset="0"/>
              </a:rPr>
              <a:t>– The end-user who is accessing the website</a:t>
            </a:r>
          </a:p>
          <a:p>
            <a:pPr lvl="2">
              <a:buFont typeface="Arial" panose="020B0604020202020204" pitchFamily="34" charset="0"/>
              <a:buChar char="•"/>
            </a:pPr>
            <a:endParaRPr lang="en-US" sz="2400" dirty="0">
              <a:solidFill>
                <a:srgbClr val="7030A0"/>
              </a:solidFill>
              <a:latin typeface="Trebuchet MS" panose="020B0603020202020204" pitchFamily="34" charset="0"/>
            </a:endParaRPr>
          </a:p>
          <a:p>
            <a:pPr lvl="2">
              <a:buFont typeface="Arial" panose="020B0604020202020204" pitchFamily="34" charset="0"/>
              <a:buChar char="•"/>
            </a:pPr>
            <a:r>
              <a:rPr lang="en-US" sz="2400" b="1" dirty="0">
                <a:solidFill>
                  <a:srgbClr val="7030A0"/>
                </a:solidFill>
                <a:latin typeface="Trebuchet MS" panose="020B0603020202020204" pitchFamily="34" charset="0"/>
              </a:rPr>
              <a:t>Resource server </a:t>
            </a:r>
            <a:r>
              <a:rPr lang="en-US" sz="2400" dirty="0">
                <a:solidFill>
                  <a:srgbClr val="7030A0"/>
                </a:solidFill>
                <a:latin typeface="Trebuchet MS" panose="020B0603020202020204" pitchFamily="34" charset="0"/>
              </a:rPr>
              <a:t>– Facebook.</a:t>
            </a:r>
          </a:p>
          <a:p>
            <a:pPr lvl="2">
              <a:buFont typeface="Arial" panose="020B0604020202020204" pitchFamily="34" charset="0"/>
              <a:buChar char="•"/>
            </a:pPr>
            <a:endParaRPr lang="en-US" sz="2400" dirty="0">
              <a:solidFill>
                <a:srgbClr val="7030A0"/>
              </a:solidFill>
              <a:latin typeface="Trebuchet MS" panose="020B0603020202020204" pitchFamily="34" charset="0"/>
            </a:endParaRPr>
          </a:p>
          <a:p>
            <a:pPr lvl="2">
              <a:buFont typeface="Arial" panose="020B0604020202020204" pitchFamily="34" charset="0"/>
              <a:buChar char="•"/>
            </a:pPr>
            <a:r>
              <a:rPr lang="en-US" sz="2400" b="1" dirty="0">
                <a:solidFill>
                  <a:srgbClr val="7030A0"/>
                </a:solidFill>
                <a:latin typeface="Trebuchet MS" panose="020B0603020202020204" pitchFamily="34" charset="0"/>
              </a:rPr>
              <a:t>Authorization Server </a:t>
            </a:r>
            <a:r>
              <a:rPr lang="en-US" sz="2400" dirty="0">
                <a:solidFill>
                  <a:srgbClr val="7030A0"/>
                </a:solidFill>
                <a:latin typeface="Trebuchet MS" panose="020B0603020202020204" pitchFamily="34" charset="0"/>
              </a:rPr>
              <a:t>– The authorization server that Facebook uses for identity management.</a:t>
            </a:r>
          </a:p>
          <a:p>
            <a:pPr lvl="2">
              <a:buFont typeface="Arial" panose="020B0604020202020204" pitchFamily="34" charset="0"/>
              <a:buChar char="•"/>
            </a:pPr>
            <a:r>
              <a:rPr lang="en-US" sz="2400" dirty="0">
                <a:solidFill>
                  <a:srgbClr val="7030A0"/>
                </a:solidFill>
                <a:latin typeface="Trebuchet MS" panose="020B0603020202020204" pitchFamily="34" charset="0"/>
              </a:rPr>
              <a:t> Sometimes the resource server and the authorization server might be same.</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885072878"/>
      </p:ext>
    </p:extLst>
  </p:cSld>
  <p:clrMapOvr>
    <a:masterClrMapping/>
  </p:clrMapOvr>
  <p:transition spd="slow">
    <p:wipe/>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OAuth 2.0</a:t>
            </a:r>
          </a:p>
        </p:txBody>
      </p:sp>
      <p:sp>
        <p:nvSpPr>
          <p:cNvPr id="4" name="Rectangle 3"/>
          <p:cNvSpPr/>
          <p:nvPr/>
        </p:nvSpPr>
        <p:spPr>
          <a:xfrm>
            <a:off x="482138" y="965201"/>
            <a:ext cx="11328862"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Example of how OAuth 2.0 is used to share data via applications.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721" y="1506015"/>
            <a:ext cx="8585696" cy="5048676"/>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112564470"/>
      </p:ext>
    </p:extLst>
  </p:cSld>
  <p:clrMapOvr>
    <a:masterClrMapping/>
  </p:clrMapOvr>
  <p:transition spd="slow">
    <p:wipe/>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Cross Origin resource sharing (CORS) in Dynamics CRM 2016</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631533" y="610136"/>
            <a:ext cx="10780222" cy="5940088"/>
          </a:xfrm>
          <a:prstGeom prst="rect">
            <a:avLst/>
          </a:prstGeom>
        </p:spPr>
        <p:txBody>
          <a:bodyPr wrap="square">
            <a:spAutoFit/>
          </a:bodyPr>
          <a:lstStyle/>
          <a:p>
            <a:endParaRPr lang="en-US" sz="2000" b="1"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First don’t get overwhelmed by the title of the topic. All this means how to connect to CRM from a standalone HTML Page using the web-</a:t>
            </a:r>
            <a:r>
              <a:rPr lang="en-US" sz="2400" dirty="0" err="1">
                <a:solidFill>
                  <a:srgbClr val="7030A0"/>
                </a:solidFill>
                <a:latin typeface="Trebuchet MS" panose="020B0603020202020204" pitchFamily="34" charset="0"/>
              </a:rPr>
              <a:t>api</a:t>
            </a:r>
            <a:r>
              <a:rPr lang="en-US" sz="2400" dirty="0">
                <a:solidFill>
                  <a:srgbClr val="7030A0"/>
                </a:solidFill>
                <a:latin typeface="Trebuchet MS" panose="020B0603020202020204" pitchFamily="34" charset="0"/>
              </a:rPr>
              <a:t>.</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To access CRM data from a standalone HTML Page. Let’s map this requirement to the already discussed face book example and see who the actors here are.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lvl="5" indent="-342900">
              <a:buFont typeface="Arial" panose="020B0604020202020204" pitchFamily="34" charset="0"/>
              <a:buChar char="•"/>
            </a:pPr>
            <a:r>
              <a:rPr lang="en-US" sz="2400" b="1" dirty="0">
                <a:solidFill>
                  <a:srgbClr val="7030A0"/>
                </a:solidFill>
                <a:latin typeface="Trebuchet MS" panose="020B0603020202020204" pitchFamily="34" charset="0"/>
              </a:rPr>
              <a:t>Client</a:t>
            </a:r>
            <a:r>
              <a:rPr lang="en-US" sz="2400" dirty="0">
                <a:solidFill>
                  <a:srgbClr val="7030A0"/>
                </a:solidFill>
                <a:latin typeface="Trebuchet MS" panose="020B0603020202020204" pitchFamily="34" charset="0"/>
              </a:rPr>
              <a:t> – Standalone HTML web Page.</a:t>
            </a:r>
          </a:p>
          <a:p>
            <a:pPr marL="342900" lvl="5" indent="-342900">
              <a:buFont typeface="Arial" panose="020B0604020202020204" pitchFamily="34" charset="0"/>
              <a:buChar char="•"/>
            </a:pPr>
            <a:r>
              <a:rPr lang="en-US" sz="2400" b="1" dirty="0">
                <a:solidFill>
                  <a:srgbClr val="7030A0"/>
                </a:solidFill>
                <a:latin typeface="Trebuchet MS" panose="020B0603020202020204" pitchFamily="34" charset="0"/>
              </a:rPr>
              <a:t>Resource Owner </a:t>
            </a:r>
            <a:r>
              <a:rPr lang="en-US" sz="2400" dirty="0">
                <a:solidFill>
                  <a:srgbClr val="7030A0"/>
                </a:solidFill>
                <a:latin typeface="Trebuchet MS" panose="020B0603020202020204" pitchFamily="34" charset="0"/>
              </a:rPr>
              <a:t>– End user accessing the HTML page through browser.</a:t>
            </a:r>
          </a:p>
          <a:p>
            <a:pPr marL="342900" lvl="5" indent="-342900">
              <a:buFont typeface="Arial" panose="020B0604020202020204" pitchFamily="34" charset="0"/>
              <a:buChar char="•"/>
            </a:pPr>
            <a:r>
              <a:rPr lang="en-US" sz="2400" b="1" dirty="0">
                <a:solidFill>
                  <a:srgbClr val="7030A0"/>
                </a:solidFill>
                <a:latin typeface="Trebuchet MS" panose="020B0603020202020204" pitchFamily="34" charset="0"/>
              </a:rPr>
              <a:t>Resource Server </a:t>
            </a:r>
            <a:r>
              <a:rPr lang="en-US" sz="2400" dirty="0">
                <a:solidFill>
                  <a:srgbClr val="7030A0"/>
                </a:solidFill>
                <a:latin typeface="Trebuchet MS" panose="020B0603020202020204" pitchFamily="34" charset="0"/>
              </a:rPr>
              <a:t>– Dynamics CRM Online Instance.</a:t>
            </a:r>
          </a:p>
          <a:p>
            <a:pPr marL="342900" lvl="5" indent="-342900">
              <a:buFont typeface="Arial" panose="020B0604020202020204" pitchFamily="34" charset="0"/>
              <a:buChar char="•"/>
            </a:pPr>
            <a:r>
              <a:rPr lang="en-US" sz="2400" b="1" dirty="0">
                <a:solidFill>
                  <a:srgbClr val="7030A0"/>
                </a:solidFill>
                <a:latin typeface="Trebuchet MS" panose="020B0603020202020204" pitchFamily="34" charset="0"/>
              </a:rPr>
              <a:t>Authorization Server</a:t>
            </a:r>
            <a:r>
              <a:rPr lang="en-US" sz="2400" dirty="0">
                <a:solidFill>
                  <a:srgbClr val="7030A0"/>
                </a:solidFill>
                <a:latin typeface="Trebuchet MS" panose="020B0603020202020204" pitchFamily="34" charset="0"/>
              </a:rPr>
              <a:t> – Azure Active Directory.</a:t>
            </a:r>
          </a:p>
          <a:p>
            <a:pPr marL="342900" lvl="5"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Please use the below link to understand CORS.</a:t>
            </a:r>
          </a:p>
          <a:p>
            <a:pPr marL="342900" indent="-342900"/>
            <a:r>
              <a:rPr lang="en-US" sz="2400" dirty="0">
                <a:solidFill>
                  <a:srgbClr val="7030A0"/>
                </a:solidFill>
                <a:latin typeface="Trebuchet MS" panose="020B0603020202020204" pitchFamily="34" charset="0"/>
                <a:hlinkClick r:id="rId3"/>
              </a:rPr>
              <a:t>https://debajmecrm.com/2016/02/23/understanding-in-depth-cross-origin-resource-sharing-cors-in-dynamics-crm-2016</a:t>
            </a:r>
            <a:endParaRPr lang="en-US" sz="2400" dirty="0">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43912712"/>
      </p:ext>
    </p:extLst>
  </p:cSld>
  <p:clrMapOvr>
    <a:masterClrMapping/>
  </p:clrMapOvr>
  <p:transition spd="slow">
    <p:wipe/>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  </a:t>
            </a:r>
          </a:p>
        </p:txBody>
      </p:sp>
      <p:pic>
        <p:nvPicPr>
          <p:cNvPr id="6" name="Picture 5"/>
          <p:cNvPicPr>
            <a:picLocks noChangeAspect="1"/>
          </p:cNvPicPr>
          <p:nvPr/>
        </p:nvPicPr>
        <p:blipFill>
          <a:blip r:embed="rId8"/>
          <a:stretch>
            <a:fillRect/>
          </a:stretch>
        </p:blipFill>
        <p:spPr>
          <a:xfrm>
            <a:off x="127000" y="240692"/>
            <a:ext cx="11928287" cy="6602492"/>
          </a:xfrm>
          <a:prstGeom prst="rect">
            <a:avLst/>
          </a:prstGeom>
          <a:effectLst>
            <a:softEdge rad="50800"/>
          </a:effectLst>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1145634301"/>
      </p:ext>
    </p:extLst>
  </p:cSld>
  <p:clrMapOvr>
    <a:masterClrMapping/>
  </p:clrMapOvr>
  <p:transition spd="slow">
    <p:wipe/>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rPr>
              <a:t>Q&amp;A</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291768737"/>
      </p:ext>
    </p:extLst>
  </p:cSld>
  <p:clrMapOvr>
    <a:masterClrMapping/>
  </p:clrMapOvr>
  <p:transition spd="slow">
    <p:wipe/>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Extending Dynamics CRM</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57620553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Designer</a:t>
            </a:r>
            <a:endParaRPr lang="en-US" sz="3200" dirty="0">
              <a:solidFill>
                <a:schemeClr val="accent1">
                  <a:lumMod val="50000"/>
                </a:schemeClr>
              </a:solidFill>
              <a:latin typeface="Segoe UI (Body)"/>
            </a:endParaRPr>
          </a:p>
        </p:txBody>
      </p:sp>
      <p:sp>
        <p:nvSpPr>
          <p:cNvPr id="4" name="Rectangle 3"/>
          <p:cNvSpPr/>
          <p:nvPr/>
        </p:nvSpPr>
        <p:spPr>
          <a:xfrm>
            <a:off x="379922" y="964734"/>
            <a:ext cx="10380134" cy="830997"/>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First we need to configure the Sitemap for the app. Click on arrow inside Sitemap area to configure.</a:t>
            </a:r>
          </a:p>
        </p:txBody>
      </p:sp>
      <p:pic>
        <p:nvPicPr>
          <p:cNvPr id="3" name="Picture 2"/>
          <p:cNvPicPr>
            <a:picLocks noChangeAspect="1"/>
          </p:cNvPicPr>
          <p:nvPr/>
        </p:nvPicPr>
        <p:blipFill>
          <a:blip r:embed="rId3"/>
          <a:stretch>
            <a:fillRect/>
          </a:stretch>
        </p:blipFill>
        <p:spPr>
          <a:xfrm>
            <a:off x="379922" y="2188982"/>
            <a:ext cx="9953625" cy="328612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900389696"/>
      </p:ext>
    </p:extLst>
  </p:cSld>
  <p:clrMapOvr>
    <a:masterClrMapping/>
  </p:clrMapOvr>
  <p:transition spd="slow">
    <p:wipe/>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Event Processing Architecture</a:t>
            </a:r>
          </a:p>
        </p:txBody>
      </p:sp>
      <p:pic>
        <p:nvPicPr>
          <p:cNvPr id="2050" name="Picture 2" descr="Event processing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56" y="837070"/>
            <a:ext cx="9210501" cy="5612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782964866"/>
      </p:ext>
    </p:extLst>
  </p:cSld>
  <p:clrMapOvr>
    <a:masterClrMapping/>
  </p:clrMapOvr>
  <p:transition spd="slow">
    <p:wipe/>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Plug-ins</a:t>
            </a: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516317"/>
            <a:ext cx="10780222" cy="5940088"/>
          </a:xfrm>
          <a:prstGeom prst="rect">
            <a:avLst/>
          </a:prstGeom>
        </p:spPr>
        <p:txBody>
          <a:bodyPr wrap="square">
            <a:spAutoFit/>
          </a:bodyPr>
          <a:lstStyle/>
          <a:p>
            <a:endParaRPr lang="en-US" sz="2000" b="1"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Microsoft Dynamics CRM event processing subsystem executes plug-ins based on a message pipeline execution model.</a:t>
            </a:r>
          </a:p>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 user action in the Microsoft Dynamics CRM Web application or an SDK method call by a plug-in or other application results in a message being sent to the organization Web service.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While there are several Web services hosted by the Microsoft Dynamics CRM platform, only events triggered by the organization and OData endpoints can cause plug-ins to execute.</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Regardless of whether a plug-in executes synchronously or asynchronously, </a:t>
            </a:r>
            <a:r>
              <a:rPr lang="en-US" sz="2400" b="1" dirty="0">
                <a:solidFill>
                  <a:srgbClr val="7030A0"/>
                </a:solidFill>
                <a:latin typeface="Trebuchet MS" panose="020B0603020202020204" pitchFamily="34" charset="0"/>
              </a:rPr>
              <a:t>there’s a two-minute</a:t>
            </a:r>
            <a:r>
              <a:rPr lang="en-US" sz="2400" dirty="0">
                <a:solidFill>
                  <a:srgbClr val="7030A0"/>
                </a:solidFill>
                <a:latin typeface="Trebuchet MS" panose="020B0603020202020204" pitchFamily="34" charset="0"/>
              </a:rPr>
              <a:t> time limit imposed on the execution of a (message) request. If the execution of your plug-in logic exceeds the time limit, a </a:t>
            </a:r>
            <a:r>
              <a:rPr lang="en-US" sz="2400" dirty="0" err="1">
                <a:solidFill>
                  <a:srgbClr val="7030A0"/>
                </a:solidFill>
                <a:latin typeface="Trebuchet MS" panose="020B0603020202020204" pitchFamily="34" charset="0"/>
                <a:hlinkClick r:id="rId3"/>
              </a:rPr>
              <a:t>System.TimeoutException</a:t>
            </a:r>
            <a:r>
              <a:rPr lang="en-US" sz="2400" dirty="0">
                <a:solidFill>
                  <a:srgbClr val="7030A0"/>
                </a:solidFill>
                <a:latin typeface="Trebuchet MS" panose="020B0603020202020204" pitchFamily="34" charset="0"/>
              </a:rPr>
              <a:t> is thrown.</a:t>
            </a:r>
          </a:p>
        </p:txBody>
      </p:sp>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85847182"/>
      </p:ext>
    </p:extLst>
  </p:cSld>
  <p:clrMapOvr>
    <a:masterClrMapping/>
  </p:clrMapOvr>
  <p:transition spd="slow">
    <p:wipe/>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05307" y="1331513"/>
            <a:ext cx="10856891" cy="1938992"/>
          </a:xfrm>
          <a:prstGeom prst="rect">
            <a:avLst/>
          </a:prstGeom>
        </p:spPr>
        <p:txBody>
          <a:bodyPr wrap="square">
            <a:spAutoFit/>
          </a:bodyPr>
          <a:lstStyle/>
          <a:p>
            <a:pPr marL="342900" indent="-342900"/>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If a plug-in needs more processing time than two minutes, consider using a workflow or other background process to accomplish the intended task. </a:t>
            </a:r>
            <a:r>
              <a:rPr lang="en-US" sz="2400" b="1" dirty="0">
                <a:solidFill>
                  <a:srgbClr val="7030A0"/>
                </a:solidFill>
                <a:latin typeface="Trebuchet MS" panose="020B0603020202020204" pitchFamily="34" charset="0"/>
              </a:rPr>
              <a:t>This two-minute time limit applies only to plug-ins registered to execute under partial trust, also known as the sandbox. </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Plug-ins Pipeline Stages</a:t>
            </a:r>
            <a:br>
              <a:rPr lang="en-US" sz="3200" dirty="0"/>
            </a:br>
            <a:endParaRPr lang="en-US" sz="3200" dirty="0">
              <a:solidFill>
                <a:schemeClr val="accent1">
                  <a:lumMod val="50000"/>
                </a:schemeClr>
              </a:solidFill>
              <a:latin typeface="Segoe UI (Body)"/>
            </a:endParaRPr>
          </a:p>
        </p:txBody>
      </p:sp>
      <p:pic>
        <p:nvPicPr>
          <p:cNvPr id="3" name="Picture 2"/>
          <p:cNvPicPr>
            <a:picLocks noChangeAspect="1"/>
          </p:cNvPicPr>
          <p:nvPr/>
        </p:nvPicPr>
        <p:blipFill>
          <a:blip r:embed="rId3"/>
          <a:stretch>
            <a:fillRect/>
          </a:stretch>
        </p:blipFill>
        <p:spPr>
          <a:xfrm>
            <a:off x="1005453" y="714896"/>
            <a:ext cx="10582489" cy="5537922"/>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528552723"/>
      </p:ext>
    </p:extLst>
  </p:cSld>
  <p:clrMapOvr>
    <a:masterClrMapping/>
  </p:clrMapOvr>
  <p:transition spd="slow">
    <p:wipe/>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Plug-ins Transaction</a:t>
            </a: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683049" y="554954"/>
            <a:ext cx="10780222" cy="5509200"/>
          </a:xfrm>
          <a:prstGeom prst="rect">
            <a:avLst/>
          </a:prstGeom>
        </p:spPr>
        <p:txBody>
          <a:bodyPr wrap="square">
            <a:spAutoFit/>
          </a:bodyPr>
          <a:lstStyle/>
          <a:p>
            <a:endParaRPr lang="en-US" sz="2000" b="1"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Plug-ins may or may not execute within the database transaction of the Microsoft Dynamics CRM platform. Whether a plug-in is part of the transaction is dependent on how the message request is processed by the pipeline. You can check if the plug-in is executing in-transaction by reading the </a:t>
            </a:r>
            <a:r>
              <a:rPr lang="en-US" sz="2400" b="1" dirty="0">
                <a:solidFill>
                  <a:srgbClr val="7030A0"/>
                </a:solidFill>
                <a:latin typeface="Trebuchet MS" panose="020B0603020202020204" pitchFamily="34" charset="0"/>
              </a:rPr>
              <a:t>IsInTransaction</a:t>
            </a:r>
            <a:r>
              <a:rPr lang="en-US" sz="2400" dirty="0">
                <a:solidFill>
                  <a:srgbClr val="7030A0"/>
                </a:solidFill>
                <a:latin typeface="Trebuchet MS" panose="020B0603020202020204" pitchFamily="34" charset="0"/>
              </a:rPr>
              <a:t> property inherited  by </a:t>
            </a:r>
            <a:r>
              <a:rPr lang="en-US" sz="2400" b="1" dirty="0">
                <a:solidFill>
                  <a:srgbClr val="7030A0"/>
                </a:solidFill>
                <a:latin typeface="Trebuchet MS" panose="020B0603020202020204" pitchFamily="34" charset="0"/>
              </a:rPr>
              <a:t>IPluginExecutionContext</a:t>
            </a:r>
            <a:r>
              <a:rPr lang="en-US" sz="2400" dirty="0">
                <a:solidFill>
                  <a:srgbClr val="7030A0"/>
                </a:solidFill>
                <a:latin typeface="Trebuchet MS" panose="020B0603020202020204" pitchFamily="34" charset="0"/>
              </a:rPr>
              <a:t> that is passed to the plug-in.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If a plug-in is executing in the database transaction and allows an exception to be passed back to the platform, the entire transaction will be rolled back. Stages 20 and 40 are guaranteed to be part of the database transaction while stage 10 may be part of the transaction.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endParaRPr lang="en-US" sz="2400" dirty="0">
              <a:solidFill>
                <a:srgbClr val="7030A0"/>
              </a:solidFill>
              <a:latin typeface="Trebuchet MS" panose="020B0603020202020204" pitchFamily="34" charset="0"/>
            </a:endParaRPr>
          </a:p>
          <a:p>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444267897"/>
      </p:ext>
    </p:extLst>
  </p:cSld>
  <p:clrMapOvr>
    <a:masterClrMapping/>
  </p:clrMapOvr>
  <p:transition spd="slow">
    <p:wipe/>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18184" y="1386196"/>
            <a:ext cx="10676587" cy="230832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Any registered plug-in that executes during the database transaction and that passes an exception back to the platform cancels the core operation. This results in a rollback of the core operation. In addition, any pre-event or post event registered plug-ins that have not yet executed and any workflow that is triggered by the same event that the plug-in was registered for will not execute</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Plug-In Trace Logging</a:t>
            </a: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516317"/>
            <a:ext cx="10780222" cy="6555641"/>
          </a:xfrm>
          <a:prstGeom prst="rect">
            <a:avLst/>
          </a:prstGeom>
        </p:spPr>
        <p:txBody>
          <a:bodyPr wrap="square">
            <a:spAutoFit/>
          </a:bodyPr>
          <a:lstStyle/>
          <a:p>
            <a:endParaRPr lang="en-US" sz="2000" b="1"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past versions of Dynamics CRM (2011 or newer), developers have commonly utilized the </a:t>
            </a:r>
            <a:r>
              <a:rPr lang="en-US" sz="2400" b="1" dirty="0">
                <a:solidFill>
                  <a:srgbClr val="7030A0"/>
                </a:solidFill>
                <a:latin typeface="Trebuchet MS" panose="020B0603020202020204" pitchFamily="34" charset="0"/>
              </a:rPr>
              <a:t>ITracingService</a:t>
            </a:r>
            <a:r>
              <a:rPr lang="en-US" sz="2400" dirty="0">
                <a:solidFill>
                  <a:srgbClr val="7030A0"/>
                </a:solidFill>
                <a:latin typeface="Trebuchet MS" panose="020B0603020202020204" pitchFamily="34" charset="0"/>
              </a:rPr>
              <a:t> interface to log run-time information to help debug problems in plug-in execution. The ability to view these trace logs has been a bit limited however. The developer could return an exception from the plug-in back to CRM in a dialog window that allows the end user to “</a:t>
            </a:r>
            <a:r>
              <a:rPr lang="en-US" sz="2400" b="1" dirty="0">
                <a:solidFill>
                  <a:srgbClr val="7030A0"/>
                </a:solidFill>
                <a:latin typeface="Trebuchet MS" panose="020B0603020202020204" pitchFamily="34" charset="0"/>
              </a:rPr>
              <a:t>Download Log File</a:t>
            </a:r>
            <a:r>
              <a:rPr lang="en-US" sz="2400" dirty="0">
                <a:solidFill>
                  <a:srgbClr val="7030A0"/>
                </a:solidFill>
                <a:latin typeface="Trebuchet MS" panose="020B0603020202020204" pitchFamily="34" charset="0"/>
              </a:rPr>
              <a:t>”; or if the plug-in was registered asynchronously, the tracing information is shown in the System Jobs.</a:t>
            </a:r>
          </a:p>
          <a:p>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Available with </a:t>
            </a:r>
            <a:r>
              <a:rPr lang="en-US" sz="2400" b="1" dirty="0">
                <a:solidFill>
                  <a:srgbClr val="7030A0"/>
                </a:solidFill>
                <a:latin typeface="Trebuchet MS" panose="020B0603020202020204" pitchFamily="34" charset="0"/>
              </a:rPr>
              <a:t>the Spring Update 1 of CRM 2015</a:t>
            </a:r>
            <a:r>
              <a:rPr lang="en-US" sz="2400" dirty="0">
                <a:solidFill>
                  <a:srgbClr val="7030A0"/>
                </a:solidFill>
                <a:latin typeface="Trebuchet MS" panose="020B0603020202020204" pitchFamily="34" charset="0"/>
              </a:rPr>
              <a:t>, system administrators and developers can now configure CRM to write trace logs to a new CRM entity. These logs can then be viewed within the CRM web application. By default, permission to view the logs is enabled for System Administrators and System Customizers, but can be granted to other users</a:t>
            </a:r>
            <a:r>
              <a:rPr lang="en-US" sz="2000" dirty="0"/>
              <a:t>.</a:t>
            </a:r>
            <a:endParaRPr lang="en-US" sz="2000" b="1" dirty="0"/>
          </a:p>
          <a:p>
            <a:pPr marL="342900" indent="-342900">
              <a:buFont typeface="Arial" panose="020B0604020202020204" pitchFamily="34" charset="0"/>
              <a:buChar char="•"/>
            </a:pPr>
            <a:r>
              <a:rPr lang="en-US" sz="2400" b="1" dirty="0">
                <a:solidFill>
                  <a:srgbClr val="7030A0"/>
                </a:solidFill>
                <a:latin typeface="Trebuchet MS" panose="020B0603020202020204" pitchFamily="34" charset="0"/>
              </a:rPr>
              <a:t>NOTE: Trace logs will only be written to the trace log entities if the plug-in developer uses tracing within the plug-in.</a:t>
            </a:r>
          </a:p>
          <a:p>
            <a:pPr marL="342900" indent="-342900">
              <a:buFont typeface="Arial" panose="020B0604020202020204" pitchFamily="34" charset="0"/>
              <a:buChar char="•"/>
            </a:pPr>
            <a:endParaRPr lang="en-US" sz="2000" b="1"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093919700"/>
      </p:ext>
    </p:extLst>
  </p:cSld>
  <p:clrMapOvr>
    <a:masterClrMapping/>
  </p:clrMapOvr>
  <p:transition spd="slow">
    <p:wipe/>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Enable Plug-In Trace Logging</a:t>
            </a:r>
            <a:br>
              <a:rPr lang="en-US" sz="3200"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65202"/>
            <a:ext cx="10780222" cy="4031873"/>
          </a:xfrm>
          <a:prstGeom prst="rect">
            <a:avLst/>
          </a:prstGeom>
        </p:spPr>
        <p:txBody>
          <a:bodyPr wrap="square">
            <a:spAutoFit/>
          </a:bodyPr>
          <a:lstStyle/>
          <a:p>
            <a:endParaRPr lang="en-US" sz="2000" b="1" dirty="0"/>
          </a:p>
          <a:p>
            <a:r>
              <a:rPr lang="en-US" sz="2400" dirty="0">
                <a:solidFill>
                  <a:srgbClr val="7030A0"/>
                </a:solidFill>
                <a:latin typeface="Trebuchet MS" panose="020B0603020202020204" pitchFamily="34" charset="0"/>
              </a:rPr>
              <a:t>Before using this feature, Plug-In Trace Logs must be enabled in your CRM organization. To do this:</a:t>
            </a:r>
          </a:p>
          <a:p>
            <a:endParaRPr lang="en-US" sz="2400" dirty="0">
              <a:solidFill>
                <a:srgbClr val="7030A0"/>
              </a:solidFill>
              <a:latin typeface="Trebuchet MS" panose="020B0603020202020204" pitchFamily="34" charset="0"/>
            </a:endParaRPr>
          </a:p>
          <a:p>
            <a:pPr marL="457200" lvl="0" indent="-457200">
              <a:buAutoNum type="arabicPeriod"/>
            </a:pPr>
            <a:r>
              <a:rPr lang="en-US" sz="2400" dirty="0">
                <a:solidFill>
                  <a:srgbClr val="7030A0"/>
                </a:solidFill>
                <a:latin typeface="Trebuchet MS" panose="020B0603020202020204" pitchFamily="34" charset="0"/>
              </a:rPr>
              <a:t>In the CRM Web application, navigate to </a:t>
            </a:r>
            <a:r>
              <a:rPr lang="en-US" sz="2400" b="1" dirty="0">
                <a:solidFill>
                  <a:srgbClr val="7030A0"/>
                </a:solidFill>
                <a:latin typeface="Trebuchet MS" panose="020B0603020202020204" pitchFamily="34" charset="0"/>
              </a:rPr>
              <a:t>Settings -&gt; Administration</a:t>
            </a:r>
            <a:r>
              <a:rPr lang="en-US" sz="2400" dirty="0">
                <a:solidFill>
                  <a:srgbClr val="7030A0"/>
                </a:solidFill>
                <a:latin typeface="Trebuchet MS" panose="020B0603020202020204" pitchFamily="34" charset="0"/>
              </a:rPr>
              <a:t>.</a:t>
            </a:r>
          </a:p>
          <a:p>
            <a:pPr marL="457200" lvl="0" indent="-457200">
              <a:buAutoNum type="arabicPeriod"/>
            </a:pPr>
            <a:endParaRPr lang="en-US" sz="2000" b="1" dirty="0"/>
          </a:p>
          <a:p>
            <a:pPr lvl="1"/>
            <a:endParaRPr lang="en-US" sz="2000" b="1" dirty="0"/>
          </a:p>
          <a:p>
            <a:pPr marL="457200" lvl="0" indent="-457200">
              <a:buAutoNum type="arabicPeriod"/>
            </a:pPr>
            <a:endParaRPr lang="en-US" sz="2000" b="1" dirty="0"/>
          </a:p>
          <a:p>
            <a:pPr marL="457200" lvl="0" indent="-457200">
              <a:buAutoNum type="arabicPeriod"/>
            </a:pPr>
            <a:endParaRPr lang="en-US" sz="2000" b="1" dirty="0"/>
          </a:p>
          <a:p>
            <a:pPr lvl="0"/>
            <a:endParaRPr lang="en-US" sz="2000" b="1" dirty="0"/>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3074" name="Picture 2" descr="https://image-pobjects.netdna-ssl.com/wp-content/uploads/2015/04/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110" y="3168203"/>
            <a:ext cx="6572250" cy="33700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923566666"/>
      </p:ext>
    </p:extLst>
  </p:cSld>
  <p:clrMapOvr>
    <a:masterClrMapping/>
  </p:clrMapOvr>
  <p:transition spd="slow">
    <p:wipe/>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Enable Plug-In Trace Logging</a:t>
            </a:r>
            <a:br>
              <a:rPr lang="en-US" sz="3200"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65202"/>
            <a:ext cx="10780222" cy="7355860"/>
          </a:xfrm>
          <a:prstGeom prst="rect">
            <a:avLst/>
          </a:prstGeom>
        </p:spPr>
        <p:txBody>
          <a:bodyPr wrap="square">
            <a:spAutoFit/>
          </a:bodyPr>
          <a:lstStyle/>
          <a:p>
            <a:pPr marL="457200" indent="-457200">
              <a:buAutoNum type="arabicPeriod" startAt="2"/>
            </a:pPr>
            <a:r>
              <a:rPr lang="en-US" sz="2400" dirty="0">
                <a:solidFill>
                  <a:srgbClr val="7030A0"/>
                </a:solidFill>
                <a:latin typeface="Trebuchet MS" panose="020B0603020202020204" pitchFamily="34" charset="0"/>
              </a:rPr>
              <a:t>On the Administration page, select</a:t>
            </a:r>
            <a:r>
              <a:rPr lang="en-US" sz="2000" dirty="0"/>
              <a:t> </a:t>
            </a:r>
            <a:r>
              <a:rPr lang="en-US" sz="2000" b="1" dirty="0"/>
              <a:t>System Settings</a:t>
            </a:r>
            <a:r>
              <a:rPr lang="en-US" sz="2000" dirty="0"/>
              <a:t>.</a:t>
            </a:r>
          </a:p>
          <a:p>
            <a:pPr marL="457200" indent="-457200">
              <a:buAutoNum type="arabicPeriod" startAt="2"/>
            </a:pPr>
            <a:endParaRPr lang="en-US" sz="2000" dirty="0"/>
          </a:p>
          <a:p>
            <a:pPr marL="457200" indent="-457200">
              <a:buFontTx/>
              <a:buAutoNum type="arabicPeriod" startAt="2"/>
            </a:pPr>
            <a:r>
              <a:rPr lang="en-US" sz="2400" dirty="0">
                <a:solidFill>
                  <a:srgbClr val="7030A0"/>
                </a:solidFill>
                <a:latin typeface="Trebuchet MS" panose="020B0603020202020204" pitchFamily="34" charset="0"/>
              </a:rPr>
              <a:t>On the System Settings dialog window, select the</a:t>
            </a:r>
            <a:r>
              <a:rPr lang="en-US" sz="2000" dirty="0"/>
              <a:t> </a:t>
            </a:r>
            <a:r>
              <a:rPr lang="en-US" sz="2000" b="1" dirty="0"/>
              <a:t>Customizations</a:t>
            </a:r>
            <a:r>
              <a:rPr lang="en-US" sz="2000" dirty="0"/>
              <a:t> tab.</a:t>
            </a:r>
          </a:p>
          <a:p>
            <a:pPr marL="457200" indent="-457200">
              <a:buFontTx/>
              <a:buAutoNum type="arabicPeriod" startAt="2"/>
            </a:pPr>
            <a:endParaRPr lang="en-US" sz="2000" dirty="0"/>
          </a:p>
          <a:p>
            <a:pPr marL="457200" indent="-457200">
              <a:buFontTx/>
              <a:buAutoNum type="arabicPeriod" startAt="2"/>
            </a:pPr>
            <a:r>
              <a:rPr lang="en-US" sz="2400" dirty="0">
                <a:solidFill>
                  <a:srgbClr val="7030A0"/>
                </a:solidFill>
                <a:latin typeface="Trebuchet MS" panose="020B0603020202020204" pitchFamily="34" charset="0"/>
              </a:rPr>
              <a:t>In the setting for </a:t>
            </a:r>
            <a:r>
              <a:rPr lang="en-US" sz="2400" b="1" dirty="0">
                <a:solidFill>
                  <a:srgbClr val="7030A0"/>
                </a:solidFill>
                <a:latin typeface="Trebuchet MS" panose="020B0603020202020204" pitchFamily="34" charset="0"/>
              </a:rPr>
              <a:t>Plug-In and Custom Workflow Activity </a:t>
            </a:r>
            <a:r>
              <a:rPr lang="en-US" sz="2400" dirty="0">
                <a:solidFill>
                  <a:srgbClr val="7030A0"/>
                </a:solidFill>
                <a:latin typeface="Trebuchet MS" panose="020B0603020202020204" pitchFamily="34" charset="0"/>
              </a:rPr>
              <a:t>Tracking choose one of the below options :</a:t>
            </a:r>
          </a:p>
          <a:p>
            <a:pPr marL="457200" indent="-457200">
              <a:buFontTx/>
              <a:buAutoNum type="arabicPeriod" startAt="2"/>
            </a:pPr>
            <a:endParaRPr lang="en-US" sz="2400" dirty="0">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Off (default): feature turned off</a:t>
            </a:r>
          </a:p>
          <a:p>
            <a:pPr marL="1714500" lvl="3"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Exceptions: the trace logs will be written to the CRM entities only if the developer returns the exception back to the user.</a:t>
            </a:r>
          </a:p>
          <a:p>
            <a:pPr marL="1714500" lvl="3"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dirty="0">
                <a:solidFill>
                  <a:srgbClr val="7030A0"/>
                </a:solidFill>
                <a:latin typeface="Trebuchet MS" panose="020B0603020202020204" pitchFamily="34" charset="0"/>
              </a:rPr>
              <a:t>All: the trace logs will be written to the CRM entities whenever the plugin/workflow code is run, regardless of whether an exception is returned</a:t>
            </a:r>
            <a:r>
              <a:rPr lang="en-US" sz="2000" dirty="0"/>
              <a:t>.</a:t>
            </a:r>
            <a:endParaRPr lang="en-US" sz="2000" b="1" dirty="0"/>
          </a:p>
          <a:p>
            <a:pPr lvl="1"/>
            <a:endParaRPr lang="en-US" sz="2000" b="1" dirty="0"/>
          </a:p>
          <a:p>
            <a:pPr marL="457200" lvl="0" indent="-457200">
              <a:buAutoNum type="arabicPeriod"/>
            </a:pPr>
            <a:endParaRPr lang="en-US" sz="2000" b="1" dirty="0"/>
          </a:p>
          <a:p>
            <a:pPr marL="457200" lvl="0" indent="-457200">
              <a:buAutoNum type="arabicPeriod"/>
            </a:pPr>
            <a:endParaRPr lang="en-US" sz="2000" b="1" dirty="0"/>
          </a:p>
          <a:p>
            <a:pPr lvl="0"/>
            <a:endParaRPr lang="en-US" sz="2000" b="1" dirty="0"/>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10276914"/>
      </p:ext>
    </p:extLst>
  </p:cSld>
  <p:clrMapOvr>
    <a:masterClrMapping/>
  </p:clrMapOvr>
  <p:transition spd="slow">
    <p:wipe/>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Enable Plug-In Trace Logging</a:t>
            </a:r>
            <a:br>
              <a:rPr sz="2900" b="1" dirty="0">
                <a:solidFill>
                  <a:srgbClr val="8B0D88"/>
                </a:solidFill>
                <a:latin typeface="Trebuchet MS" panose="020B0603020202020204" pitchFamily="34" charset="0"/>
                <a:ea typeface="+mj-ea"/>
                <a:cs typeface="+mj-cs"/>
              </a:rPr>
            </a:b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266007" y="4439919"/>
            <a:ext cx="11754197" cy="2492990"/>
          </a:xfrm>
          <a:prstGeom prst="rect">
            <a:avLst/>
          </a:prstGeom>
        </p:spPr>
        <p:txBody>
          <a:bodyPr wrap="square">
            <a:spAutoFit/>
          </a:bodyPr>
          <a:lstStyle/>
          <a:p>
            <a:endParaRPr lang="en-US" sz="2000" b="1" dirty="0">
              <a:solidFill>
                <a:prstClr val="black"/>
              </a:solidFill>
            </a:endParaRPr>
          </a:p>
          <a:p>
            <a:endParaRPr lang="en-US" sz="2000" dirty="0">
              <a:solidFill>
                <a:prstClr val="black"/>
              </a:solidFill>
            </a:endParaRPr>
          </a:p>
          <a:p>
            <a:pPr marL="457200" indent="-457200">
              <a:buAutoNum type="arabicPeriod" startAt="5"/>
            </a:pPr>
            <a:r>
              <a:rPr lang="en-US" sz="2400" dirty="0">
                <a:solidFill>
                  <a:srgbClr val="7030A0"/>
                </a:solidFill>
                <a:latin typeface="Trebuchet MS" panose="020B0603020202020204" pitchFamily="34" charset="0"/>
              </a:rPr>
              <a:t>Click OK to save the settings.</a:t>
            </a:r>
          </a:p>
          <a:p>
            <a:pPr marL="457200" indent="-457200">
              <a:buAutoNum type="arabicPeriod" startAt="5"/>
            </a:pPr>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Once the feature is enabled, you should be able to view any trace logs written to CRM from within the CRM web application. To view the logs, do the following</a:t>
            </a:r>
            <a:r>
              <a:rPr lang="en-US" sz="2000" dirty="0"/>
              <a:t>:</a:t>
            </a:r>
            <a:endParaRPr lang="en-US" sz="2000" b="1" dirty="0">
              <a:solidFill>
                <a:prstClr val="black"/>
              </a:solidFill>
            </a:endParaRPr>
          </a:p>
          <a:p>
            <a:pPr marL="457200" indent="-457200">
              <a:buFontTx/>
              <a:buAutoNum type="arabicPeriod"/>
            </a:pPr>
            <a:endParaRPr lang="en-US" sz="2000" b="1" dirty="0">
              <a:solidFill>
                <a:prstClr val="black"/>
              </a:solidFill>
            </a:endParaRPr>
          </a:p>
        </p:txBody>
      </p:sp>
      <p:pic>
        <p:nvPicPr>
          <p:cNvPr id="4098" name="Picture 2" descr="https://image-pobjects.netdna-ssl.com/wp-content/uploads/2015/04/f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371" y="731517"/>
            <a:ext cx="6128847" cy="40858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6085461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a:bodyPr>
          <a:lstStyle/>
          <a:p>
            <a:pPr defTabSz="914363"/>
            <a:r>
              <a:rPr lang="en-US" sz="2800" b="1" dirty="0">
                <a:solidFill>
                  <a:srgbClr val="8B0D88"/>
                </a:solidFill>
                <a:latin typeface="Trebuchet MS" panose="020B0603020202020204" pitchFamily="34" charset="0"/>
              </a:rPr>
              <a:t>Why Microsoft Dynamics CRM?</a:t>
            </a:r>
          </a:p>
        </p:txBody>
      </p:sp>
      <p:sp>
        <p:nvSpPr>
          <p:cNvPr id="4" name="Rectangle 3"/>
          <p:cNvSpPr/>
          <p:nvPr/>
        </p:nvSpPr>
        <p:spPr>
          <a:xfrm>
            <a:off x="778932" y="1103514"/>
            <a:ext cx="10509751" cy="4672048"/>
          </a:xfrm>
          <a:prstGeom prst="rect">
            <a:avLst/>
          </a:prstGeom>
        </p:spPr>
        <p:txBody>
          <a:bodyPr wrap="square">
            <a:spAutoFit/>
          </a:bodyPr>
          <a:lstStyle/>
          <a:p>
            <a:pPr marL="571500" indent="-571500" defTabSz="932742">
              <a:lnSpc>
                <a:spcPct val="90000"/>
              </a:lnSpc>
              <a:spcBef>
                <a:spcPct val="20000"/>
              </a:spcBef>
              <a:buSzPct val="90000"/>
              <a:buFont typeface="Wingdings" panose="05000000000000000000" pitchFamily="2" charset="2"/>
              <a:buChar char="q"/>
            </a:pPr>
            <a:r>
              <a:rPr lang="en-US" sz="2400" dirty="0">
                <a:solidFill>
                  <a:srgbClr val="7030A0"/>
                </a:solidFill>
                <a:latin typeface="Trebuchet MS" panose="020B0603020202020204" pitchFamily="34" charset="0"/>
              </a:rPr>
              <a:t>Reporting services</a:t>
            </a:r>
          </a:p>
          <a:p>
            <a:pPr marL="571500" indent="-571500" defTabSz="932742">
              <a:lnSpc>
                <a:spcPct val="90000"/>
              </a:lnSpc>
              <a:spcBef>
                <a:spcPct val="20000"/>
              </a:spcBef>
              <a:buSzPct val="90000"/>
              <a:buFont typeface="Wingdings" panose="05000000000000000000" pitchFamily="2" charset="2"/>
              <a:buChar char="q"/>
            </a:pPr>
            <a:endParaRPr lang="en-US" sz="2400" dirty="0">
              <a:solidFill>
                <a:srgbClr val="7030A0"/>
              </a:solidFill>
              <a:latin typeface="Trebuchet MS" panose="020B0603020202020204" pitchFamily="34" charset="0"/>
            </a:endParaRPr>
          </a:p>
          <a:p>
            <a:pPr marL="571500" indent="-571500" defTabSz="932742">
              <a:lnSpc>
                <a:spcPct val="90000"/>
              </a:lnSpc>
              <a:spcBef>
                <a:spcPct val="20000"/>
              </a:spcBef>
              <a:buSzPct val="90000"/>
              <a:buFont typeface="Wingdings" panose="05000000000000000000" pitchFamily="2" charset="2"/>
              <a:buChar char="q"/>
            </a:pPr>
            <a:r>
              <a:rPr lang="en-US" sz="2400" dirty="0">
                <a:solidFill>
                  <a:srgbClr val="7030A0"/>
                </a:solidFill>
                <a:latin typeface="Trebuchet MS" panose="020B0603020202020204" pitchFamily="34" charset="0"/>
              </a:rPr>
              <a:t>Microsoft Dynamics CRM offers organizations the power of choice in deployment. </a:t>
            </a:r>
          </a:p>
          <a:p>
            <a:pPr marL="571500" indent="-571500" defTabSz="932742">
              <a:lnSpc>
                <a:spcPct val="90000"/>
              </a:lnSpc>
              <a:spcBef>
                <a:spcPct val="20000"/>
              </a:spcBef>
              <a:buSzPct val="90000"/>
              <a:buFont typeface="Wingdings" panose="05000000000000000000" pitchFamily="2" charset="2"/>
              <a:buChar char="q"/>
            </a:pPr>
            <a:endParaRPr lang="en-US" sz="2400" dirty="0">
              <a:solidFill>
                <a:srgbClr val="7030A0"/>
              </a:solidFill>
              <a:latin typeface="Trebuchet MS" panose="020B0603020202020204" pitchFamily="34" charset="0"/>
            </a:endParaRPr>
          </a:p>
          <a:p>
            <a:pPr marL="571500" indent="-571500" defTabSz="932742">
              <a:lnSpc>
                <a:spcPct val="90000"/>
              </a:lnSpc>
              <a:spcBef>
                <a:spcPct val="20000"/>
              </a:spcBef>
              <a:buSzPct val="90000"/>
              <a:buFont typeface="Wingdings" panose="05000000000000000000" pitchFamily="2" charset="2"/>
              <a:buChar char="q"/>
            </a:pPr>
            <a:r>
              <a:rPr lang="en-US" sz="2400" dirty="0">
                <a:solidFill>
                  <a:srgbClr val="7030A0"/>
                </a:solidFill>
                <a:latin typeface="Trebuchet MS" panose="020B0603020202020204" pitchFamily="34" charset="0"/>
              </a:rPr>
              <a:t>Dynamics CRM supports below deployment options</a:t>
            </a:r>
          </a:p>
          <a:p>
            <a:pPr marL="571500" indent="-571500" defTabSz="932742">
              <a:lnSpc>
                <a:spcPct val="90000"/>
              </a:lnSpc>
              <a:spcBef>
                <a:spcPct val="20000"/>
              </a:spcBef>
              <a:buSzPct val="90000"/>
              <a:buFont typeface="Wingdings" panose="05000000000000000000" pitchFamily="2" charset="2"/>
              <a:buChar char="q"/>
            </a:pPr>
            <a:endParaRPr lang="en-US" sz="2400" dirty="0">
              <a:solidFill>
                <a:srgbClr val="7030A0"/>
              </a:solidFill>
              <a:latin typeface="Trebuchet MS" panose="020B0603020202020204" pitchFamily="34" charset="0"/>
            </a:endParaRPr>
          </a:p>
          <a:p>
            <a:pPr marL="1485900" lvl="2" indent="-571500" defTabSz="932742">
              <a:lnSpc>
                <a:spcPct val="150000"/>
              </a:lnSpc>
              <a:spcBef>
                <a:spcPct val="20000"/>
              </a:spcBef>
              <a:buSzPct val="90000"/>
              <a:buFont typeface="Wingdings" panose="05000000000000000000" pitchFamily="2" charset="2"/>
              <a:buChar char="q"/>
            </a:pPr>
            <a:r>
              <a:rPr lang="en-US" sz="2400" dirty="0">
                <a:solidFill>
                  <a:srgbClr val="7030A0"/>
                </a:solidFill>
                <a:latin typeface="Trebuchet MS" panose="020B0603020202020204" pitchFamily="34" charset="0"/>
              </a:rPr>
              <a:t>On Premise, </a:t>
            </a:r>
          </a:p>
          <a:p>
            <a:pPr marL="1485900" lvl="2" indent="-571500" defTabSz="932742">
              <a:lnSpc>
                <a:spcPct val="150000"/>
              </a:lnSpc>
              <a:spcBef>
                <a:spcPct val="20000"/>
              </a:spcBef>
              <a:buSzPct val="90000"/>
              <a:buFont typeface="Wingdings" panose="05000000000000000000" pitchFamily="2" charset="2"/>
              <a:buChar char="q"/>
            </a:pPr>
            <a:r>
              <a:rPr lang="en-US" sz="2400" dirty="0">
                <a:solidFill>
                  <a:srgbClr val="7030A0"/>
                </a:solidFill>
                <a:latin typeface="Trebuchet MS" panose="020B0603020202020204" pitchFamily="34" charset="0"/>
              </a:rPr>
              <a:t>In-the-cloud and </a:t>
            </a:r>
          </a:p>
          <a:p>
            <a:pPr marL="1485900" lvl="2" indent="-571500" defTabSz="932742">
              <a:lnSpc>
                <a:spcPct val="150000"/>
              </a:lnSpc>
              <a:spcBef>
                <a:spcPct val="20000"/>
              </a:spcBef>
              <a:buSzPct val="90000"/>
              <a:buFont typeface="Wingdings" panose="05000000000000000000" pitchFamily="2" charset="2"/>
              <a:buChar char="q"/>
            </a:pPr>
            <a:r>
              <a:rPr lang="en-US" sz="2400" dirty="0">
                <a:solidFill>
                  <a:srgbClr val="7030A0"/>
                </a:solidFill>
                <a:latin typeface="Trebuchet MS" panose="020B0603020202020204" pitchFamily="34" charset="0"/>
              </a:rPr>
              <a:t>Partner-hosted.</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61748154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a:t>
            </a:r>
            <a:br>
              <a:rPr lang="en-US" sz="3200" b="1" dirty="0">
                <a:ln w="3175">
                  <a:noFill/>
                </a:ln>
                <a:solidFill>
                  <a:srgbClr val="8B0D88"/>
                </a:solidFill>
                <a:latin typeface="Trebuchet MS" panose="020B0603020202020204" pitchFamily="34" charset="0"/>
              </a:rPr>
            </a:br>
            <a:r>
              <a:rPr lang="en-US" sz="3200" b="1" dirty="0">
                <a:ln w="3175">
                  <a:noFill/>
                </a:ln>
                <a:solidFill>
                  <a:srgbClr val="8B0D88"/>
                </a:solidFill>
                <a:latin typeface="Trebuchet MS" panose="020B0603020202020204" pitchFamily="34" charset="0"/>
              </a:rPr>
              <a:t>Designer</a:t>
            </a:r>
            <a:endParaRPr lang="en-US" sz="3200" dirty="0">
              <a:solidFill>
                <a:schemeClr val="accent1">
                  <a:lumMod val="50000"/>
                </a:schemeClr>
              </a:solidFill>
              <a:latin typeface="Segoe UI (Body)"/>
            </a:endParaRPr>
          </a:p>
        </p:txBody>
      </p:sp>
      <p:sp>
        <p:nvSpPr>
          <p:cNvPr id="4" name="Rectangle 3"/>
          <p:cNvSpPr/>
          <p:nvPr/>
        </p:nvSpPr>
        <p:spPr>
          <a:xfrm>
            <a:off x="598582" y="965200"/>
            <a:ext cx="11338314" cy="1138773"/>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Update properties of Area, Group and Subarea and add new Sub Areas.</a:t>
            </a:r>
          </a:p>
          <a:p>
            <a:pPr fontAlgn="base"/>
            <a:endParaRPr lang="en-US" sz="2400" dirty="0">
              <a:solidFill>
                <a:srgbClr val="7030A0"/>
              </a:solidFill>
              <a:latin typeface="Trebuchet MS" panose="020B0603020202020204" pitchFamily="34" charset="0"/>
            </a:endParaRPr>
          </a:p>
          <a:p>
            <a:pPr fontAlgn="base"/>
            <a:r>
              <a:rPr lang="en-US" sz="2000" b="1" spc="-133" dirty="0">
                <a:ln w="3175">
                  <a:noFill/>
                </a:ln>
                <a:solidFill>
                  <a:srgbClr val="8B0D88"/>
                </a:solidFill>
                <a:latin typeface="Trebuchet MS" panose="020B0603020202020204" pitchFamily="34" charset="0"/>
                <a:ea typeface="+mj-ea"/>
                <a:cs typeface="+mj-cs"/>
              </a:rPr>
              <a:t>AREA PROPERTIES</a:t>
            </a:r>
          </a:p>
        </p:txBody>
      </p:sp>
      <p:pic>
        <p:nvPicPr>
          <p:cNvPr id="7" name="Picture 6"/>
          <p:cNvPicPr>
            <a:picLocks noChangeAspect="1"/>
          </p:cNvPicPr>
          <p:nvPr/>
        </p:nvPicPr>
        <p:blipFill>
          <a:blip r:embed="rId3"/>
          <a:stretch>
            <a:fillRect/>
          </a:stretch>
        </p:blipFill>
        <p:spPr>
          <a:xfrm>
            <a:off x="379922" y="2238812"/>
            <a:ext cx="11431078" cy="4372496"/>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110916016"/>
      </p:ext>
    </p:extLst>
  </p:cSld>
  <p:clrMapOvr>
    <a:masterClrMapping/>
  </p:clrMapOvr>
  <p:transition spd="slow">
    <p:wipe/>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View Plug-In Trace Logs</a:t>
            </a: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14153" y="1231206"/>
            <a:ext cx="10780222" cy="3416320"/>
          </a:xfrm>
          <a:prstGeom prst="rect">
            <a:avLst/>
          </a:prstGeom>
        </p:spPr>
        <p:txBody>
          <a:bodyPr wrap="square">
            <a:spAutoFit/>
          </a:bodyPr>
          <a:lstStyle/>
          <a:p>
            <a:r>
              <a:rPr lang="en-US" sz="2400" dirty="0">
                <a:solidFill>
                  <a:srgbClr val="7030A0"/>
                </a:solidFill>
                <a:latin typeface="Trebuchet MS" panose="020B0603020202020204" pitchFamily="34" charset="0"/>
              </a:rPr>
              <a:t>There are two ways to view the </a:t>
            </a:r>
            <a:r>
              <a:rPr lang="en-US" sz="2400" b="1" dirty="0">
                <a:solidFill>
                  <a:srgbClr val="7030A0"/>
                </a:solidFill>
                <a:latin typeface="Trebuchet MS" panose="020B0603020202020204" pitchFamily="34" charset="0"/>
              </a:rPr>
              <a:t>trace logs</a:t>
            </a:r>
            <a:r>
              <a:rPr lang="en-US" sz="2400" dirty="0">
                <a:solidFill>
                  <a:srgbClr val="7030A0"/>
                </a:solidFill>
                <a:latin typeface="Trebuchet MS" panose="020B0603020202020204" pitchFamily="34" charset="0"/>
              </a:rPr>
              <a:t> within CRM.</a:t>
            </a:r>
          </a:p>
          <a:p>
            <a:endParaRPr lang="en-US" sz="2400" dirty="0">
              <a:solidFill>
                <a:srgbClr val="7030A0"/>
              </a:solidFill>
              <a:latin typeface="Trebuchet MS" panose="020B0603020202020204" pitchFamily="34" charset="0"/>
            </a:endParaRPr>
          </a:p>
          <a:p>
            <a:pPr marL="457200" indent="-457200">
              <a:buAutoNum type="arabicPeriod"/>
            </a:pPr>
            <a:r>
              <a:rPr lang="en-US" sz="2400" dirty="0">
                <a:solidFill>
                  <a:srgbClr val="7030A0"/>
                </a:solidFill>
                <a:latin typeface="Trebuchet MS" panose="020B0603020202020204" pitchFamily="34" charset="0"/>
              </a:rPr>
              <a:t>In the CRM web application, select Settings and under the Customizations menu, select </a:t>
            </a:r>
            <a:r>
              <a:rPr lang="en-US" sz="2400" b="1" dirty="0">
                <a:solidFill>
                  <a:srgbClr val="7030A0"/>
                </a:solidFill>
                <a:latin typeface="Trebuchet MS" panose="020B0603020202020204" pitchFamily="34" charset="0"/>
              </a:rPr>
              <a:t>Plug-In Trace Logs</a:t>
            </a:r>
            <a:r>
              <a:rPr lang="en-US" sz="2000" b="1" dirty="0"/>
              <a:t>.</a:t>
            </a:r>
          </a:p>
          <a:p>
            <a:pPr marL="457200" indent="-457200">
              <a:buAutoNum type="arabicPeriod"/>
            </a:pPr>
            <a:endParaRPr lang="en-US" sz="2000" b="1" dirty="0"/>
          </a:p>
          <a:p>
            <a:pPr marL="457200" indent="-457200">
              <a:buAutoNum type="arabicPeriod"/>
            </a:pPr>
            <a:endParaRPr lang="en-US" sz="2000" b="1" dirty="0"/>
          </a:p>
          <a:p>
            <a:pPr marL="457200" lvl="0" indent="-457200">
              <a:buAutoNum type="arabicPeriod"/>
            </a:pPr>
            <a:endParaRPr lang="en-US" sz="2000" b="1" dirty="0"/>
          </a:p>
          <a:p>
            <a:pPr lvl="0"/>
            <a:endParaRPr lang="en-US" sz="2000" b="1" dirty="0"/>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6146" name="Picture 2" descr="https://image-pobjects.netdna-ssl.com/wp-content/uploads/2015/04/f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2975020"/>
            <a:ext cx="8343900" cy="3202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20234177"/>
      </p:ext>
    </p:extLst>
  </p:cSld>
  <p:clrMapOvr>
    <a:masterClrMapping/>
  </p:clrMapOvr>
  <p:transition spd="slow">
    <p:wipe/>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View Plug-In Trace Logs</a:t>
            </a:r>
          </a:p>
        </p:txBody>
      </p:sp>
      <p:sp>
        <p:nvSpPr>
          <p:cNvPr id="4" name="Rectangle 3"/>
          <p:cNvSpPr/>
          <p:nvPr/>
        </p:nvSpPr>
        <p:spPr>
          <a:xfrm>
            <a:off x="1030778" y="1068227"/>
            <a:ext cx="10780222" cy="2800767"/>
          </a:xfrm>
          <a:prstGeom prst="rect">
            <a:avLst/>
          </a:prstGeom>
        </p:spPr>
        <p:txBody>
          <a:bodyPr wrap="square">
            <a:spAutoFit/>
          </a:bodyPr>
          <a:lstStyle/>
          <a:p>
            <a:pPr marL="457200" indent="-457200">
              <a:buAutoNum type="arabicPeriod" startAt="2"/>
            </a:pPr>
            <a:r>
              <a:rPr lang="en-US" sz="2400" dirty="0">
                <a:solidFill>
                  <a:srgbClr val="7030A0"/>
                </a:solidFill>
                <a:latin typeface="Trebuchet MS" panose="020B0603020202020204" pitchFamily="34" charset="0"/>
              </a:rPr>
              <a:t>Similar to System Jobs, you can read the Plug-In Trace Logs via a </a:t>
            </a:r>
            <a:r>
              <a:rPr lang="en-US" sz="2400" b="1" dirty="0">
                <a:solidFill>
                  <a:srgbClr val="7030A0"/>
                </a:solidFill>
                <a:latin typeface="Trebuchet MS" panose="020B0603020202020204" pitchFamily="34" charset="0"/>
              </a:rPr>
              <a:t>View</a:t>
            </a:r>
            <a:r>
              <a:rPr lang="en-US" sz="2400" dirty="0">
                <a:solidFill>
                  <a:srgbClr val="7030A0"/>
                </a:solidFill>
                <a:latin typeface="Trebuchet MS" panose="020B0603020202020204" pitchFamily="34" charset="0"/>
              </a:rPr>
              <a:t> format common to the CRM web application. As you can imagine, this will allow administrators/developers more granular control over diagnosing plug-in errors over time</a:t>
            </a:r>
            <a:r>
              <a:rPr lang="en-US" sz="2000" dirty="0"/>
              <a:t>.</a:t>
            </a:r>
          </a:p>
          <a:p>
            <a:r>
              <a:rPr lang="en-US" sz="2000" b="1" dirty="0"/>
              <a:t>		</a:t>
            </a:r>
          </a:p>
          <a:p>
            <a:pPr lvl="0"/>
            <a:endParaRPr lang="en-US" sz="2000" b="1" dirty="0"/>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7174" name="Picture 6" descr="https://image-pobjects.netdna-ssl.com/wp-content/uploads/2015/04/f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3" y="2758287"/>
            <a:ext cx="7539865" cy="36149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964088182"/>
      </p:ext>
    </p:extLst>
  </p:cSld>
  <p:clrMapOvr>
    <a:masterClrMapping/>
  </p:clrMapOvr>
  <p:transition spd="slow">
    <p:wipe/>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View Plug-In Trace Logs</a:t>
            </a:r>
          </a:p>
        </p:txBody>
      </p:sp>
      <p:sp>
        <p:nvSpPr>
          <p:cNvPr id="4" name="Rectangle 3"/>
          <p:cNvSpPr/>
          <p:nvPr/>
        </p:nvSpPr>
        <p:spPr>
          <a:xfrm>
            <a:off x="1030778" y="1068227"/>
            <a:ext cx="10780222" cy="3539430"/>
          </a:xfrm>
          <a:prstGeom prst="rect">
            <a:avLst/>
          </a:prstGeom>
        </p:spPr>
        <p:txBody>
          <a:bodyPr wrap="square">
            <a:spAutoFit/>
          </a:bodyPr>
          <a:lstStyle/>
          <a:p>
            <a:r>
              <a:rPr lang="en-US" sz="2400" dirty="0">
                <a:solidFill>
                  <a:srgbClr val="7030A0"/>
                </a:solidFill>
                <a:latin typeface="Trebuchet MS" panose="020B0603020202020204" pitchFamily="34" charset="0"/>
              </a:rPr>
              <a:t>You can also use Advanced Find to build a query to view Plug-In Trace Logs. These Views will be visible not only within the </a:t>
            </a:r>
            <a:r>
              <a:rPr lang="en-US" sz="2400" b="1" dirty="0">
                <a:solidFill>
                  <a:srgbClr val="7030A0"/>
                </a:solidFill>
                <a:latin typeface="Trebuchet MS" panose="020B0603020202020204" pitchFamily="34" charset="0"/>
              </a:rPr>
              <a:t>Advanced Find</a:t>
            </a:r>
            <a:r>
              <a:rPr lang="en-US" sz="2400" dirty="0">
                <a:solidFill>
                  <a:srgbClr val="7030A0"/>
                </a:solidFill>
                <a:latin typeface="Trebuchet MS" panose="020B0603020202020204" pitchFamily="34" charset="0"/>
              </a:rPr>
              <a:t> interface, but also in the </a:t>
            </a:r>
            <a:r>
              <a:rPr lang="en-US" sz="2400" b="1" dirty="0">
                <a:solidFill>
                  <a:srgbClr val="7030A0"/>
                </a:solidFill>
                <a:latin typeface="Trebuchet MS" panose="020B0603020202020204" pitchFamily="34" charset="0"/>
              </a:rPr>
              <a:t>Plug-In Trace Logs </a:t>
            </a:r>
            <a:r>
              <a:rPr lang="en-US" sz="2400" dirty="0">
                <a:solidFill>
                  <a:srgbClr val="7030A0"/>
                </a:solidFill>
                <a:latin typeface="Trebuchet MS" panose="020B0603020202020204" pitchFamily="34" charset="0"/>
              </a:rPr>
              <a:t>area (see above). While the filtering options are limited to a subset of the Plugin Trace entity fields, this feature provides the ability for administrators and developers to zero in on a subset of logs so you can focus troubleshooting on the logs you need..</a:t>
            </a:r>
          </a:p>
          <a:p>
            <a:r>
              <a:rPr lang="en-US" sz="2000" b="1" dirty="0"/>
              <a:t>		</a:t>
            </a:r>
          </a:p>
          <a:p>
            <a:pPr lvl="0"/>
            <a:endParaRPr lang="en-US" sz="2000" b="1" dirty="0"/>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8194" name="Picture 2" descr="https://image-pobjects.netdna-ssl.com/wp-content/uploads/2015/04/f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3425780"/>
            <a:ext cx="11932478" cy="2934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91339643"/>
      </p:ext>
    </p:extLst>
  </p:cSld>
  <p:clrMapOvr>
    <a:masterClrMapping/>
  </p:clrMapOvr>
  <p:transition spd="slow">
    <p:wipe/>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fontAlgn="base"/>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Debug Dynamics CRM Online Plugin</a:t>
            </a:r>
          </a:p>
        </p:txBody>
      </p:sp>
      <p:sp>
        <p:nvSpPr>
          <p:cNvPr id="4" name="Rectangle 3"/>
          <p:cNvSpPr/>
          <p:nvPr/>
        </p:nvSpPr>
        <p:spPr>
          <a:xfrm>
            <a:off x="875203" y="913681"/>
            <a:ext cx="10780222" cy="3908762"/>
          </a:xfrm>
          <a:prstGeom prst="rect">
            <a:avLst/>
          </a:prstGeom>
        </p:spPr>
        <p:txBody>
          <a:bodyPr wrap="square">
            <a:spAutoFit/>
          </a:bodyPr>
          <a:lstStyle/>
          <a:p>
            <a:r>
              <a:rPr lang="en-US" sz="2400" dirty="0">
                <a:solidFill>
                  <a:srgbClr val="7030A0"/>
                </a:solidFill>
                <a:latin typeface="Trebuchet MS" panose="020B0603020202020204" pitchFamily="34" charset="0"/>
              </a:rPr>
              <a:t>The following are the steps to debug CRM Online plugin which are as follows:</a:t>
            </a:r>
          </a:p>
          <a:p>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Step 1: Open the Plugin Registration Tool.</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Step 2: Create a connection and connect to the server.</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Step 3: After successful connection, click on the Install Profiler.</a:t>
            </a:r>
          </a:p>
          <a:p>
            <a:r>
              <a:rPr lang="en-US" sz="2000" b="1" dirty="0"/>
              <a:t>		</a:t>
            </a:r>
          </a:p>
          <a:p>
            <a:pPr lvl="0"/>
            <a:r>
              <a:rPr lang="en-US" sz="2000" b="1" dirty="0"/>
              <a:t>		</a:t>
            </a:r>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733" y="3593205"/>
            <a:ext cx="6658379" cy="3240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30555192"/>
      </p:ext>
    </p:extLst>
  </p:cSld>
  <p:clrMapOvr>
    <a:masterClrMapping/>
  </p:clrMapOvr>
  <p:transition spd="slow">
    <p:wipe/>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fontAlgn="base"/>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Debug Dynamics CRM Online Plugin</a:t>
            </a:r>
          </a:p>
        </p:txBody>
      </p:sp>
      <p:sp>
        <p:nvSpPr>
          <p:cNvPr id="4" name="Rectangle 3"/>
          <p:cNvSpPr/>
          <p:nvPr/>
        </p:nvSpPr>
        <p:spPr>
          <a:xfrm>
            <a:off x="875203" y="913681"/>
            <a:ext cx="10780222" cy="4216539"/>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Step 4: Register the Plugin Assembly and also the new Step.</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Step 5: Now copy the debug complied plugin assembly (e.g.PSMAutoNumbering.pdb) on your computer drive location where you have your plugin registration tool.</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Step 6: Select the plugin step and click on the Profile</a:t>
            </a:r>
          </a:p>
          <a:p>
            <a:pPr fontAlgn="base"/>
            <a:endParaRPr lang="en-US" sz="2000" dirty="0"/>
          </a:p>
          <a:p>
            <a:r>
              <a:rPr lang="en-US" sz="2000" b="1" dirty="0"/>
              <a:t>		</a:t>
            </a:r>
          </a:p>
          <a:p>
            <a:pPr lvl="0"/>
            <a:r>
              <a:rPr lang="en-US" sz="2000" b="1" dirty="0"/>
              <a:t>		</a:t>
            </a:r>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10242"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459" y="3661750"/>
            <a:ext cx="8465759" cy="30068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78218879"/>
      </p:ext>
    </p:extLst>
  </p:cSld>
  <p:clrMapOvr>
    <a:masterClrMapping/>
  </p:clrMapOvr>
  <p:transition spd="slow">
    <p:wipe/>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fontAlgn="base"/>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Debug Dynamics CRM Online Plugin</a:t>
            </a:r>
          </a:p>
        </p:txBody>
      </p:sp>
      <p:sp>
        <p:nvSpPr>
          <p:cNvPr id="4" name="Rectangle 3"/>
          <p:cNvSpPr/>
          <p:nvPr/>
        </p:nvSpPr>
        <p:spPr>
          <a:xfrm>
            <a:off x="720657" y="808954"/>
            <a:ext cx="10780222" cy="4401205"/>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Step 7: Perform the operation in CRM Online that cause plugin to run. Here I am adding a new record on my custom entity called Project.</a:t>
            </a:r>
          </a:p>
          <a:p>
            <a:pPr fontAlgn="base"/>
            <a:r>
              <a:rPr lang="en-US" sz="2400" dirty="0">
                <a:solidFill>
                  <a:srgbClr val="7030A0"/>
                </a:solidFill>
                <a:latin typeface="Trebuchet MS" panose="020B0603020202020204" pitchFamily="34" charset="0"/>
              </a:rPr>
              <a:t>		</a:t>
            </a:r>
          </a:p>
          <a:p>
            <a:pPr fontAlgn="base"/>
            <a:r>
              <a:rPr lang="en-US" sz="2400" dirty="0">
                <a:solidFill>
                  <a:srgbClr val="7030A0"/>
                </a:solidFill>
                <a:latin typeface="Trebuchet MS" panose="020B0603020202020204" pitchFamily="34" charset="0"/>
              </a:rPr>
              <a:t>Step 8: Download the log file generated after clicking on the Save button and save it on your system.</a:t>
            </a:r>
          </a:p>
          <a:p>
            <a:pPr fontAlgn="base"/>
            <a:endParaRPr lang="en-US" sz="2000" dirty="0"/>
          </a:p>
          <a:p>
            <a:pPr fontAlgn="base"/>
            <a:r>
              <a:rPr lang="en-US" sz="2000" dirty="0"/>
              <a:t>			</a:t>
            </a:r>
          </a:p>
          <a:p>
            <a:pPr fontAlgn="base"/>
            <a:endParaRPr lang="en-US" sz="2000" dirty="0"/>
          </a:p>
          <a:p>
            <a:pPr fontAlgn="base"/>
            <a:endParaRPr lang="en-US" sz="2000" dirty="0"/>
          </a:p>
          <a:p>
            <a:r>
              <a:rPr lang="en-US" sz="2000" b="1" dirty="0"/>
              <a:t>		</a:t>
            </a:r>
          </a:p>
          <a:p>
            <a:pPr lvl="0"/>
            <a:r>
              <a:rPr lang="en-US" sz="2000" b="1" dirty="0"/>
              <a:t>		</a:t>
            </a:r>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11268"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106" y="2904053"/>
            <a:ext cx="7122016" cy="39539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693405898"/>
      </p:ext>
    </p:extLst>
  </p:cSld>
  <p:clrMapOvr>
    <a:masterClrMapping/>
  </p:clrMapOvr>
  <p:transition spd="slow">
    <p:wipe/>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fontAlgn="base"/>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Debug Dynamics CRM Online Plugin</a:t>
            </a:r>
          </a:p>
        </p:txBody>
      </p:sp>
      <p:sp>
        <p:nvSpPr>
          <p:cNvPr id="4" name="Rectangle 3"/>
          <p:cNvSpPr/>
          <p:nvPr/>
        </p:nvSpPr>
        <p:spPr>
          <a:xfrm>
            <a:off x="720657" y="808954"/>
            <a:ext cx="10780222" cy="4401205"/>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Step 7: Perform the operation in CRM Online that cause plugin to run. Here I am adding a new record on my custom entity called Project.</a:t>
            </a:r>
          </a:p>
          <a:p>
            <a:pPr fontAlgn="base"/>
            <a:r>
              <a:rPr lang="en-US" sz="2400" dirty="0">
                <a:solidFill>
                  <a:srgbClr val="7030A0"/>
                </a:solidFill>
                <a:latin typeface="Trebuchet MS" panose="020B0603020202020204" pitchFamily="34" charset="0"/>
              </a:rPr>
              <a:t>		</a:t>
            </a:r>
          </a:p>
          <a:p>
            <a:pPr fontAlgn="base"/>
            <a:r>
              <a:rPr lang="en-US" sz="2400" dirty="0">
                <a:solidFill>
                  <a:srgbClr val="7030A0"/>
                </a:solidFill>
                <a:latin typeface="Trebuchet MS" panose="020B0603020202020204" pitchFamily="34" charset="0"/>
              </a:rPr>
              <a:t>Step 8: Download the log file generated after clicking on the Save button and save it on your system.</a:t>
            </a:r>
          </a:p>
          <a:p>
            <a:pPr fontAlgn="base"/>
            <a:endParaRPr lang="en-US" sz="2000" dirty="0"/>
          </a:p>
          <a:p>
            <a:pPr fontAlgn="base"/>
            <a:r>
              <a:rPr lang="en-US" sz="2000" dirty="0"/>
              <a:t>			</a:t>
            </a:r>
          </a:p>
          <a:p>
            <a:pPr fontAlgn="base"/>
            <a:endParaRPr lang="en-US" sz="2000" dirty="0"/>
          </a:p>
          <a:p>
            <a:pPr fontAlgn="base"/>
            <a:endParaRPr lang="en-US" sz="2000" dirty="0"/>
          </a:p>
          <a:p>
            <a:r>
              <a:rPr lang="en-US" sz="2000" b="1" dirty="0"/>
              <a:t>		</a:t>
            </a:r>
          </a:p>
          <a:p>
            <a:pPr lvl="0"/>
            <a:r>
              <a:rPr lang="en-US" sz="2000" b="1" dirty="0"/>
              <a:t>		</a:t>
            </a:r>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12290"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198" y="3101438"/>
            <a:ext cx="552450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42215536"/>
      </p:ext>
    </p:extLst>
  </p:cSld>
  <p:clrMapOvr>
    <a:masterClrMapping/>
  </p:clrMapOvr>
  <p:transition spd="slow">
    <p:wipe/>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fontAlgn="base"/>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Debug Dynamics CRM Online Plugin</a:t>
            </a:r>
          </a:p>
        </p:txBody>
      </p:sp>
      <p:sp>
        <p:nvSpPr>
          <p:cNvPr id="4" name="Rectangle 3"/>
          <p:cNvSpPr/>
          <p:nvPr/>
        </p:nvSpPr>
        <p:spPr>
          <a:xfrm>
            <a:off x="720657" y="808954"/>
            <a:ext cx="10780222" cy="3293209"/>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Step 9: Open the solution in Visual Studio and attach the process called “</a:t>
            </a:r>
            <a:r>
              <a:rPr lang="en-US" sz="2400" b="1" dirty="0">
                <a:solidFill>
                  <a:srgbClr val="7030A0"/>
                </a:solidFill>
                <a:latin typeface="Trebuchet MS" panose="020B0603020202020204" pitchFamily="34" charset="0"/>
              </a:rPr>
              <a:t>PluginRegistration.exe</a:t>
            </a:r>
            <a:r>
              <a:rPr lang="en-US" sz="2400" dirty="0">
                <a:solidFill>
                  <a:srgbClr val="7030A0"/>
                </a:solidFill>
                <a:latin typeface="Trebuchet MS" panose="020B0603020202020204" pitchFamily="34" charset="0"/>
              </a:rPr>
              <a:t>”.</a:t>
            </a:r>
          </a:p>
          <a:p>
            <a:pPr fontAlgn="base"/>
            <a:r>
              <a:rPr lang="en-US" sz="2000" dirty="0"/>
              <a:t>		</a:t>
            </a:r>
          </a:p>
          <a:p>
            <a:pPr fontAlgn="base"/>
            <a:r>
              <a:rPr lang="en-US" sz="2000" dirty="0"/>
              <a:t>			</a:t>
            </a:r>
          </a:p>
          <a:p>
            <a:pPr fontAlgn="base"/>
            <a:endParaRPr lang="en-US" sz="2000" dirty="0"/>
          </a:p>
          <a:p>
            <a:pPr fontAlgn="base"/>
            <a:endParaRPr lang="en-US" sz="2000" dirty="0"/>
          </a:p>
          <a:p>
            <a:r>
              <a:rPr lang="en-US" sz="2000" b="1" dirty="0"/>
              <a:t>		</a:t>
            </a:r>
          </a:p>
          <a:p>
            <a:pPr lvl="0"/>
            <a:r>
              <a:rPr lang="en-US" sz="2000" b="1" dirty="0"/>
              <a:t>		</a:t>
            </a:r>
          </a:p>
          <a:p>
            <a:pPr lvl="0"/>
            <a:r>
              <a:rPr lang="en-US" sz="2000" b="1" dirty="0"/>
              <a:t>	</a:t>
            </a:r>
            <a:endParaRPr lang="en-US" sz="2000" dirty="0"/>
          </a:p>
          <a:p>
            <a:pPr marL="342900" indent="-342900">
              <a:buFont typeface="Arial" panose="020B0604020202020204" pitchFamily="34" charset="0"/>
              <a:buChar char="•"/>
            </a:pPr>
            <a:endParaRPr lang="en-US" sz="2000" b="1" dirty="0"/>
          </a:p>
        </p:txBody>
      </p:sp>
      <p:pic>
        <p:nvPicPr>
          <p:cNvPr id="1331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57" y="1659962"/>
            <a:ext cx="5524500" cy="30670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20657" y="4934633"/>
            <a:ext cx="11090343" cy="830997"/>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Step 10: Now come to Plugin Registration Tool, select the plugin step and click on the Debug</a:t>
            </a:r>
            <a:r>
              <a:rPr lang="en-US" dirty="0"/>
              <a:t>.</a:t>
            </a:r>
          </a:p>
        </p:txBody>
      </p:sp>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05095838"/>
      </p:ext>
    </p:extLst>
  </p:cSld>
  <p:clrMapOvr>
    <a:masterClrMapping/>
  </p:clrMapOvr>
  <p:transition spd="slow">
    <p:wipe/>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fontAlgn="base"/>
            <a:r>
              <a:rPr lang="en-US" sz="3200" dirty="0">
                <a:solidFill>
                  <a:schemeClr val="accent1">
                    <a:lumMod val="50000"/>
                  </a:schemeClr>
                </a:solidFill>
                <a:latin typeface="Trebuchet MS" pitchFamily="34" charset="0"/>
              </a:rPr>
              <a:t> </a:t>
            </a:r>
            <a:r>
              <a:rPr sz="2900" b="1" dirty="0">
                <a:solidFill>
                  <a:srgbClr val="8B0D88"/>
                </a:solidFill>
                <a:latin typeface="Trebuchet MS" pitchFamily="34" charset="0"/>
                <a:ea typeface="+mj-ea"/>
                <a:cs typeface="+mj-cs"/>
              </a:rPr>
              <a:t>Debug Dynamics CRM Online Plugin</a:t>
            </a:r>
          </a:p>
        </p:txBody>
      </p:sp>
      <p:sp>
        <p:nvSpPr>
          <p:cNvPr id="4" name="Rectangle 3"/>
          <p:cNvSpPr/>
          <p:nvPr/>
        </p:nvSpPr>
        <p:spPr>
          <a:xfrm>
            <a:off x="127000" y="2509760"/>
            <a:ext cx="13647185" cy="2862322"/>
          </a:xfrm>
          <a:prstGeom prst="rect">
            <a:avLst/>
          </a:prstGeom>
        </p:spPr>
        <p:txBody>
          <a:bodyPr wrap="square">
            <a:spAutoFit/>
          </a:bodyPr>
          <a:lstStyle/>
          <a:p>
            <a:pPr fontAlgn="base"/>
            <a:endParaRPr lang="en-US" sz="2000" dirty="0">
              <a:latin typeface="Trebuchet MS" pitchFamily="34" charset="0"/>
            </a:endParaRPr>
          </a:p>
          <a:p>
            <a:pPr fontAlgn="base"/>
            <a:r>
              <a:rPr lang="en-US" sz="2000" dirty="0">
                <a:latin typeface="Trebuchet MS" pitchFamily="34" charset="0"/>
              </a:rPr>
              <a:t>		</a:t>
            </a:r>
          </a:p>
          <a:p>
            <a:pPr fontAlgn="base"/>
            <a:r>
              <a:rPr lang="en-US" sz="2000" dirty="0">
                <a:latin typeface="Trebuchet MS" pitchFamily="34" charset="0"/>
              </a:rPr>
              <a:t>			</a:t>
            </a:r>
          </a:p>
          <a:p>
            <a:pPr fontAlgn="base"/>
            <a:endParaRPr lang="en-US" sz="2000" dirty="0">
              <a:latin typeface="Trebuchet MS" pitchFamily="34" charset="0"/>
            </a:endParaRPr>
          </a:p>
          <a:p>
            <a:pPr fontAlgn="base"/>
            <a:endParaRPr lang="en-US" sz="2000" dirty="0">
              <a:latin typeface="Trebuchet MS" pitchFamily="34" charset="0"/>
            </a:endParaRPr>
          </a:p>
          <a:p>
            <a:r>
              <a:rPr lang="en-US" sz="2000" b="1" dirty="0">
                <a:latin typeface="Trebuchet MS" pitchFamily="34" charset="0"/>
              </a:rPr>
              <a:t>		</a:t>
            </a:r>
          </a:p>
          <a:p>
            <a:pPr lvl="0"/>
            <a:r>
              <a:rPr lang="en-US" sz="2000" b="1" dirty="0">
                <a:latin typeface="Trebuchet MS" pitchFamily="34" charset="0"/>
              </a:rPr>
              <a:t>		</a:t>
            </a:r>
          </a:p>
          <a:p>
            <a:pPr lvl="0"/>
            <a:r>
              <a:rPr lang="en-US" sz="2000" b="1" dirty="0">
                <a:latin typeface="Trebuchet MS" pitchFamily="34" charset="0"/>
              </a:rPr>
              <a:t>	</a:t>
            </a:r>
            <a:endParaRPr lang="en-US" sz="2000" dirty="0">
              <a:latin typeface="Trebuchet MS" pitchFamily="34" charset="0"/>
            </a:endParaRPr>
          </a:p>
          <a:p>
            <a:pPr marL="342900" indent="-342900">
              <a:buFont typeface="Arial" panose="020B0604020202020204" pitchFamily="34" charset="0"/>
              <a:buChar char="•"/>
            </a:pPr>
            <a:endParaRPr lang="en-US" sz="2000" b="1" dirty="0">
              <a:latin typeface="Trebuchet MS" pitchFamily="34" charset="0"/>
            </a:endParaRPr>
          </a:p>
        </p:txBody>
      </p:sp>
      <p:sp>
        <p:nvSpPr>
          <p:cNvPr id="3" name="Rectangle 2"/>
          <p:cNvSpPr/>
          <p:nvPr/>
        </p:nvSpPr>
        <p:spPr>
          <a:xfrm>
            <a:off x="720657" y="3440683"/>
            <a:ext cx="11090343" cy="1200329"/>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Step 11: After clicking on the Debug, dialog box will come up and specify the above downloaded log file and plugin assembly and click on the Start Plug-in Execution</a:t>
            </a:r>
            <a:r>
              <a:rPr lang="en-US" dirty="0">
                <a:latin typeface="Trebuchet MS" pitchFamily="34" charset="0"/>
              </a:rPr>
              <a:t>.</a:t>
            </a:r>
          </a:p>
        </p:txBody>
      </p:sp>
      <p:pic>
        <p:nvPicPr>
          <p:cNvPr id="14338"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762" y="675714"/>
            <a:ext cx="8950818" cy="249300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4937" y="4285365"/>
            <a:ext cx="7507354" cy="23871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494865277"/>
      </p:ext>
    </p:extLst>
  </p:cSld>
  <p:clrMapOvr>
    <a:masterClrMapping/>
  </p:clrMapOvr>
  <p:transition spd="slow">
    <p:wipe/>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fontAlgn="base"/>
            <a:r>
              <a:rPr sz="2900" b="1" dirty="0">
                <a:solidFill>
                  <a:srgbClr val="8B0D88"/>
                </a:solidFill>
                <a:latin typeface="Trebuchet MS" panose="020B0603020202020204" pitchFamily="34" charset="0"/>
                <a:ea typeface="+mj-ea"/>
                <a:cs typeface="+mj-cs"/>
              </a:rPr>
              <a:t> Debug Dynamics CRM Online Plugin</a:t>
            </a:r>
          </a:p>
        </p:txBody>
      </p:sp>
      <p:sp>
        <p:nvSpPr>
          <p:cNvPr id="4" name="Rectangle 3"/>
          <p:cNvSpPr/>
          <p:nvPr/>
        </p:nvSpPr>
        <p:spPr>
          <a:xfrm>
            <a:off x="0" y="1894290"/>
            <a:ext cx="13647185" cy="2862322"/>
          </a:xfrm>
          <a:prstGeom prst="rect">
            <a:avLst/>
          </a:prstGeom>
        </p:spPr>
        <p:txBody>
          <a:bodyPr wrap="square">
            <a:spAutoFit/>
          </a:bodyPr>
          <a:lstStyle/>
          <a:p>
            <a:pPr fontAlgn="base"/>
            <a:endParaRPr lang="en-US" sz="2000" dirty="0"/>
          </a:p>
          <a:p>
            <a:pPr fontAlgn="base"/>
            <a:r>
              <a:rPr lang="en-US" sz="2000" dirty="0"/>
              <a:t>		</a:t>
            </a:r>
          </a:p>
          <a:p>
            <a:pPr fontAlgn="base"/>
            <a:r>
              <a:rPr lang="en-US" sz="2000" dirty="0"/>
              <a:t>			</a:t>
            </a:r>
          </a:p>
          <a:p>
            <a:pPr fontAlgn="base"/>
            <a:endParaRPr lang="en-US" sz="2000" dirty="0"/>
          </a:p>
          <a:p>
            <a:pPr fontAlgn="base"/>
            <a:endParaRPr lang="en-US" sz="2000" dirty="0"/>
          </a:p>
          <a:p>
            <a:r>
              <a:rPr lang="en-US" sz="2000" b="1" dirty="0"/>
              <a:t>		</a:t>
            </a:r>
          </a:p>
          <a:p>
            <a:pPr lvl="0"/>
            <a:r>
              <a:rPr lang="en-US" sz="2000" b="1" dirty="0"/>
              <a:t>		</a:t>
            </a:r>
          </a:p>
          <a:p>
            <a:pPr lvl="0"/>
            <a:r>
              <a:rPr lang="en-US" sz="2000" b="1" dirty="0"/>
              <a:t>	</a:t>
            </a:r>
            <a:endParaRPr lang="en-US" sz="2000" dirty="0"/>
          </a:p>
          <a:p>
            <a:pPr marL="342900" indent="-342900">
              <a:buFont typeface="Arial" panose="020B0604020202020204" pitchFamily="34" charset="0"/>
              <a:buChar char="•"/>
            </a:pPr>
            <a:endParaRPr lang="en-US" sz="2000" b="1" dirty="0"/>
          </a:p>
        </p:txBody>
      </p:sp>
      <p:sp>
        <p:nvSpPr>
          <p:cNvPr id="3" name="Rectangle 2"/>
          <p:cNvSpPr/>
          <p:nvPr/>
        </p:nvSpPr>
        <p:spPr>
          <a:xfrm>
            <a:off x="720657" y="1083847"/>
            <a:ext cx="11090343" cy="1200329"/>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Step 11: After clicking on the Debug, dialog box will come up and specify the above downloaded log file and plugin assembly and click on the Start Plug-in Execution.</a:t>
            </a:r>
          </a:p>
        </p:txBody>
      </p:sp>
      <p:pic>
        <p:nvPicPr>
          <p:cNvPr id="15364"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929" y="1934046"/>
            <a:ext cx="7460215" cy="41072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10577574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a:t>
            </a:r>
            <a:br>
              <a:rPr lang="en-US" sz="3200" b="1" dirty="0">
                <a:ln w="3175">
                  <a:noFill/>
                </a:ln>
                <a:solidFill>
                  <a:srgbClr val="8B0D88"/>
                </a:solidFill>
                <a:latin typeface="Trebuchet MS" panose="020B0603020202020204" pitchFamily="34" charset="0"/>
              </a:rPr>
            </a:br>
            <a:r>
              <a:rPr lang="en-US" sz="3200" b="1" dirty="0">
                <a:ln w="3175">
                  <a:noFill/>
                </a:ln>
                <a:solidFill>
                  <a:srgbClr val="8B0D88"/>
                </a:solidFill>
                <a:latin typeface="Trebuchet MS" panose="020B0603020202020204" pitchFamily="34" charset="0"/>
              </a:rPr>
              <a:t>Designer</a:t>
            </a:r>
            <a:endParaRPr lang="en-US" sz="3200" dirty="0">
              <a:solidFill>
                <a:schemeClr val="accent1">
                  <a:lumMod val="50000"/>
                </a:schemeClr>
              </a:solidFill>
              <a:latin typeface="Segoe UI (Body)"/>
            </a:endParaRPr>
          </a:p>
        </p:txBody>
      </p:sp>
      <p:sp>
        <p:nvSpPr>
          <p:cNvPr id="4" name="Rectangle 3"/>
          <p:cNvSpPr/>
          <p:nvPr/>
        </p:nvSpPr>
        <p:spPr>
          <a:xfrm>
            <a:off x="379922" y="954793"/>
            <a:ext cx="10380134" cy="461665"/>
          </a:xfrm>
          <a:prstGeom prst="rect">
            <a:avLst/>
          </a:prstGeom>
        </p:spPr>
        <p:txBody>
          <a:bodyPr wrap="square">
            <a:spAutoFit/>
          </a:bodyPr>
          <a:lstStyle/>
          <a:p>
            <a:pPr fontAlgn="base"/>
            <a:r>
              <a:rPr lang="en-US" sz="2400" b="1" dirty="0">
                <a:solidFill>
                  <a:srgbClr val="7030A0"/>
                </a:solidFill>
                <a:latin typeface="Trebuchet MS" panose="020B0603020202020204" pitchFamily="34" charset="0"/>
              </a:rPr>
              <a:t>GROUP PROPERTIES</a:t>
            </a:r>
          </a:p>
        </p:txBody>
      </p:sp>
      <p:pic>
        <p:nvPicPr>
          <p:cNvPr id="3" name="Picture 2"/>
          <p:cNvPicPr>
            <a:picLocks noChangeAspect="1"/>
          </p:cNvPicPr>
          <p:nvPr/>
        </p:nvPicPr>
        <p:blipFill>
          <a:blip r:embed="rId3"/>
          <a:stretch>
            <a:fillRect/>
          </a:stretch>
        </p:blipFill>
        <p:spPr>
          <a:xfrm>
            <a:off x="379922" y="1748202"/>
            <a:ext cx="11557154" cy="480060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430165286"/>
      </p:ext>
    </p:extLst>
  </p:cSld>
  <p:clrMapOvr>
    <a:masterClrMapping/>
  </p:clrMapOvr>
  <p:transition spd="slow">
    <p:wipe/>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Workflows : Real-time (synchronous) workflows in Dynamics CRM</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516317"/>
            <a:ext cx="10780222" cy="4708981"/>
          </a:xfrm>
          <a:prstGeom prst="rect">
            <a:avLst/>
          </a:prstGeom>
        </p:spPr>
        <p:txBody>
          <a:bodyPr wrap="square">
            <a:spAutoFit/>
          </a:bodyPr>
          <a:lstStyle/>
          <a:p>
            <a:endParaRPr lang="en-US" sz="2000" b="1"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From Microsoft Dynamics CRM 2013 introduced one of a cool &amp; efficient  ability to create </a:t>
            </a:r>
            <a:r>
              <a:rPr lang="en-US" sz="2400" b="1" dirty="0">
                <a:solidFill>
                  <a:srgbClr val="7030A0"/>
                </a:solidFill>
                <a:latin typeface="Trebuchet MS" panose="020B0603020202020204" pitchFamily="34" charset="0"/>
              </a:rPr>
              <a:t>Real-Time (or Synchronous) Workflows.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 Before, you had to either create a technical process using custom OData calls and JScript, or trigger a workflow then close the record and reopen or refresh it. But now with real-time workflows, you can very easily build processes that trigger actions in "real-time," all within the familiar workflow builder for Dynamics CRM.</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Workflows are managed under Processes, within the Settings Area of CRM.</a:t>
            </a:r>
          </a:p>
          <a:p>
            <a:pPr marL="342900" indent="-342900">
              <a:buFont typeface="Arial" panose="020B0604020202020204" pitchFamily="34" charset="0"/>
              <a:buChar char="•"/>
            </a:pPr>
            <a:endParaRPr lang="en-US" sz="2000" b="1" dirty="0">
              <a:solidFill>
                <a:prstClr val="black"/>
              </a:solidFill>
            </a:endParaRPr>
          </a:p>
          <a:p>
            <a:pPr marL="1257300" lvl="2"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273821265"/>
      </p:ext>
    </p:extLst>
  </p:cSld>
  <p:clrMapOvr>
    <a:masterClrMapping/>
  </p:clrMapOvr>
  <p:transition spd="slow">
    <p:wipe/>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668" y="2090803"/>
            <a:ext cx="11718249" cy="3086503"/>
          </a:xfrm>
          <a:prstGeom prst="rect">
            <a:avLst/>
          </a:prstGeom>
        </p:spPr>
      </p:pic>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cSld>
  <p:clrMapOvr>
    <a:masterClrMapping/>
  </p:clrMapOvr>
  <p:transition>
    <p:fade/>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Workflows : How Real-time (synchronous) works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73486"/>
            <a:ext cx="10779149" cy="5940088"/>
          </a:xfrm>
          <a:prstGeom prst="rect">
            <a:avLst/>
          </a:prstGeom>
        </p:spPr>
        <p:txBody>
          <a:bodyPr wrap="square">
            <a:spAutoFit/>
          </a:bodyPr>
          <a:lstStyle/>
          <a:p>
            <a:endParaRPr lang="en-US" sz="2000" b="1" dirty="0">
              <a:solidFill>
                <a:prstClr val="black"/>
              </a:solidFill>
            </a:endParaRPr>
          </a:p>
          <a:p>
            <a:r>
              <a:rPr lang="en-US" sz="2400" dirty="0">
                <a:solidFill>
                  <a:srgbClr val="7030A0"/>
                </a:solidFill>
                <a:latin typeface="Trebuchet MS" panose="020B0603020202020204" pitchFamily="34" charset="0"/>
              </a:rPr>
              <a:t>Let’s take a look at what/how a synchronous workflow works.</a:t>
            </a:r>
          </a:p>
          <a:p>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ü"/>
            </a:pPr>
            <a:r>
              <a:rPr lang="en-US" sz="2400" dirty="0">
                <a:solidFill>
                  <a:srgbClr val="7030A0"/>
                </a:solidFill>
                <a:latin typeface="Trebuchet MS" panose="020B0603020202020204" pitchFamily="34" charset="0"/>
              </a:rPr>
              <a:t>The real-time workflow can execute before, after, or during the core operation.</a:t>
            </a:r>
          </a:p>
          <a:p>
            <a:pPr marL="342900" indent="-342900">
              <a:buFont typeface="Wingdings" panose="05000000000000000000" pitchFamily="2" charset="2"/>
              <a:buChar char="ü"/>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ü"/>
            </a:pPr>
            <a:r>
              <a:rPr lang="en-US" sz="2400" dirty="0">
                <a:solidFill>
                  <a:srgbClr val="7030A0"/>
                </a:solidFill>
                <a:latin typeface="Trebuchet MS" panose="020B0603020202020204" pitchFamily="34" charset="0"/>
              </a:rPr>
              <a:t>Synchronous workflows can be ranked just like you can do with plug-ins.</a:t>
            </a:r>
          </a:p>
          <a:p>
            <a:pPr marL="342900" indent="-342900">
              <a:buFont typeface="Wingdings" panose="05000000000000000000" pitchFamily="2" charset="2"/>
              <a:buChar char="ü"/>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ü"/>
            </a:pPr>
            <a:r>
              <a:rPr lang="en-US" sz="2400" dirty="0">
                <a:solidFill>
                  <a:srgbClr val="7030A0"/>
                </a:solidFill>
                <a:latin typeface="Trebuchet MS" panose="020B0603020202020204" pitchFamily="34" charset="0"/>
              </a:rPr>
              <a:t>Runs immediately.</a:t>
            </a:r>
          </a:p>
          <a:p>
            <a:pPr marL="342900" indent="-342900">
              <a:buFont typeface="Wingdings" panose="05000000000000000000" pitchFamily="2" charset="2"/>
              <a:buChar char="ü"/>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ü"/>
            </a:pPr>
            <a:r>
              <a:rPr lang="en-US" sz="2400" dirty="0">
                <a:solidFill>
                  <a:srgbClr val="7030A0"/>
                </a:solidFill>
                <a:latin typeface="Trebuchet MS" panose="020B0603020202020204" pitchFamily="34" charset="0"/>
              </a:rPr>
              <a:t>Can run in the security context of the current user or owner of the workflow.</a:t>
            </a:r>
          </a:p>
          <a:p>
            <a:pPr marL="342900" indent="-342900">
              <a:buFont typeface="Wingdings" panose="05000000000000000000" pitchFamily="2" charset="2"/>
              <a:buChar char="ü"/>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ü"/>
            </a:pPr>
            <a:r>
              <a:rPr lang="en-US" sz="2400" dirty="0">
                <a:solidFill>
                  <a:srgbClr val="7030A0"/>
                </a:solidFill>
                <a:latin typeface="Trebuchet MS" panose="020B0603020202020204" pitchFamily="34" charset="0"/>
              </a:rPr>
              <a:t>Executes in the current transaction. All activities in the workflow and any child workflows, including asynchronous workflows, are part of a single transaction.</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16328921"/>
      </p:ext>
    </p:extLst>
  </p:cSld>
  <p:clrMapOvr>
    <a:masterClrMapping/>
  </p:clrMapOvr>
  <p:transition spd="slow">
    <p:wipe/>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120461" y="751673"/>
            <a:ext cx="10097037" cy="4401205"/>
          </a:xfrm>
          <a:prstGeom prst="rect">
            <a:avLst/>
          </a:prstGeom>
        </p:spPr>
        <p:txBody>
          <a:bodyPr wrap="square">
            <a:spAutoFit/>
          </a:bodyPr>
          <a:lstStyle/>
          <a:p>
            <a:pPr marL="342900" indent="-342900">
              <a:buFont typeface="Wingdings" panose="05000000000000000000" pitchFamily="2" charset="2"/>
              <a:buChar char="ü"/>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ü"/>
            </a:pPr>
            <a:r>
              <a:rPr lang="en-US" sz="2400" dirty="0">
                <a:solidFill>
                  <a:srgbClr val="7030A0"/>
                </a:solidFill>
                <a:latin typeface="Trebuchet MS" panose="020B0603020202020204" pitchFamily="34" charset="0"/>
              </a:rPr>
              <a:t>You can package and deploy these </a:t>
            </a:r>
            <a:r>
              <a:rPr lang="en-US" sz="2400" b="1" dirty="0">
                <a:solidFill>
                  <a:srgbClr val="7030A0"/>
                </a:solidFill>
                <a:latin typeface="Trebuchet MS" panose="020B0603020202020204" pitchFamily="34" charset="0"/>
              </a:rPr>
              <a:t>real-time/synchronous workflows via solution.</a:t>
            </a:r>
          </a:p>
          <a:p>
            <a:pPr marL="342900" indent="-342900">
              <a:buFont typeface="Wingdings" panose="05000000000000000000" pitchFamily="2" charset="2"/>
              <a:buChar char="ü"/>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ü"/>
            </a:pPr>
            <a:r>
              <a:rPr lang="en-US" sz="2400" dirty="0">
                <a:solidFill>
                  <a:srgbClr val="7030A0"/>
                </a:solidFill>
                <a:latin typeface="Trebuchet MS" panose="020B0603020202020204" pitchFamily="34" charset="0"/>
              </a:rPr>
              <a:t>It is also important to note that there is a new security role privilege “</a:t>
            </a:r>
            <a:r>
              <a:rPr lang="en-US" sz="2400" b="1" dirty="0">
                <a:solidFill>
                  <a:srgbClr val="7030A0"/>
                </a:solidFill>
                <a:latin typeface="Trebuchet MS" panose="020B0603020202020204" pitchFamily="34" charset="0"/>
              </a:rPr>
              <a:t>Activate Real-time Processes</a:t>
            </a:r>
            <a:r>
              <a:rPr lang="en-US" sz="2400" dirty="0">
                <a:solidFill>
                  <a:srgbClr val="7030A0"/>
                </a:solidFill>
                <a:latin typeface="Trebuchet MS" panose="020B0603020202020204" pitchFamily="34" charset="0"/>
              </a:rPr>
              <a:t>” which is required to activate synchronous workflows. </a:t>
            </a:r>
          </a:p>
          <a:p>
            <a:pPr marL="342900" indent="-342900">
              <a:buFont typeface="Wingdings" panose="05000000000000000000" pitchFamily="2" charset="2"/>
              <a:buChar char="ü"/>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ü"/>
            </a:pPr>
            <a:r>
              <a:rPr lang="en-US" sz="2400" dirty="0">
                <a:solidFill>
                  <a:srgbClr val="7030A0"/>
                </a:solidFill>
                <a:latin typeface="Trebuchet MS" panose="020B0603020202020204" pitchFamily="34" charset="0"/>
              </a:rPr>
              <a:t>The original “</a:t>
            </a:r>
            <a:r>
              <a:rPr lang="en-US" sz="2400" b="1" dirty="0">
                <a:solidFill>
                  <a:srgbClr val="7030A0"/>
                </a:solidFill>
                <a:latin typeface="Trebuchet MS" panose="020B0603020202020204" pitchFamily="34" charset="0"/>
              </a:rPr>
              <a:t>Execute Workflow Job</a:t>
            </a:r>
            <a:r>
              <a:rPr lang="en-US" sz="2400" dirty="0">
                <a:solidFill>
                  <a:srgbClr val="7030A0"/>
                </a:solidFill>
                <a:latin typeface="Trebuchet MS" panose="020B0603020202020204" pitchFamily="34" charset="0"/>
              </a:rPr>
              <a:t>” is still used for both asynchronous and synchronous workflows.</a:t>
            </a:r>
          </a:p>
          <a:p>
            <a:pPr marL="342900" indent="-342900">
              <a:buFont typeface="Arial" panose="020B0604020202020204" pitchFamily="34" charset="0"/>
              <a:buChar char="•"/>
            </a:pPr>
            <a:endParaRPr lang="en-US" sz="2000" b="1" dirty="0">
              <a:solidFill>
                <a:prstClr val="black"/>
              </a:solidFill>
            </a:endParaRPr>
          </a:p>
          <a:p>
            <a:pPr marL="1257300" lvl="2" indent="-342900">
              <a:buFont typeface="Arial" panose="020B0604020202020204" pitchFamily="34" charset="0"/>
              <a:buChar char="•"/>
            </a:pPr>
            <a:endParaRPr lang="en-US" sz="2000" b="1" dirty="0">
              <a:solidFill>
                <a:prstClr val="black"/>
              </a:solidFill>
            </a:endParaRP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Workflows : Recursive Workflows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73486"/>
            <a:ext cx="10779149" cy="5816977"/>
          </a:xfrm>
          <a:prstGeom prst="rect">
            <a:avLst/>
          </a:prstGeom>
        </p:spPr>
        <p:txBody>
          <a:bodyPr wrap="square">
            <a:spAutoFit/>
          </a:bodyPr>
          <a:lstStyle/>
          <a:p>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What if you want to schedule workflows at a certain time, or execute a workflow every night, week, or month? This blog will show you how to create a recursive workflow to be executed for a certain time, and how to create scheduled workflows in CRM.</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this example, we will create workflows to be executed every night, which will check if the account’s primary contact is empty. If it is empty, the workflow will find its primary contact and populate the primary contact field.</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1. Create the 1st new workflow with Contact as the primary Entity.</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2. Set this workflow as “Child Process” and as “on-demand” as well:</a:t>
            </a:r>
          </a:p>
          <a:p>
            <a:pPr marL="342900" indent="-342900">
              <a:buFont typeface="Arial" panose="020B0604020202020204" pitchFamily="34" charset="0"/>
              <a:buChar char="•"/>
            </a:pPr>
            <a:endParaRPr lang="en-US" sz="2000" dirty="0"/>
          </a:p>
          <a:p>
            <a:pPr marL="1257300" lvl="2"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246652335"/>
      </p:ext>
    </p:extLst>
  </p:cSld>
  <p:clrMapOvr>
    <a:masterClrMapping/>
  </p:clrMapOvr>
  <p:transition spd="slow">
    <p:wipe/>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scheduled workflows in CR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76" y="1065160"/>
            <a:ext cx="8943000" cy="3413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cSld>
  <p:clrMapOvr>
    <a:masterClrMapping/>
  </p:clrMapOvr>
  <p:transition>
    <p:fade/>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Workflows : Recursive Workflows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64028" y="373486"/>
            <a:ext cx="10779149" cy="6124754"/>
          </a:xfrm>
          <a:prstGeom prst="rect">
            <a:avLst/>
          </a:prstGeom>
        </p:spPr>
        <p:txBody>
          <a:bodyPr wrap="square">
            <a:spAutoFit/>
          </a:bodyPr>
          <a:lstStyle/>
          <a:p>
            <a:endParaRPr lang="en-US" sz="2000" dirty="0"/>
          </a:p>
          <a:p>
            <a:pPr marL="342900" indent="-342900">
              <a:buFont typeface="Arial" panose="020B0604020202020204" pitchFamily="34" charset="0"/>
              <a:buChar char="•"/>
            </a:pPr>
            <a:endParaRPr lang="en-US" sz="2000" dirty="0"/>
          </a:p>
          <a:p>
            <a:r>
              <a:rPr lang="en-US" sz="2400" dirty="0">
                <a:solidFill>
                  <a:srgbClr val="7030A0"/>
                </a:solidFill>
                <a:latin typeface="Trebuchet MS" panose="020B0603020202020204" pitchFamily="34" charset="0"/>
              </a:rPr>
              <a:t>3. Add a wait condition to start every day or every 24 hours.</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	</a:t>
            </a:r>
          </a:p>
          <a:p>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3. Add check conditions and actions. One of the actions is called a child workflow, the identical second workflow, right before stop itself.</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When complete, it will look like the sample below:</a:t>
            </a:r>
          </a:p>
          <a:p>
            <a:pPr marL="342900" indent="-342900">
              <a:buFont typeface="Arial" panose="020B0604020202020204" pitchFamily="34" charset="0"/>
              <a:buChar char="•"/>
            </a:pPr>
            <a:endParaRPr lang="en-US" sz="2000" dirty="0"/>
          </a:p>
          <a:p>
            <a:pPr marL="1257300" lvl="2" indent="-342900">
              <a:buFont typeface="Arial" panose="020B0604020202020204" pitchFamily="34" charset="0"/>
              <a:buChar char="•"/>
            </a:pPr>
            <a:endParaRPr lang="en-US" sz="2000" b="1" dirty="0">
              <a:solidFill>
                <a:prstClr val="black"/>
              </a:solidFill>
            </a:endParaRPr>
          </a:p>
        </p:txBody>
      </p:sp>
      <p:pic>
        <p:nvPicPr>
          <p:cNvPr id="56322" name="Picture 2" descr="https://image-pobjects.netdna-ssl.com/wp-content/uploads/2012/11/create-recursive-or-scheduled-workflow-in-CRM_imag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19" y="1937448"/>
            <a:ext cx="5400675" cy="1878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38124900"/>
      </p:ext>
    </p:extLst>
  </p:cSld>
  <p:clrMapOvr>
    <a:masterClrMapping/>
  </p:clrMapOvr>
  <p:transition spd="slow">
    <p:wipe/>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Workflows : Recursive Workflows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64028" y="373486"/>
            <a:ext cx="10779149" cy="1323439"/>
          </a:xfrm>
          <a:prstGeom prst="rect">
            <a:avLst/>
          </a:prstGeom>
        </p:spPr>
        <p:txBody>
          <a:bodyPr wrap="square">
            <a:spAutoFit/>
          </a:bodyPr>
          <a:lstStyle/>
          <a:p>
            <a:endParaRPr lang="en-US" sz="2000" dirty="0"/>
          </a:p>
          <a:p>
            <a:pPr marL="342900" indent="-342900">
              <a:buFont typeface="Arial" panose="020B0604020202020204" pitchFamily="34" charset="0"/>
              <a:buChar char="•"/>
            </a:pPr>
            <a:endParaRPr lang="en-US" sz="2000" dirty="0"/>
          </a:p>
          <a:p>
            <a:endParaRPr lang="en-US" sz="2000" dirty="0"/>
          </a:p>
          <a:p>
            <a:pPr marL="1257300" lvl="2" indent="-342900">
              <a:buFont typeface="Arial" panose="020B0604020202020204" pitchFamily="34" charset="0"/>
              <a:buChar char="•"/>
            </a:pPr>
            <a:endParaRPr lang="en-US" sz="2000" b="1" dirty="0">
              <a:solidFill>
                <a:prstClr val="black"/>
              </a:solidFill>
            </a:endParaRPr>
          </a:p>
        </p:txBody>
      </p:sp>
      <p:pic>
        <p:nvPicPr>
          <p:cNvPr id="57346" name="Picture 2" descr="https://image-pobjects.netdna-ssl.com/wp-content/uploads/2012/11/create-recursive-or-scheduled-workflow-in-CRM_imag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980" y="1097280"/>
            <a:ext cx="5943600" cy="20373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4895" y="3565857"/>
            <a:ext cx="8429105" cy="1569660"/>
          </a:xfrm>
          <a:prstGeom prst="rect">
            <a:avLst/>
          </a:prstGeom>
        </p:spPr>
        <p:txBody>
          <a:bodyPr wrap="square">
            <a:spAutoFit/>
          </a:bodyPr>
          <a:lstStyle/>
          <a:p>
            <a:r>
              <a:rPr lang="en-US" sz="2400" dirty="0">
                <a:solidFill>
                  <a:srgbClr val="7030A0"/>
                </a:solidFill>
                <a:latin typeface="Trebuchet MS" panose="020B0603020202020204" pitchFamily="34" charset="0"/>
              </a:rPr>
              <a:t>3.Create the second workflow similarly.</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4.The workflow will need to be to be triggered manually the first time.</a:t>
            </a:r>
          </a:p>
        </p:txBody>
      </p:sp>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842396137"/>
      </p:ext>
    </p:extLst>
  </p:cSld>
  <p:clrMapOvr>
    <a:masterClrMapping/>
  </p:clrMapOvr>
  <p:transition spd="slow">
    <p:wipe/>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798489" y="1044803"/>
            <a:ext cx="10277341" cy="3416320"/>
          </a:xfrm>
          <a:prstGeom prst="rect">
            <a:avLst/>
          </a:prstGeom>
        </p:spPr>
        <p:txBody>
          <a:bodyPr wrap="square">
            <a:spAutoFit/>
          </a:bodyPr>
          <a:lstStyle/>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Once you have triggered one of the workflows, it will automatically execute and trigger the other workflow right before it stops. Therefore, only one of the workflows will be in  process and handle the same job recursively.</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In summary, you can set up two identical-child-type workflows to handle recursive jobs; add an additional timeout workflow to handle any scheduled jobs.</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Workflows : Recursive Workflows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64028" y="373486"/>
            <a:ext cx="10779149" cy="1323439"/>
          </a:xfrm>
          <a:prstGeom prst="rect">
            <a:avLst/>
          </a:prstGeom>
        </p:spPr>
        <p:txBody>
          <a:bodyPr wrap="square">
            <a:spAutoFit/>
          </a:bodyPr>
          <a:lstStyle/>
          <a:p>
            <a:endParaRPr lang="en-US" sz="2000" dirty="0"/>
          </a:p>
          <a:p>
            <a:pPr marL="342900" indent="-342900">
              <a:buFont typeface="Arial" panose="020B0604020202020204" pitchFamily="34" charset="0"/>
              <a:buChar char="•"/>
            </a:pPr>
            <a:endParaRPr lang="en-US" sz="2000" dirty="0"/>
          </a:p>
          <a:p>
            <a:endParaRPr lang="en-US" sz="2000" dirty="0"/>
          </a:p>
          <a:p>
            <a:pPr marL="1257300" lvl="2" indent="-342900">
              <a:buFont typeface="Arial" panose="020B0604020202020204" pitchFamily="34" charset="0"/>
              <a:buChar char="•"/>
            </a:pPr>
            <a:endParaRPr lang="en-US" sz="2000" b="1" dirty="0">
              <a:solidFill>
                <a:prstClr val="black"/>
              </a:solidFill>
            </a:endParaRPr>
          </a:p>
        </p:txBody>
      </p:sp>
      <p:sp>
        <p:nvSpPr>
          <p:cNvPr id="3" name="Rectangle 2"/>
          <p:cNvSpPr/>
          <p:nvPr/>
        </p:nvSpPr>
        <p:spPr>
          <a:xfrm>
            <a:off x="714895" y="972287"/>
            <a:ext cx="9755629" cy="4093428"/>
          </a:xfrm>
          <a:prstGeom prst="rect">
            <a:avLst/>
          </a:prstGeom>
        </p:spPr>
        <p:txBody>
          <a:bodyPr wrap="square">
            <a:spAutoFit/>
          </a:bodyPr>
          <a:lstStyle/>
          <a:p>
            <a:endParaRPr lang="en-US" sz="2000" dirty="0"/>
          </a:p>
          <a:p>
            <a:r>
              <a:rPr lang="en-US" sz="2400" dirty="0">
                <a:solidFill>
                  <a:srgbClr val="7030A0"/>
                </a:solidFill>
                <a:latin typeface="Trebuchet MS" panose="020B0603020202020204" pitchFamily="34" charset="0"/>
              </a:rPr>
              <a:t>In summary, you can set up two identical-child-type workflows to handle recursive jobs; add an additional timeout workflow to handle any scheduled jobs.</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Please refer to the link below to learn more about recursive workflow.</a:t>
            </a:r>
          </a:p>
          <a:p>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hlinkClick r:id="rId3"/>
              </a:rPr>
              <a:t>http://www.powerobjects.com/2012/11/09/create-recursive-or-scheduled-workflows-in-crm</a:t>
            </a:r>
            <a:r>
              <a:rPr lang="en-US" sz="2400" dirty="0">
                <a:solidFill>
                  <a:srgbClr val="7030A0"/>
                </a:solidFill>
                <a:latin typeface="Trebuchet MS" panose="020B0603020202020204" pitchFamily="34" charset="0"/>
              </a:rPr>
              <a:t> </a:t>
            </a:r>
          </a:p>
        </p:txBody>
      </p:sp>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6945053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Designer</a:t>
            </a:r>
            <a:endParaRPr lang="en-US" sz="3200" dirty="0">
              <a:solidFill>
                <a:schemeClr val="accent1">
                  <a:lumMod val="50000"/>
                </a:schemeClr>
              </a:solidFill>
              <a:latin typeface="Segoe UI (Body)"/>
            </a:endParaRPr>
          </a:p>
        </p:txBody>
      </p:sp>
      <p:sp>
        <p:nvSpPr>
          <p:cNvPr id="4" name="Rectangle 3"/>
          <p:cNvSpPr/>
          <p:nvPr/>
        </p:nvSpPr>
        <p:spPr>
          <a:xfrm>
            <a:off x="379922" y="1064124"/>
            <a:ext cx="10380134" cy="461665"/>
          </a:xfrm>
          <a:prstGeom prst="rect">
            <a:avLst/>
          </a:prstGeom>
        </p:spPr>
        <p:txBody>
          <a:bodyPr wrap="square">
            <a:spAutoFit/>
          </a:bodyPr>
          <a:lstStyle/>
          <a:p>
            <a:pPr fontAlgn="base"/>
            <a:r>
              <a:rPr lang="en-US" sz="2400" b="1" dirty="0">
                <a:solidFill>
                  <a:srgbClr val="7030A0"/>
                </a:solidFill>
                <a:latin typeface="Trebuchet MS" panose="020B0603020202020204" pitchFamily="34" charset="0"/>
              </a:rPr>
              <a:t>SUB AREA PROPERTIES</a:t>
            </a:r>
          </a:p>
        </p:txBody>
      </p:sp>
      <p:pic>
        <p:nvPicPr>
          <p:cNvPr id="5" name="Picture 4"/>
          <p:cNvPicPr>
            <a:picLocks noChangeAspect="1"/>
          </p:cNvPicPr>
          <p:nvPr/>
        </p:nvPicPr>
        <p:blipFill>
          <a:blip r:embed="rId3"/>
          <a:stretch>
            <a:fillRect/>
          </a:stretch>
        </p:blipFill>
        <p:spPr>
          <a:xfrm>
            <a:off x="127000" y="1881206"/>
            <a:ext cx="11818004" cy="4645637"/>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37478416"/>
      </p:ext>
    </p:extLst>
  </p:cSld>
  <p:clrMapOvr>
    <a:masterClrMapping/>
  </p:clrMapOvr>
  <p:transition spd="slow">
    <p:wipe/>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D</a:t>
            </a:r>
            <a:r>
              <a:rPr sz="2900" b="1">
                <a:solidFill>
                  <a:srgbClr val="8B0D88"/>
                </a:solidFill>
                <a:latin typeface="Trebuchet MS" panose="020B0603020202020204" pitchFamily="34" charset="0"/>
                <a:ea typeface="+mj-ea"/>
                <a:cs typeface="+mj-cs"/>
              </a:rPr>
              <a:t>ialogs </a:t>
            </a:r>
            <a:r>
              <a:rPr sz="2900" b="1" dirty="0">
                <a:solidFill>
                  <a:srgbClr val="8B0D88"/>
                </a:solidFill>
                <a:latin typeface="Trebuchet MS" panose="020B0603020202020204" pitchFamily="34" charset="0"/>
                <a:ea typeface="+mj-ea"/>
                <a:cs typeface="+mj-cs"/>
              </a:rPr>
              <a:t>in Dynamics CRM</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824716" y="0"/>
            <a:ext cx="10780222" cy="6186309"/>
          </a:xfrm>
          <a:prstGeom prst="rect">
            <a:avLst/>
          </a:prstGeom>
        </p:spPr>
        <p:txBody>
          <a:bodyPr wrap="square">
            <a:spAutoFit/>
          </a:bodyPr>
          <a:lstStyle/>
          <a:p>
            <a:endParaRPr lang="en-US" sz="2000" b="1" dirty="0">
              <a:solidFill>
                <a:prstClr val="black"/>
              </a:solidFill>
            </a:endParaRPr>
          </a:p>
          <a:p>
            <a:endParaRPr lang="en-US" sz="2000" b="1" dirty="0">
              <a:solidFill>
                <a:prstClr val="black"/>
              </a:solidFill>
            </a:endParaRPr>
          </a:p>
          <a:p>
            <a:pPr fontAlgn="base"/>
            <a:r>
              <a:rPr lang="en-US" sz="2400" dirty="0">
                <a:solidFill>
                  <a:srgbClr val="7030A0"/>
                </a:solidFill>
                <a:latin typeface="Trebuchet MS" panose="020B0603020202020204" pitchFamily="34" charset="0"/>
              </a:rPr>
              <a:t>Dialogs in Microsoft Dynamics CRM are interactive processes that require user input to run to completion. </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In order to understand a dialog, the following section will break down the basic components that make up a dialog.</a:t>
            </a:r>
          </a:p>
          <a:p>
            <a:pPr marL="3086100" lvl="6" indent="-342900" fontAlgn="base">
              <a:buFont typeface="Arial" panose="020B0604020202020204" pitchFamily="34" charset="0"/>
              <a:buChar char="•"/>
            </a:pPr>
            <a:r>
              <a:rPr lang="en-US" sz="2400" dirty="0">
                <a:solidFill>
                  <a:srgbClr val="7030A0"/>
                </a:solidFill>
                <a:latin typeface="Trebuchet MS" panose="020B0603020202020204" pitchFamily="34" charset="0"/>
              </a:rPr>
              <a:t>Elements of a dialog</a:t>
            </a:r>
          </a:p>
          <a:p>
            <a:pPr marL="3086100" lvl="6" indent="-342900" fontAlgn="base">
              <a:buFont typeface="Arial" panose="020B0604020202020204" pitchFamily="34" charset="0"/>
              <a:buChar char="•"/>
            </a:pPr>
            <a:r>
              <a:rPr lang="en-US" sz="2400" dirty="0">
                <a:solidFill>
                  <a:srgbClr val="7030A0"/>
                </a:solidFill>
                <a:latin typeface="Trebuchet MS" panose="020B0603020202020204" pitchFamily="34" charset="0"/>
              </a:rPr>
              <a:t>Querying CRM data</a:t>
            </a:r>
          </a:p>
          <a:p>
            <a:pPr marL="3086100" lvl="6" indent="-342900" fontAlgn="base">
              <a:buFont typeface="Arial" panose="020B0604020202020204" pitchFamily="34" charset="0"/>
              <a:buChar char="•"/>
            </a:pPr>
            <a:r>
              <a:rPr lang="en-US" sz="2400" dirty="0">
                <a:solidFill>
                  <a:srgbClr val="7030A0"/>
                </a:solidFill>
                <a:latin typeface="Trebuchet MS" panose="020B0603020202020204" pitchFamily="34" charset="0"/>
              </a:rPr>
              <a:t>Child processes.</a:t>
            </a:r>
          </a:p>
          <a:p>
            <a:pPr fontAlgn="base"/>
            <a:r>
              <a:rPr lang="en-US" sz="2400" b="1" dirty="0">
                <a:solidFill>
                  <a:srgbClr val="7030A0"/>
                </a:solidFill>
                <a:latin typeface="Trebuchet MS" panose="020B0603020202020204" pitchFamily="34" charset="0"/>
              </a:rPr>
              <a:t>Elements of a Dialog </a:t>
            </a:r>
            <a:r>
              <a:rPr lang="en-US" sz="2400" dirty="0">
                <a:solidFill>
                  <a:srgbClr val="7030A0"/>
                </a:solidFill>
                <a:latin typeface="Trebuchet MS" panose="020B0603020202020204" pitchFamily="34" charset="0"/>
              </a:rPr>
              <a:t>:</a:t>
            </a:r>
          </a:p>
          <a:p>
            <a:pPr fontAlgn="base"/>
            <a:endParaRPr lang="en-US" sz="2400" dirty="0">
              <a:solidFill>
                <a:srgbClr val="7030A0"/>
              </a:solidFill>
              <a:latin typeface="Trebuchet MS" panose="020B0603020202020204" pitchFamily="34" charset="0"/>
            </a:endParaRPr>
          </a:p>
          <a:p>
            <a:pPr fontAlgn="base"/>
            <a:r>
              <a:rPr lang="en-US" sz="2400" b="1" dirty="0">
                <a:solidFill>
                  <a:srgbClr val="7030A0"/>
                </a:solidFill>
                <a:latin typeface="Trebuchet MS" panose="020B0603020202020204" pitchFamily="34" charset="0"/>
              </a:rPr>
              <a:t>Page</a:t>
            </a:r>
            <a:r>
              <a:rPr lang="en-US" sz="2400" dirty="0">
                <a:solidFill>
                  <a:srgbClr val="7030A0"/>
                </a:solidFill>
                <a:latin typeface="Trebuchet MS" panose="020B0603020202020204" pitchFamily="34" charset="0"/>
              </a:rPr>
              <a:t>: the most fundamental component in a dialog; it is the visual interface, and it holds most all of the interactive content in a dialog. A dialog can have more than one page.</a:t>
            </a:r>
          </a:p>
          <a:p>
            <a:pPr fontAlgn="base"/>
            <a:endParaRPr lang="en-US" sz="2400" dirty="0">
              <a:solidFill>
                <a:srgbClr val="7030A0"/>
              </a:solidFill>
              <a:latin typeface="Trebuchet MS" panose="020B0603020202020204" pitchFamily="34" charset="0"/>
            </a:endParaRPr>
          </a:p>
          <a:p>
            <a:pPr lvl="6" fontAlgn="base"/>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515378037"/>
      </p:ext>
    </p:extLst>
  </p:cSld>
  <p:clrMapOvr>
    <a:masterClrMapping/>
  </p:clrMapOvr>
  <p:transition spd="slow">
    <p:wipe/>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62884" y="1189968"/>
            <a:ext cx="9749307" cy="2923877"/>
          </a:xfrm>
          <a:prstGeom prst="rect">
            <a:avLst/>
          </a:prstGeom>
        </p:spPr>
        <p:txBody>
          <a:bodyPr wrap="square">
            <a:spAutoFit/>
          </a:bodyPr>
          <a:lstStyle/>
          <a:p>
            <a:pPr fontAlgn="base"/>
            <a:r>
              <a:rPr lang="en-US" sz="2400" b="1" dirty="0">
                <a:solidFill>
                  <a:srgbClr val="7030A0"/>
                </a:solidFill>
                <a:latin typeface="Trebuchet MS" panose="020B0603020202020204" pitchFamily="34" charset="0"/>
              </a:rPr>
              <a:t>Prompt and Response</a:t>
            </a:r>
            <a:r>
              <a:rPr lang="en-US" sz="2400" dirty="0">
                <a:solidFill>
                  <a:srgbClr val="7030A0"/>
                </a:solidFill>
                <a:latin typeface="Trebuchet MS" panose="020B0603020202020204" pitchFamily="34" charset="0"/>
              </a:rPr>
              <a:t>: prompts the user via a page and takes the response from the user via the page.</a:t>
            </a:r>
          </a:p>
          <a:p>
            <a:pPr fontAlgn="base"/>
            <a:r>
              <a:rPr lang="en-US" sz="2400" b="1" dirty="0">
                <a:solidFill>
                  <a:srgbClr val="7030A0"/>
                </a:solidFill>
                <a:latin typeface="Trebuchet MS" panose="020B0603020202020204" pitchFamily="34" charset="0"/>
              </a:rPr>
              <a:t>Variable</a:t>
            </a:r>
            <a:r>
              <a:rPr lang="en-US" sz="2400" dirty="0">
                <a:solidFill>
                  <a:srgbClr val="7030A0"/>
                </a:solidFill>
                <a:latin typeface="Trebuchet MS" panose="020B0603020202020204" pitchFamily="34" charset="0"/>
              </a:rPr>
              <a:t>: used to insert data-fields into a dialog, data is stored for later use.</a:t>
            </a:r>
          </a:p>
          <a:p>
            <a:pPr fontAlgn="base"/>
            <a:endParaRPr lang="en-US" sz="2400" dirty="0">
              <a:solidFill>
                <a:srgbClr val="7030A0"/>
              </a:solidFill>
              <a:latin typeface="Trebuchet MS" panose="020B0603020202020204" pitchFamily="34" charset="0"/>
            </a:endParaRPr>
          </a:p>
          <a:p>
            <a:pPr fontAlgn="base"/>
            <a:r>
              <a:rPr lang="en-US" sz="2400" b="1" dirty="0">
                <a:solidFill>
                  <a:srgbClr val="7030A0"/>
                </a:solidFill>
                <a:latin typeface="Trebuchet MS" panose="020B0603020202020204" pitchFamily="34" charset="0"/>
              </a:rPr>
              <a:t>Steps</a:t>
            </a:r>
            <a:r>
              <a:rPr lang="en-US" sz="2400" dirty="0">
                <a:solidFill>
                  <a:srgbClr val="7030A0"/>
                </a:solidFill>
                <a:latin typeface="Trebuchet MS" panose="020B0603020202020204" pitchFamily="34" charset="0"/>
              </a:rPr>
              <a:t>: similar to steps in a workflow,</a:t>
            </a:r>
          </a:p>
          <a:p>
            <a:pPr fontAlgn="base"/>
            <a:endParaRPr lang="en-US" sz="2000" dirty="0"/>
          </a:p>
          <a:p>
            <a:pPr marL="3086100" lvl="6" indent="-342900" fontAlgn="base">
              <a:buFont typeface="Arial" panose="020B0604020202020204" pitchFamily="34" charset="0"/>
              <a:buChar char="•"/>
            </a:pPr>
            <a:endParaRPr lang="en-US" sz="2000" b="1" dirty="0">
              <a:solidFill>
                <a:prstClr val="black"/>
              </a:solidFill>
            </a:endParaRP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Dialogs in Dynamics CRM</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940626" y="610136"/>
            <a:ext cx="10780222" cy="6309420"/>
          </a:xfrm>
          <a:prstGeom prst="rect">
            <a:avLst/>
          </a:prstGeom>
        </p:spPr>
        <p:txBody>
          <a:bodyPr wrap="square">
            <a:spAutoFit/>
          </a:bodyPr>
          <a:lstStyle/>
          <a:p>
            <a:endParaRPr lang="en-US" sz="2000" b="1" dirty="0">
              <a:solidFill>
                <a:prstClr val="black"/>
              </a:solidFill>
            </a:endParaRPr>
          </a:p>
          <a:p>
            <a:pPr fontAlgn="base"/>
            <a:r>
              <a:rPr lang="en-US" sz="2400" b="1" dirty="0">
                <a:solidFill>
                  <a:srgbClr val="7030A0"/>
                </a:solidFill>
                <a:latin typeface="Trebuchet MS" panose="020B0603020202020204" pitchFamily="34" charset="0"/>
              </a:rPr>
              <a:t>Input Argument</a:t>
            </a:r>
            <a:r>
              <a:rPr lang="en-US" sz="2400" dirty="0">
                <a:solidFill>
                  <a:srgbClr val="7030A0"/>
                </a:solidFill>
                <a:latin typeface="Trebuchet MS" panose="020B0603020202020204" pitchFamily="34" charset="0"/>
              </a:rPr>
              <a:t>: works only with dialogs that are running as a Child Process. They are useful in situations where you’d like to transfer data from a parent dialog to a child dialog.</a:t>
            </a:r>
          </a:p>
          <a:p>
            <a:pPr fontAlgn="base"/>
            <a:endParaRPr lang="en-US" sz="2400" dirty="0">
              <a:solidFill>
                <a:srgbClr val="7030A0"/>
              </a:solidFill>
              <a:latin typeface="Trebuchet MS" panose="020B0603020202020204" pitchFamily="34" charset="0"/>
            </a:endParaRPr>
          </a:p>
          <a:p>
            <a:pPr fontAlgn="base"/>
            <a:r>
              <a:rPr lang="en-US" sz="2400" b="1" dirty="0">
                <a:solidFill>
                  <a:srgbClr val="7030A0"/>
                </a:solidFill>
                <a:latin typeface="Trebuchet MS" panose="020B0603020202020204" pitchFamily="34" charset="0"/>
              </a:rPr>
              <a:t>Querying CRM Data </a:t>
            </a:r>
            <a:r>
              <a:rPr lang="en-US" sz="2400" dirty="0">
                <a:solidFill>
                  <a:srgbClr val="7030A0"/>
                </a:solidFill>
                <a:latin typeface="Trebuchet MS" panose="020B0603020202020204" pitchFamily="34" charset="0"/>
              </a:rPr>
              <a:t>:</a:t>
            </a:r>
          </a:p>
          <a:p>
            <a:pPr fontAlgn="base"/>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Microsoft Dynamics CRM dialogs can query data from your CRM organization, and the data returned in a query can be used in prompts and responses. You can use this method when the values are stored as CRM records.  There are several advantages to doing this:</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You won’t have to type as much</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Your dialog will always reflect up to date data</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Your data will have more integrity and be less error prone.</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28379344"/>
      </p:ext>
    </p:extLst>
  </p:cSld>
  <p:clrMapOvr>
    <a:masterClrMapping/>
  </p:clrMapOvr>
  <p:transition spd="slow">
    <p:wipe/>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Dialogs in Dynamics CRM</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477680"/>
            <a:ext cx="10780222" cy="6617196"/>
          </a:xfrm>
          <a:prstGeom prst="rect">
            <a:avLst/>
          </a:prstGeom>
        </p:spPr>
        <p:txBody>
          <a:bodyPr wrap="square">
            <a:spAutoFit/>
          </a:bodyPr>
          <a:lstStyle/>
          <a:p>
            <a:pPr lvl="6" fontAlgn="base"/>
            <a:endParaRPr lang="en-US" sz="2000" b="1" dirty="0">
              <a:solidFill>
                <a:prstClr val="black"/>
              </a:solidFill>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You can create dynamic or linked queries</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The response types that can take advantage of this feature are the </a:t>
            </a:r>
            <a:r>
              <a:rPr lang="en-US" sz="2400" dirty="0" err="1">
                <a:solidFill>
                  <a:srgbClr val="7030A0"/>
                </a:solidFill>
                <a:latin typeface="Trebuchet MS" panose="020B0603020202020204" pitchFamily="34" charset="0"/>
              </a:rPr>
              <a:t>picklist</a:t>
            </a:r>
            <a:r>
              <a:rPr lang="en-US" sz="2400" dirty="0">
                <a:solidFill>
                  <a:srgbClr val="7030A0"/>
                </a:solidFill>
                <a:latin typeface="Trebuchet MS" panose="020B0603020202020204" pitchFamily="34" charset="0"/>
              </a:rPr>
              <a:t> and radio buttons options. However, </a:t>
            </a:r>
            <a:r>
              <a:rPr lang="en-US" sz="2400" dirty="0" err="1">
                <a:solidFill>
                  <a:srgbClr val="7030A0"/>
                </a:solidFill>
                <a:latin typeface="Trebuchet MS" panose="020B0603020202020204" pitchFamily="34" charset="0"/>
              </a:rPr>
              <a:t>picklist</a:t>
            </a:r>
            <a:r>
              <a:rPr lang="en-US" sz="2400" dirty="0">
                <a:solidFill>
                  <a:srgbClr val="7030A0"/>
                </a:solidFill>
                <a:latin typeface="Trebuchet MS" panose="020B0603020202020204" pitchFamily="34" charset="0"/>
              </a:rPr>
              <a:t> and radio button are not suitable for queries that return too much data.</a:t>
            </a:r>
          </a:p>
          <a:p>
            <a:pPr marL="342900" indent="-342900" fontAlgn="base"/>
            <a:endParaRPr lang="en-US" sz="2400" dirty="0">
              <a:solidFill>
                <a:srgbClr val="7030A0"/>
              </a:solidFill>
              <a:latin typeface="Trebuchet MS" panose="020B0603020202020204" pitchFamily="34" charset="0"/>
            </a:endParaRPr>
          </a:p>
          <a:p>
            <a:pPr marL="285750" indent="-285750" fontAlgn="base">
              <a:buFont typeface="Arial" panose="020B0604020202020204" pitchFamily="34" charset="0"/>
              <a:buChar char="•"/>
            </a:pPr>
            <a:r>
              <a:rPr lang="en-US" sz="2400" b="1" dirty="0">
                <a:solidFill>
                  <a:srgbClr val="7030A0"/>
                </a:solidFill>
                <a:latin typeface="Trebuchet MS" panose="020B0603020202020204" pitchFamily="34" charset="0"/>
              </a:rPr>
              <a:t>For example</a:t>
            </a:r>
            <a:r>
              <a:rPr lang="en-US" sz="2400" dirty="0">
                <a:solidFill>
                  <a:srgbClr val="7030A0"/>
                </a:solidFill>
                <a:latin typeface="Trebuchet MS" panose="020B0603020202020204" pitchFamily="34" charset="0"/>
              </a:rPr>
              <a:t>, using a </a:t>
            </a:r>
            <a:r>
              <a:rPr lang="en-US" sz="2400" b="1" dirty="0">
                <a:solidFill>
                  <a:srgbClr val="7030A0"/>
                </a:solidFill>
                <a:latin typeface="Trebuchet MS" panose="020B0603020202020204" pitchFamily="34" charset="0"/>
              </a:rPr>
              <a:t>picklist</a:t>
            </a:r>
            <a:r>
              <a:rPr lang="en-US" sz="2400" dirty="0">
                <a:solidFill>
                  <a:srgbClr val="7030A0"/>
                </a:solidFill>
                <a:latin typeface="Trebuchet MS" panose="020B0603020202020204" pitchFamily="34" charset="0"/>
              </a:rPr>
              <a:t> to display all active accounts in your system when you have </a:t>
            </a:r>
            <a:r>
              <a:rPr lang="en-US" sz="2400" b="1" dirty="0">
                <a:solidFill>
                  <a:srgbClr val="7030A0"/>
                </a:solidFill>
                <a:latin typeface="Trebuchet MS" panose="020B0603020202020204" pitchFamily="34" charset="0"/>
              </a:rPr>
              <a:t>10,000</a:t>
            </a:r>
            <a:r>
              <a:rPr lang="en-US" sz="2400" dirty="0">
                <a:solidFill>
                  <a:srgbClr val="7030A0"/>
                </a:solidFill>
                <a:latin typeface="Trebuchet MS" panose="020B0603020202020204" pitchFamily="34" charset="0"/>
              </a:rPr>
              <a:t> accounts is probably not a good idea! The picklist will take a long time to render and will be difficult to use.</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If you want user to be able to search and select from a look up of all active records, you must use the lookup/response type approach.</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If you want to provide more structure to a look up and present users with pre-filtered or dynamically filtered lists to select from, you must use Query CRM data.</a:t>
            </a:r>
          </a:p>
          <a:p>
            <a:pPr fontAlgn="base"/>
            <a:endParaRPr lang="en-US" sz="20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pic>
        <p:nvPicPr>
          <p:cNvPr id="6" name="Picture 5" descr="Xrm.jpg"/>
          <p:cNvPicPr>
            <a:picLocks noChangeAspect="1"/>
          </p:cNvPicPr>
          <p:nvPr/>
        </p:nvPicPr>
        <p:blipFill>
          <a:blip r:embed="rId3"/>
          <a:stretch>
            <a:fillRect/>
          </a:stretch>
        </p:blipFill>
        <p:spPr>
          <a:xfrm>
            <a:off x="11164055" y="152400"/>
            <a:ext cx="1180345" cy="1035586"/>
          </a:xfrm>
          <a:prstGeom prst="rect">
            <a:avLst/>
          </a:prstGeom>
        </p:spPr>
      </p:pic>
    </p:spTree>
    <p:extLst>
      <p:ext uri="{BB962C8B-B14F-4D97-AF65-F5344CB8AC3E}">
        <p14:creationId xmlns:p14="http://schemas.microsoft.com/office/powerpoint/2010/main" val="1856630664"/>
      </p:ext>
    </p:extLst>
  </p:cSld>
  <p:clrMapOvr>
    <a:masterClrMapping/>
  </p:clrMapOvr>
  <p:transition spd="slow">
    <p:wipe/>
  </p:transition>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Dialogs in Dynamics CRM</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2"/>
            <a:ext cx="10557164" cy="5786199"/>
          </a:xfrm>
          <a:prstGeom prst="rect">
            <a:avLst/>
          </a:prstGeom>
        </p:spPr>
        <p:txBody>
          <a:bodyPr wrap="square">
            <a:spAutoFit/>
          </a:bodyPr>
          <a:lstStyle/>
          <a:p>
            <a:pPr lvl="6" fontAlgn="base"/>
            <a:endParaRPr lang="en-US" sz="2000" b="1" dirty="0">
              <a:solidFill>
                <a:prstClr val="black"/>
              </a:solidFill>
            </a:endParaRPr>
          </a:p>
          <a:p>
            <a:pPr fontAlgn="base"/>
            <a:endParaRPr lang="en-US" sz="2000" dirty="0"/>
          </a:p>
          <a:p>
            <a:pPr fontAlgn="base"/>
            <a:r>
              <a:rPr lang="en-US" sz="2400" b="1" dirty="0">
                <a:solidFill>
                  <a:srgbClr val="7030A0"/>
                </a:solidFill>
                <a:latin typeface="Trebuchet MS" panose="020B0603020202020204" pitchFamily="34" charset="0"/>
              </a:rPr>
              <a:t>Child Processes:</a:t>
            </a:r>
          </a:p>
          <a:p>
            <a:pPr fontAlgn="base"/>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A </a:t>
            </a:r>
            <a:r>
              <a:rPr lang="en-US" sz="2400" b="1" dirty="0">
                <a:solidFill>
                  <a:srgbClr val="7030A0"/>
                </a:solidFill>
                <a:latin typeface="Trebuchet MS" panose="020B0603020202020204" pitchFamily="34" charset="0"/>
              </a:rPr>
              <a:t>Child Process</a:t>
            </a:r>
            <a:r>
              <a:rPr lang="en-US" sz="2400" dirty="0">
                <a:solidFill>
                  <a:srgbClr val="7030A0"/>
                </a:solidFill>
                <a:latin typeface="Trebuchet MS" panose="020B0603020202020204" pitchFamily="34" charset="0"/>
              </a:rPr>
              <a:t> is a process that is created by another (parent) process. In Dynamics CRM, child processes can be an outstanding tool to further enhance the power of automating business processes.</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Like a </a:t>
            </a:r>
            <a:r>
              <a:rPr lang="en-US" sz="2400" b="1" dirty="0">
                <a:solidFill>
                  <a:srgbClr val="7030A0"/>
                </a:solidFill>
                <a:latin typeface="Trebuchet MS" panose="020B0603020202020204" pitchFamily="34" charset="0"/>
              </a:rPr>
              <a:t>workflow</a:t>
            </a:r>
            <a:r>
              <a:rPr lang="en-US" sz="2400" dirty="0">
                <a:solidFill>
                  <a:srgbClr val="7030A0"/>
                </a:solidFill>
                <a:latin typeface="Trebuchet MS" panose="020B0603020202020204" pitchFamily="34" charset="0"/>
              </a:rPr>
              <a:t>, a child dialog can be created to link two dialog processes together. Unlike a workflow, we can use the parent dialog to pass input variables to the child dialog. We can then use these inputs in the child dialog for lookup, calculation, updates, etc.</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There are two main scenarios in which child dialogs are used:</a:t>
            </a:r>
          </a:p>
          <a:p>
            <a:pPr fontAlgn="base"/>
            <a:endParaRPr lang="en-US" sz="2400" dirty="0">
              <a:solidFill>
                <a:srgbClr val="7030A0"/>
              </a:solidFill>
              <a:latin typeface="Trebuchet MS" panose="020B0603020202020204" pitchFamily="34" charset="0"/>
            </a:endParaRPr>
          </a:p>
          <a:p>
            <a:pPr fontAlgn="base"/>
            <a:r>
              <a:rPr lang="en-US" dirty="0"/>
              <a:t>.</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917764766"/>
      </p:ext>
    </p:extLst>
  </p:cSld>
  <p:clrMapOvr>
    <a:masterClrMapping/>
  </p:clrMapOvr>
  <p:transition spd="slow">
    <p:wipe/>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05306" y="896342"/>
            <a:ext cx="10805375" cy="5632311"/>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1. </a:t>
            </a:r>
            <a:r>
              <a:rPr lang="en-US" sz="2400" b="1" dirty="0">
                <a:solidFill>
                  <a:srgbClr val="7030A0"/>
                </a:solidFill>
                <a:latin typeface="Trebuchet MS" panose="020B0603020202020204" pitchFamily="34" charset="0"/>
              </a:rPr>
              <a:t>When you have a recursive Process:</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lvl="1" fontAlgn="base"/>
            <a:r>
              <a:rPr lang="en-US" sz="2400" dirty="0">
                <a:solidFill>
                  <a:srgbClr val="7030A0"/>
                </a:solidFill>
                <a:latin typeface="Trebuchet MS" panose="020B0603020202020204" pitchFamily="34" charset="0"/>
              </a:rPr>
              <a:t>Suppose you have a dialog process that gathers information from a user and then uses that information to create a case record for an account. If you want to provide the option of creating several cases without requiring the user to select the account record and repeatedly start the dialog from the ribbon, this is a job for a recursive process, in which a dialog can repeatedly call itself as a child process.</a:t>
            </a:r>
          </a:p>
          <a:p>
            <a:pPr lvl="1" fontAlgn="base"/>
            <a:r>
              <a:rPr lang="en-US" sz="2400" dirty="0">
                <a:solidFill>
                  <a:srgbClr val="7030A0"/>
                </a:solidFill>
                <a:latin typeface="Trebuchet MS" panose="020B0603020202020204" pitchFamily="34" charset="0"/>
              </a:rPr>
              <a:t>The most important point is that both the ‘as an on-demand process’ and ‘as a child process’ options must be selected in the Available to Run section.  If the first one isn’t selected you’d have no way of kicking off the dialog in the first place’ if the second isn’t selected the dialog won’t be able to call itself recursively.</a:t>
            </a:r>
          </a:p>
          <a:p>
            <a:pPr lvl="1" fontAlgn="base"/>
            <a:endParaRPr lang="en-US" sz="2400" dirty="0">
              <a:solidFill>
                <a:srgbClr val="7030A0"/>
              </a:solidFill>
              <a:latin typeface="Trebuchet MS" panose="020B0603020202020204" pitchFamily="34" charset="0"/>
            </a:endParaRPr>
          </a:p>
          <a:p>
            <a:pPr fontAlgn="base"/>
            <a:endParaRPr lang="en-US" sz="2400" dirty="0">
              <a:solidFill>
                <a:srgbClr val="7030A0"/>
              </a:solidFill>
              <a:latin typeface="Trebuchet MS" panose="020B0603020202020204" pitchFamily="34" charset="0"/>
            </a:endParaRP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579549" y="1394301"/>
            <a:ext cx="10071279" cy="3046988"/>
          </a:xfrm>
          <a:prstGeom prst="rect">
            <a:avLst/>
          </a:prstGeom>
        </p:spPr>
        <p:txBody>
          <a:bodyPr wrap="square">
            <a:spAutoFit/>
          </a:bodyPr>
          <a:lstStyle/>
          <a:p>
            <a:pPr fontAlgn="base"/>
            <a:r>
              <a:rPr lang="en-US" sz="2400" dirty="0">
                <a:solidFill>
                  <a:srgbClr val="7030A0"/>
                </a:solidFill>
                <a:latin typeface="Trebuchet MS" panose="020B0603020202020204" pitchFamily="34" charset="0"/>
              </a:rPr>
              <a:t>2</a:t>
            </a:r>
            <a:r>
              <a:rPr lang="en-US" sz="2400" b="1" dirty="0">
                <a:solidFill>
                  <a:srgbClr val="7030A0"/>
                </a:solidFill>
                <a:latin typeface="Trebuchet MS" panose="020B0603020202020204" pitchFamily="34" charset="0"/>
              </a:rPr>
              <a:t>. When you have modular dialog processes you want to reuse</a:t>
            </a:r>
            <a:r>
              <a:rPr lang="en-US" sz="2400" dirty="0">
                <a:solidFill>
                  <a:srgbClr val="7030A0"/>
                </a:solidFill>
                <a:latin typeface="Trebuchet MS" panose="020B0603020202020204" pitchFamily="34" charset="0"/>
              </a:rPr>
              <a:t>.</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lvl="1" fontAlgn="base"/>
            <a:r>
              <a:rPr lang="en-US" sz="2400" dirty="0">
                <a:solidFill>
                  <a:srgbClr val="7030A0"/>
                </a:solidFill>
                <a:latin typeface="Trebuchet MS" panose="020B0603020202020204" pitchFamily="34" charset="0"/>
              </a:rPr>
              <a:t>This is best used when you have certain ‘common logic’ that you want to apply against many different workflows.</a:t>
            </a:r>
          </a:p>
          <a:p>
            <a:pPr lvl="1" fontAlgn="base"/>
            <a:r>
              <a:rPr lang="en-US" sz="2400" dirty="0">
                <a:solidFill>
                  <a:srgbClr val="7030A0"/>
                </a:solidFill>
                <a:latin typeface="Trebuchet MS" panose="020B0603020202020204" pitchFamily="34" charset="0"/>
              </a:rPr>
              <a:t>For example, what if I have logic that will assign accounts, contacts and leads based on their ZIP code? Rather than recreating this same IF…Then logic in many different dialogs, I can create 1 child dialog and then call it from the different parent dialogs</a:t>
            </a:r>
            <a:endParaRPr lang="en-US" dirty="0"/>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Dialogs in Dynamics CRM</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1600438"/>
          </a:xfrm>
          <a:prstGeom prst="rect">
            <a:avLst/>
          </a:prstGeom>
        </p:spPr>
        <p:txBody>
          <a:bodyPr wrap="square">
            <a:spAutoFit/>
          </a:bodyPr>
          <a:lstStyle/>
          <a:p>
            <a:pPr lvl="6" fontAlgn="base"/>
            <a:endParaRPr lang="en-US" sz="2000" b="1" dirty="0">
              <a:solidFill>
                <a:prstClr val="black"/>
              </a:solidFill>
            </a:endParaRPr>
          </a:p>
          <a:p>
            <a:pPr fontAlgn="base"/>
            <a:endParaRPr lang="en-US" sz="2000" dirty="0"/>
          </a:p>
          <a:p>
            <a:pPr fontAlgn="base"/>
            <a:endParaRPr lang="en-US" sz="2000" dirty="0"/>
          </a:p>
          <a:p>
            <a:pPr fontAlgn="base"/>
            <a:endParaRPr lang="en-US" sz="2000" dirty="0"/>
          </a:p>
          <a:p>
            <a:pPr fontAlgn="base"/>
            <a:endParaRPr lang="en-US" dirty="0"/>
          </a:p>
        </p:txBody>
      </p:sp>
      <p:pic>
        <p:nvPicPr>
          <p:cNvPr id="3" name="Picture 2"/>
          <p:cNvPicPr>
            <a:picLocks noChangeAspect="1"/>
          </p:cNvPicPr>
          <p:nvPr/>
        </p:nvPicPr>
        <p:blipFill>
          <a:blip r:embed="rId3"/>
          <a:stretch>
            <a:fillRect/>
          </a:stretch>
        </p:blipFill>
        <p:spPr>
          <a:xfrm>
            <a:off x="401794" y="862885"/>
            <a:ext cx="8974025" cy="504542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825132788"/>
      </p:ext>
    </p:extLst>
  </p:cSld>
  <p:clrMapOvr>
    <a:masterClrMapping/>
  </p:clrMapOvr>
  <p:transition spd="slow">
    <p:wipe/>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Dialogs in Dynamics CRM</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1600438"/>
          </a:xfrm>
          <a:prstGeom prst="rect">
            <a:avLst/>
          </a:prstGeom>
        </p:spPr>
        <p:txBody>
          <a:bodyPr wrap="square">
            <a:spAutoFit/>
          </a:bodyPr>
          <a:lstStyle/>
          <a:p>
            <a:pPr lvl="6" fontAlgn="base"/>
            <a:endParaRPr lang="en-US" sz="2000" b="1" dirty="0">
              <a:solidFill>
                <a:prstClr val="black"/>
              </a:solidFill>
            </a:endParaRPr>
          </a:p>
          <a:p>
            <a:pPr fontAlgn="base"/>
            <a:endParaRPr lang="en-US" sz="2000" dirty="0"/>
          </a:p>
          <a:p>
            <a:pPr fontAlgn="base"/>
            <a:endParaRPr lang="en-US" sz="2000" dirty="0"/>
          </a:p>
          <a:p>
            <a:pPr fontAlgn="base"/>
            <a:endParaRPr lang="en-US" sz="2000" dirty="0"/>
          </a:p>
          <a:p>
            <a:pPr fontAlgn="base"/>
            <a:endParaRPr lang="en-US" dirty="0"/>
          </a:p>
        </p:txBody>
      </p:sp>
      <p:pic>
        <p:nvPicPr>
          <p:cNvPr id="5" name="Picture 4"/>
          <p:cNvPicPr>
            <a:picLocks noChangeAspect="1"/>
          </p:cNvPicPr>
          <p:nvPr/>
        </p:nvPicPr>
        <p:blipFill>
          <a:blip r:embed="rId3"/>
          <a:stretch>
            <a:fillRect/>
          </a:stretch>
        </p:blipFill>
        <p:spPr>
          <a:xfrm>
            <a:off x="371475" y="727970"/>
            <a:ext cx="11439525" cy="593407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56353239"/>
      </p:ext>
    </p:extLst>
  </p:cSld>
  <p:clrMapOvr>
    <a:masterClrMapping/>
  </p:clrMapOvr>
  <p:transition spd="slow">
    <p:wipe/>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979263" y="0"/>
            <a:ext cx="10780222" cy="7817525"/>
          </a:xfrm>
          <a:prstGeom prst="rect">
            <a:avLst/>
          </a:prstGeom>
        </p:spPr>
        <p:txBody>
          <a:bodyPr wrap="square">
            <a:spAutoFit/>
          </a:bodyPr>
          <a:lstStyle/>
          <a:p>
            <a:pPr lvl="6" fontAlgn="base"/>
            <a:endParaRPr lang="en-US" sz="2000" b="1" dirty="0">
              <a:solidFill>
                <a:prstClr val="black"/>
              </a:solidFill>
            </a:endParaRP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In Microsoft Dynamics CRM 2015 business rules are enhanced to allow branching logic and </a:t>
            </a:r>
            <a:r>
              <a:rPr lang="en-US" sz="2400" b="1" dirty="0">
                <a:solidFill>
                  <a:srgbClr val="7030A0"/>
                </a:solidFill>
                <a:latin typeface="Trebuchet MS" panose="020B0603020202020204" pitchFamily="34" charset="0"/>
              </a:rPr>
              <a:t>nested business rules</a:t>
            </a:r>
            <a:r>
              <a:rPr lang="en-US" sz="2400" dirty="0">
                <a:solidFill>
                  <a:srgbClr val="7030A0"/>
                </a:solidFill>
                <a:latin typeface="Trebuchet MS" panose="020B0603020202020204" pitchFamily="34" charset="0"/>
              </a:rPr>
              <a:t>.</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You can transport business rules from one organization to another by including them in a solution and you can install solutions that contain business rules..</a:t>
            </a: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Business rules will only work for Updated entities or custom entities.</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You cannot select multiple specific forms. If you choose </a:t>
            </a:r>
            <a:r>
              <a:rPr lang="en-US" sz="2400" b="1" dirty="0">
                <a:solidFill>
                  <a:srgbClr val="7030A0"/>
                </a:solidFill>
                <a:latin typeface="Trebuchet MS" panose="020B0603020202020204" pitchFamily="34" charset="0"/>
              </a:rPr>
              <a:t>All Forms</a:t>
            </a:r>
            <a:r>
              <a:rPr lang="en-US" sz="2400" dirty="0">
                <a:solidFill>
                  <a:srgbClr val="7030A0"/>
                </a:solidFill>
                <a:latin typeface="Trebuchet MS" panose="020B0603020202020204" pitchFamily="34" charset="0"/>
              </a:rPr>
              <a:t>, the rule will be applied to all the Main forms and the Quick Create form, as long as the form includes all the fields referenced by the rule. If you create a </a:t>
            </a:r>
            <a:r>
              <a:rPr lang="en-US" sz="2400" b="1" dirty="0">
                <a:solidFill>
                  <a:srgbClr val="7030A0"/>
                </a:solidFill>
                <a:latin typeface="Trebuchet MS" panose="020B0603020202020204" pitchFamily="34" charset="0"/>
              </a:rPr>
              <a:t>new</a:t>
            </a:r>
            <a:r>
              <a:rPr lang="en-US" sz="2400" dirty="0">
                <a:solidFill>
                  <a:srgbClr val="7030A0"/>
                </a:solidFill>
                <a:latin typeface="Trebuchet MS" panose="020B0603020202020204" pitchFamily="34" charset="0"/>
              </a:rPr>
              <a:t> </a:t>
            </a:r>
            <a:r>
              <a:rPr lang="en-US" sz="2400" b="1" dirty="0">
                <a:solidFill>
                  <a:srgbClr val="7030A0"/>
                </a:solidFill>
                <a:latin typeface="Trebuchet MS" panose="020B0603020202020204" pitchFamily="34" charset="0"/>
              </a:rPr>
              <a:t>business rule </a:t>
            </a:r>
            <a:r>
              <a:rPr lang="en-US" sz="2400" dirty="0">
                <a:solidFill>
                  <a:srgbClr val="7030A0"/>
                </a:solidFill>
                <a:latin typeface="Trebuchet MS" panose="020B0603020202020204" pitchFamily="34" charset="0"/>
              </a:rPr>
              <a:t>by using the form editor, the default scope is just that form..</a:t>
            </a:r>
          </a:p>
          <a:p>
            <a:pPr marL="342900" indent="-342900" fontAlgn="base"/>
            <a:endParaRPr lang="en-US" sz="2000" b="1" dirty="0"/>
          </a:p>
          <a:p>
            <a:pPr marL="342900" indent="-342900" fontAlgn="base">
              <a:buFont typeface="Arial" panose="020B0604020202020204" pitchFamily="34" charset="0"/>
              <a:buChar char="•"/>
            </a:pPr>
            <a:r>
              <a:rPr lang="en-US" sz="2400" b="1" dirty="0">
                <a:solidFill>
                  <a:srgbClr val="7030A0"/>
                </a:solidFill>
                <a:latin typeface="Trebuchet MS" panose="020B0603020202020204" pitchFamily="34" charset="0"/>
              </a:rPr>
              <a:t>Business rules </a:t>
            </a:r>
            <a:r>
              <a:rPr lang="en-US" sz="2400" dirty="0">
                <a:solidFill>
                  <a:srgbClr val="7030A0"/>
                </a:solidFill>
                <a:latin typeface="Trebuchet MS" panose="020B0603020202020204" pitchFamily="34" charset="0"/>
              </a:rPr>
              <a:t>can be set to apply to </a:t>
            </a:r>
            <a:r>
              <a:rPr lang="en-US" sz="2400" b="1" dirty="0">
                <a:solidFill>
                  <a:srgbClr val="7030A0"/>
                </a:solidFill>
                <a:latin typeface="Trebuchet MS" panose="020B0603020202020204" pitchFamily="34" charset="0"/>
              </a:rPr>
              <a:t>all Main or Quick Create entity forms </a:t>
            </a:r>
            <a:r>
              <a:rPr lang="en-US" sz="2400" dirty="0">
                <a:solidFill>
                  <a:srgbClr val="7030A0"/>
                </a:solidFill>
                <a:latin typeface="Trebuchet MS" panose="020B0603020202020204" pitchFamily="34" charset="0"/>
              </a:rPr>
              <a:t>or specific Main forms that you choose. You can also set the rule to apply to an entity.</a:t>
            </a:r>
          </a:p>
          <a:p>
            <a:pPr fontAlgn="base"/>
            <a:endParaRPr lang="en-US" sz="2000" dirty="0"/>
          </a:p>
          <a:p>
            <a:pPr fontAlgn="base"/>
            <a:endParaRPr lang="en-US" sz="2000" dirty="0"/>
          </a:p>
          <a:p>
            <a:pPr fontAlgn="base"/>
            <a:endParaRPr lang="en-US"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26750376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Designer</a:t>
            </a:r>
            <a:endParaRPr lang="en-US" sz="3200" dirty="0">
              <a:solidFill>
                <a:schemeClr val="accent1">
                  <a:lumMod val="50000"/>
                </a:schemeClr>
              </a:solidFill>
              <a:latin typeface="Segoe UI (Body)"/>
            </a:endParaRPr>
          </a:p>
        </p:txBody>
      </p:sp>
      <p:sp>
        <p:nvSpPr>
          <p:cNvPr id="4" name="Rectangle 3"/>
          <p:cNvSpPr/>
          <p:nvPr/>
        </p:nvSpPr>
        <p:spPr>
          <a:xfrm>
            <a:off x="379922" y="905100"/>
            <a:ext cx="10380134" cy="461665"/>
          </a:xfrm>
          <a:prstGeom prst="rect">
            <a:avLst/>
          </a:prstGeom>
        </p:spPr>
        <p:txBody>
          <a:bodyPr wrap="square">
            <a:spAutoFit/>
          </a:bodyPr>
          <a:lstStyle/>
          <a:p>
            <a:pPr fontAlgn="base"/>
            <a:r>
              <a:rPr lang="en-US" sz="2400" b="1" dirty="0">
                <a:solidFill>
                  <a:srgbClr val="7030A0"/>
                </a:solidFill>
                <a:latin typeface="Trebuchet MS" panose="020B0603020202020204" pitchFamily="34" charset="0"/>
              </a:rPr>
              <a:t>TYPES OF SUB AREA CAN BE DEFINED</a:t>
            </a:r>
          </a:p>
        </p:txBody>
      </p:sp>
      <p:pic>
        <p:nvPicPr>
          <p:cNvPr id="3" name="Picture 2"/>
          <p:cNvPicPr>
            <a:picLocks noChangeAspect="1"/>
          </p:cNvPicPr>
          <p:nvPr/>
        </p:nvPicPr>
        <p:blipFill>
          <a:blip r:embed="rId3"/>
          <a:stretch>
            <a:fillRect/>
          </a:stretch>
        </p:blipFill>
        <p:spPr>
          <a:xfrm>
            <a:off x="127000" y="1881206"/>
            <a:ext cx="11857759" cy="4436467"/>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759574105"/>
      </p:ext>
    </p:extLst>
  </p:cSld>
  <p:clrMapOvr>
    <a:masterClrMapping/>
  </p:clrMapOvr>
  <p:transition spd="slow">
    <p:wipe/>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7755969"/>
          </a:xfrm>
          <a:prstGeom prst="rect">
            <a:avLst/>
          </a:prstGeom>
        </p:spPr>
        <p:txBody>
          <a:bodyPr wrap="square">
            <a:spAutoFit/>
          </a:bodyPr>
          <a:lstStyle/>
          <a:p>
            <a:pPr lvl="6" fontAlgn="base"/>
            <a:endParaRPr lang="en-US" sz="2000" b="1" dirty="0">
              <a:solidFill>
                <a:prstClr val="black"/>
              </a:solidFill>
            </a:endParaRPr>
          </a:p>
          <a:p>
            <a:pPr fontAlgn="base"/>
            <a:endParaRPr lang="en-US" sz="2000" dirty="0"/>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Microsoft Dynamics CRM 2013 introduced new feature which provides an easy declarative interface to implement and maintain fast changing, commonly used business logic and client side validations without the need to write code. This is called </a:t>
            </a:r>
            <a:r>
              <a:rPr lang="en-US" sz="2400" b="1" dirty="0">
                <a:solidFill>
                  <a:srgbClr val="7030A0"/>
                </a:solidFill>
                <a:latin typeface="Trebuchet MS" panose="020B0603020202020204" pitchFamily="34" charset="0"/>
              </a:rPr>
              <a:t>Business Rule</a:t>
            </a:r>
            <a:r>
              <a:rPr lang="en-US" sz="2400" dirty="0">
                <a:solidFill>
                  <a:srgbClr val="7030A0"/>
                </a:solidFill>
                <a:latin typeface="Trebuchet MS" panose="020B0603020202020204" pitchFamily="34" charset="0"/>
              </a:rPr>
              <a:t>.</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The business rule is executed only on the client, if the rule’s scope is set at a </a:t>
            </a:r>
            <a:r>
              <a:rPr lang="en-US" sz="2400" b="1" dirty="0">
                <a:solidFill>
                  <a:srgbClr val="7030A0"/>
                </a:solidFill>
                <a:latin typeface="Trebuchet MS" panose="020B0603020202020204" pitchFamily="34" charset="0"/>
              </a:rPr>
              <a:t>form level (all forms or a specific form). </a:t>
            </a:r>
            <a:r>
              <a:rPr lang="en-US" sz="2400" dirty="0">
                <a:solidFill>
                  <a:srgbClr val="7030A0"/>
                </a:solidFill>
                <a:latin typeface="Trebuchet MS" panose="020B0603020202020204" pitchFamily="34" charset="0"/>
              </a:rPr>
              <a:t>The rules are executed when a record form is loaded and updated.</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The business rule is executed both on the </a:t>
            </a:r>
            <a:r>
              <a:rPr lang="en-US" sz="2400" b="1" dirty="0">
                <a:solidFill>
                  <a:srgbClr val="7030A0"/>
                </a:solidFill>
                <a:latin typeface="Trebuchet MS" panose="020B0603020202020204" pitchFamily="34" charset="0"/>
              </a:rPr>
              <a:t>server and client</a:t>
            </a:r>
            <a:r>
              <a:rPr lang="en-US" sz="2400" dirty="0">
                <a:solidFill>
                  <a:srgbClr val="7030A0"/>
                </a:solidFill>
                <a:latin typeface="Trebuchet MS" panose="020B0603020202020204" pitchFamily="34" charset="0"/>
              </a:rPr>
              <a:t>, if the rule’s scope is set at an </a:t>
            </a:r>
            <a:r>
              <a:rPr lang="en-US" sz="2400" b="1" dirty="0">
                <a:solidFill>
                  <a:srgbClr val="7030A0"/>
                </a:solidFill>
                <a:latin typeface="Trebuchet MS" panose="020B0603020202020204" pitchFamily="34" charset="0"/>
              </a:rPr>
              <a:t>entity level</a:t>
            </a:r>
            <a:r>
              <a:rPr lang="en-US" sz="2400" dirty="0">
                <a:solidFill>
                  <a:srgbClr val="7030A0"/>
                </a:solidFill>
                <a:latin typeface="Trebuchet MS" panose="020B0603020202020204" pitchFamily="34" charset="0"/>
              </a:rPr>
              <a:t>. The rules on the server-side are executed when a record is created or saved.</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When a same field is having client side code (java script code) and Business Rule configured on them here in this scenario client side code (java script code) </a:t>
            </a:r>
            <a:r>
              <a:rPr lang="en-US" sz="2400" b="1" dirty="0">
                <a:solidFill>
                  <a:srgbClr val="7030A0"/>
                </a:solidFill>
                <a:latin typeface="Trebuchet MS" panose="020B0603020202020204" pitchFamily="34" charset="0"/>
              </a:rPr>
              <a:t>takes priority and gets executed first.</a:t>
            </a:r>
          </a:p>
          <a:p>
            <a:pPr marL="342900" indent="-342900" fontAlgn="base">
              <a:buFont typeface="Arial" panose="020B0604020202020204" pitchFamily="34" charset="0"/>
              <a:buChar char="•"/>
            </a:pPr>
            <a:endParaRPr lang="en-US" sz="2000" b="1" dirty="0"/>
          </a:p>
          <a:p>
            <a:pPr fontAlgn="base"/>
            <a:endParaRPr lang="en-US" sz="2000" dirty="0"/>
          </a:p>
          <a:p>
            <a:pPr fontAlgn="base"/>
            <a:endParaRPr lang="en-US" sz="2000" dirty="0"/>
          </a:p>
          <a:p>
            <a:pPr fontAlgn="base"/>
            <a:endParaRPr lang="en-US"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884898603"/>
      </p:ext>
    </p:extLst>
  </p:cSld>
  <p:clrMapOvr>
    <a:masterClrMapping/>
  </p:clrMapOvr>
  <p:transition spd="slow">
    <p:wipe/>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21972" y="1244735"/>
            <a:ext cx="10148552" cy="1200329"/>
          </a:xfrm>
          <a:prstGeom prst="rect">
            <a:avLst/>
          </a:prstGeom>
        </p:spPr>
        <p:txBody>
          <a:bodyPr wrap="square">
            <a:spAutoFit/>
          </a:bodyPr>
          <a:lstStyle/>
          <a:p>
            <a:pPr marL="342900" indent="-342900" fontAlgn="base">
              <a:buFont typeface="Arial" panose="020B0604020202020204" pitchFamily="34" charset="0"/>
              <a:buChar char="•"/>
            </a:pPr>
            <a:r>
              <a:rPr lang="en-US" sz="2400" dirty="0">
                <a:solidFill>
                  <a:srgbClr val="7030A0"/>
                </a:solidFill>
                <a:latin typeface="Trebuchet MS" panose="020B0603020202020204" pitchFamily="34" charset="0"/>
              </a:rPr>
              <a:t>Business rules can be set to apply to all Main or Quick Create entity forms or specific Main forms that you choose. You can also set the rule to apply to an entity.</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 : What can business rules do?</a:t>
            </a:r>
            <a:br>
              <a:rPr sz="2900" b="1" dirty="0">
                <a:solidFill>
                  <a:srgbClr val="8B0D88"/>
                </a:solidFill>
                <a:latin typeface="Trebuchet MS" panose="020B0603020202020204" pitchFamily="34" charset="0"/>
                <a:ea typeface="+mj-ea"/>
                <a:cs typeface="+mj-cs"/>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5847755"/>
          </a:xfrm>
          <a:prstGeom prst="rect">
            <a:avLst/>
          </a:prstGeom>
        </p:spPr>
        <p:txBody>
          <a:bodyPr wrap="square">
            <a:spAutoFit/>
          </a:bodyPr>
          <a:lstStyle/>
          <a:p>
            <a:pPr fontAlgn="base"/>
            <a:endParaRPr lang="en-US" sz="3200" spc="-133" dirty="0">
              <a:ln w="3175">
                <a:noFill/>
              </a:ln>
              <a:solidFill>
                <a:schemeClr val="accent1">
                  <a:lumMod val="50000"/>
                </a:schemeClr>
              </a:solidFill>
              <a:latin typeface="Segoe UI (Body)"/>
              <a:cs typeface="Segoe UI" pitchFamily="34" charset="0"/>
            </a:endParaRPr>
          </a:p>
          <a:p>
            <a:pPr marL="342900" indent="-342900" fontAlgn="base">
              <a:buFont typeface="Arial" panose="020B0604020202020204" pitchFamily="34" charset="0"/>
              <a:buChar char="•"/>
            </a:pPr>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Business rules allow for a subset of the capabilities provided by form scripts.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define conditions and apply the following actions:</a:t>
            </a:r>
          </a:p>
          <a:p>
            <a:endParaRPr lang="en-US" sz="2400" dirty="0">
              <a:solidFill>
                <a:srgbClr val="7030A0"/>
              </a:solidFill>
              <a:latin typeface="Trebuchet MS" panose="020B0603020202020204" pitchFamily="34" charset="0"/>
            </a:endParaRP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Set field values.</a:t>
            </a: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Clear field values.</a:t>
            </a: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Set field requirement levels.</a:t>
            </a: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Show or hide fields.</a:t>
            </a: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Enable or disable fields.</a:t>
            </a:r>
          </a:p>
          <a:p>
            <a:pPr marL="2171700" lvl="4" indent="-342900">
              <a:buFont typeface="Arial" panose="020B0604020202020204" pitchFamily="34" charset="0"/>
              <a:buChar char="•"/>
            </a:pPr>
            <a:r>
              <a:rPr lang="en-US" sz="2400" dirty="0">
                <a:solidFill>
                  <a:srgbClr val="7030A0"/>
                </a:solidFill>
                <a:latin typeface="Trebuchet MS" panose="020B0603020202020204" pitchFamily="34" charset="0"/>
              </a:rPr>
              <a:t>Validate data and show error messages.</a:t>
            </a:r>
          </a:p>
          <a:p>
            <a:pPr marL="800100" lvl="1" indent="-342900" fontAlgn="base">
              <a:buFont typeface="Arial" panose="020B0604020202020204" pitchFamily="34" charset="0"/>
              <a:buChar char="•"/>
            </a:pPr>
            <a:endParaRPr lang="en-US" sz="2000" dirty="0"/>
          </a:p>
          <a:p>
            <a:pPr fontAlgn="base"/>
            <a:endParaRPr lang="en-US" sz="2000" dirty="0"/>
          </a:p>
          <a:p>
            <a:pPr fontAlgn="base"/>
            <a:endParaRPr lang="en-US"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671285127"/>
      </p:ext>
    </p:extLst>
  </p:cSld>
  <p:clrMapOvr>
    <a:masterClrMapping/>
  </p:clrMapOvr>
  <p:transition spd="slow">
    <p:wipe/>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712419" y="336011"/>
            <a:ext cx="10780222" cy="2862322"/>
          </a:xfrm>
          <a:prstGeom prst="rect">
            <a:avLst/>
          </a:prstGeom>
        </p:spPr>
        <p:txBody>
          <a:bodyPr wrap="square">
            <a:spAutoFit/>
          </a:bodyPr>
          <a:lstStyle/>
          <a:p>
            <a:pPr lvl="6" fontAlgn="base"/>
            <a:endParaRPr lang="en-US" sz="2000" b="1" dirty="0">
              <a:solidFill>
                <a:prstClr val="black"/>
              </a:solidFill>
            </a:endParaRPr>
          </a:p>
          <a:p>
            <a:pPr fontAlgn="base"/>
            <a:r>
              <a:rPr lang="en-US" sz="2400" dirty="0">
                <a:solidFill>
                  <a:srgbClr val="7030A0"/>
                </a:solidFill>
                <a:latin typeface="Trebuchet MS" panose="020B0603020202020204" pitchFamily="34" charset="0"/>
              </a:rPr>
              <a:t>There are four ways you can view, create, or edit business rules:</a:t>
            </a:r>
          </a:p>
          <a:p>
            <a:pPr fontAlgn="base"/>
            <a:endParaRPr lang="en-US" sz="2400" dirty="0">
              <a:solidFill>
                <a:srgbClr val="7030A0"/>
              </a:solidFill>
              <a:latin typeface="Trebuchet MS" panose="020B0603020202020204" pitchFamily="34" charset="0"/>
            </a:endParaRPr>
          </a:p>
          <a:p>
            <a:pPr fontAlgn="base"/>
            <a:r>
              <a:rPr lang="en-US" sz="2400" b="1" dirty="0">
                <a:solidFill>
                  <a:srgbClr val="7030A0"/>
                </a:solidFill>
                <a:latin typeface="Trebuchet MS" panose="020B0603020202020204" pitchFamily="34" charset="0"/>
              </a:rPr>
              <a:t>1.Solution &gt; Entity</a:t>
            </a:r>
          </a:p>
          <a:p>
            <a:pPr fontAlgn="base"/>
            <a:r>
              <a:rPr lang="en-US" sz="2400" dirty="0">
                <a:solidFill>
                  <a:srgbClr val="7030A0"/>
                </a:solidFill>
                <a:latin typeface="Trebuchet MS" panose="020B0603020202020204" pitchFamily="34" charset="0"/>
              </a:rPr>
              <a:t> From a solution, such as the default solution, you will find a Business Rules node for all entities.</a:t>
            </a:r>
          </a:p>
          <a:p>
            <a:pPr fontAlgn="base"/>
            <a:endParaRPr lang="en-US" sz="2000" dirty="0"/>
          </a:p>
          <a:p>
            <a:pPr fontAlgn="base"/>
            <a:r>
              <a:rPr lang="en-US" sz="2000" dirty="0"/>
              <a:t>		</a:t>
            </a:r>
          </a:p>
        </p:txBody>
      </p:sp>
      <p:pic>
        <p:nvPicPr>
          <p:cNvPr id="3" name="Picture 2"/>
          <p:cNvPicPr>
            <a:picLocks noChangeAspect="1"/>
          </p:cNvPicPr>
          <p:nvPr/>
        </p:nvPicPr>
        <p:blipFill>
          <a:blip r:embed="rId3"/>
          <a:stretch>
            <a:fillRect/>
          </a:stretch>
        </p:blipFill>
        <p:spPr>
          <a:xfrm>
            <a:off x="1615015" y="2604649"/>
            <a:ext cx="9782175" cy="356235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35332564"/>
      </p:ext>
    </p:extLst>
  </p:cSld>
  <p:clrMapOvr>
    <a:masterClrMapping/>
  </p:clrMapOvr>
  <p:transition spd="slow">
    <p:wipe/>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712419" y="336011"/>
            <a:ext cx="10241283" cy="3231654"/>
          </a:xfrm>
          <a:prstGeom prst="rect">
            <a:avLst/>
          </a:prstGeom>
        </p:spPr>
        <p:txBody>
          <a:bodyPr wrap="square">
            <a:spAutoFit/>
          </a:bodyPr>
          <a:lstStyle/>
          <a:p>
            <a:pPr lvl="6" fontAlgn="base"/>
            <a:endParaRPr lang="en-US" sz="2000" b="1" dirty="0">
              <a:solidFill>
                <a:prstClr val="black"/>
              </a:solidFill>
            </a:endParaRPr>
          </a:p>
          <a:p>
            <a:pPr fontAlgn="base"/>
            <a:r>
              <a:rPr lang="en-US" sz="2000" b="1" dirty="0"/>
              <a:t>2. </a:t>
            </a:r>
            <a:r>
              <a:rPr lang="en-US" sz="2400" b="1" dirty="0">
                <a:solidFill>
                  <a:srgbClr val="7030A0"/>
                </a:solidFill>
                <a:latin typeface="Trebuchet MS" panose="020B0603020202020204" pitchFamily="34" charset="0"/>
              </a:rPr>
              <a:t>Solution &gt; Entity &gt; Field</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When you view an entity field, you will find a Business Rules node that will show you only</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 the business rules that include this attribute.</a:t>
            </a:r>
          </a:p>
          <a:p>
            <a:pPr fontAlgn="base"/>
            <a:endParaRPr lang="en-US" sz="2000" dirty="0"/>
          </a:p>
          <a:p>
            <a:pPr fontAlgn="base"/>
            <a:r>
              <a:rPr lang="en-US" sz="2000" dirty="0"/>
              <a:t>		</a:t>
            </a:r>
          </a:p>
        </p:txBody>
      </p:sp>
      <p:pic>
        <p:nvPicPr>
          <p:cNvPr id="26627" name="Picture 3" descr="Business Rules on a field in Dynamics C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401" y="3361426"/>
            <a:ext cx="5000625" cy="2228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859242759"/>
      </p:ext>
    </p:extLst>
  </p:cSld>
  <p:clrMapOvr>
    <a:masterClrMapping/>
  </p:clrMapOvr>
  <p:transition spd="slow">
    <p:wipe/>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a:t>
            </a:r>
            <a:br>
              <a:rPr sz="2900" b="1" dirty="0">
                <a:solidFill>
                  <a:srgbClr val="8B0D88"/>
                </a:solidFill>
                <a:latin typeface="Trebuchet MS" panose="020B0603020202020204" pitchFamily="34" charset="0"/>
                <a:ea typeface="+mj-ea"/>
                <a:cs typeface="+mj-cs"/>
              </a:rPr>
            </a:b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1712419" y="336011"/>
            <a:ext cx="10241283" cy="4401205"/>
          </a:xfrm>
          <a:prstGeom prst="rect">
            <a:avLst/>
          </a:prstGeom>
        </p:spPr>
        <p:txBody>
          <a:bodyPr wrap="square">
            <a:spAutoFit/>
          </a:bodyPr>
          <a:lstStyle/>
          <a:p>
            <a:pPr lvl="6" fontAlgn="base"/>
            <a:endParaRPr lang="en-US" sz="2000" b="1" dirty="0">
              <a:solidFill>
                <a:prstClr val="black"/>
              </a:solidFill>
            </a:endParaRPr>
          </a:p>
          <a:p>
            <a:pPr fontAlgn="base"/>
            <a:r>
              <a:rPr lang="en-US" sz="2400" b="1" dirty="0">
                <a:solidFill>
                  <a:srgbClr val="7030A0"/>
                </a:solidFill>
                <a:latin typeface="Trebuchet MS" panose="020B0603020202020204" pitchFamily="34" charset="0"/>
              </a:rPr>
              <a:t>3. Form Editor</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From the form editor, you can use the Business Rules button in the ribbon to show the Business Rules Explorer on the right side. </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This will show you all business rules that will be applied just for this form.</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If you create a rule from the form editor, the default scope is for that form</a:t>
            </a:r>
          </a:p>
          <a:p>
            <a:pPr fontAlgn="base"/>
            <a:r>
              <a:rPr lang="en-US" sz="2000" dirty="0"/>
              <a:t>		</a:t>
            </a:r>
          </a:p>
        </p:txBody>
      </p:sp>
      <p:pic>
        <p:nvPicPr>
          <p:cNvPr id="27651" name="Picture 3" descr="Business Rules for the Form in Dynamics C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883" y="4562474"/>
            <a:ext cx="7690942" cy="2295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388414007"/>
      </p:ext>
    </p:extLst>
  </p:cSld>
  <p:clrMapOvr>
    <a:masterClrMapping/>
  </p:clrMapOvr>
  <p:transition spd="slow">
    <p:wipe/>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a:t>
            </a:r>
            <a:br>
              <a:rPr sz="2900" b="1" dirty="0">
                <a:solidFill>
                  <a:srgbClr val="8B0D88"/>
                </a:solidFill>
                <a:latin typeface="Trebuchet MS" panose="020B0603020202020204" pitchFamily="34" charset="0"/>
                <a:ea typeface="+mj-ea"/>
                <a:cs typeface="+mj-cs"/>
              </a:rPr>
            </a:b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1712419" y="336011"/>
            <a:ext cx="10241283" cy="2923877"/>
          </a:xfrm>
          <a:prstGeom prst="rect">
            <a:avLst/>
          </a:prstGeom>
        </p:spPr>
        <p:txBody>
          <a:bodyPr wrap="square">
            <a:spAutoFit/>
          </a:bodyPr>
          <a:lstStyle/>
          <a:p>
            <a:pPr lvl="6" fontAlgn="base"/>
            <a:endParaRPr lang="en-US" sz="2000" b="1" dirty="0">
              <a:solidFill>
                <a:prstClr val="black"/>
              </a:solidFill>
            </a:endParaRPr>
          </a:p>
          <a:p>
            <a:pPr fontAlgn="base"/>
            <a:r>
              <a:rPr lang="en-US" sz="2000" b="1" dirty="0"/>
              <a:t>4</a:t>
            </a:r>
            <a:r>
              <a:rPr lang="en-US" sz="2400" b="1" dirty="0">
                <a:solidFill>
                  <a:srgbClr val="7030A0"/>
                </a:solidFill>
                <a:latin typeface="Trebuchet MS" panose="020B0603020202020204" pitchFamily="34" charset="0"/>
              </a:rPr>
              <a:t>. Form Editor &gt; Field</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When you view the properties for a field that is used in a form, you will see a Business</a:t>
            </a:r>
          </a:p>
          <a:p>
            <a:pPr fontAlgn="base"/>
            <a:endParaRPr lang="en-US" sz="2400" dirty="0">
              <a:solidFill>
                <a:srgbClr val="7030A0"/>
              </a:solidFill>
              <a:latin typeface="Trebuchet MS" panose="020B0603020202020204" pitchFamily="34" charset="0"/>
            </a:endParaRPr>
          </a:p>
          <a:p>
            <a:pPr fontAlgn="base"/>
            <a:r>
              <a:rPr lang="en-US" sz="2400" dirty="0">
                <a:solidFill>
                  <a:srgbClr val="7030A0"/>
                </a:solidFill>
                <a:latin typeface="Trebuchet MS" panose="020B0603020202020204" pitchFamily="34" charset="0"/>
              </a:rPr>
              <a:t> Rules tab that shows you the business rules that include this attribute. </a:t>
            </a:r>
            <a:r>
              <a:rPr lang="en-US" sz="2000" dirty="0"/>
              <a:t>		</a:t>
            </a:r>
          </a:p>
        </p:txBody>
      </p:sp>
      <p:pic>
        <p:nvPicPr>
          <p:cNvPr id="28674" name="Picture 2" descr="Business Rules on Form Field in Dynamics C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4" y="2987899"/>
            <a:ext cx="7625139" cy="30180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63626" y="5701401"/>
            <a:ext cx="10989425" cy="1200329"/>
          </a:xfrm>
          <a:prstGeom prst="rect">
            <a:avLst/>
          </a:prstGeom>
        </p:spPr>
        <p:txBody>
          <a:bodyPr wrap="square">
            <a:spAutoFit/>
          </a:bodyPr>
          <a:lstStyle/>
          <a:p>
            <a:r>
              <a:rPr lang="en-US" sz="2400" dirty="0">
                <a:solidFill>
                  <a:srgbClr val="7030A0"/>
                </a:solidFill>
                <a:latin typeface="Trebuchet MS" panose="020B0603020202020204" pitchFamily="34" charset="0"/>
              </a:rPr>
              <a:t>If an existing rule is similar to a rule you want to make, you can open that rule and use the </a:t>
            </a:r>
            <a:r>
              <a:rPr lang="en-US" sz="2400" b="1" dirty="0">
                <a:solidFill>
                  <a:srgbClr val="7030A0"/>
                </a:solidFill>
                <a:latin typeface="Trebuchet MS" panose="020B0603020202020204" pitchFamily="34" charset="0"/>
              </a:rPr>
              <a:t>Save As</a:t>
            </a:r>
            <a:r>
              <a:rPr lang="en-US" sz="2400" dirty="0">
                <a:solidFill>
                  <a:srgbClr val="7030A0"/>
                </a:solidFill>
                <a:latin typeface="Trebuchet MS" panose="020B0603020202020204" pitchFamily="34" charset="0"/>
              </a:rPr>
              <a:t> button to copy an existing rule as a starting point for a new rule</a:t>
            </a:r>
            <a:r>
              <a:rPr lang="en-US" sz="2000" dirty="0">
                <a:solidFill>
                  <a:srgbClr val="2A2A2A"/>
                </a:solidFill>
                <a:latin typeface="Segoe UI" panose="020B0502040204020203" pitchFamily="34" charset="0"/>
              </a:rPr>
              <a:t>.</a:t>
            </a:r>
            <a:endParaRPr lang="en-US" sz="2000" dirty="0"/>
          </a:p>
        </p:txBody>
      </p:sp>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34318628"/>
      </p:ext>
    </p:extLst>
  </p:cSld>
  <p:clrMapOvr>
    <a:masterClrMapping/>
  </p:clrMapOvr>
  <p:transition spd="slow">
    <p:wipe/>
  </p:transition>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1600438"/>
          </a:xfrm>
          <a:prstGeom prst="rect">
            <a:avLst/>
          </a:prstGeom>
        </p:spPr>
        <p:txBody>
          <a:bodyPr wrap="square">
            <a:spAutoFit/>
          </a:bodyPr>
          <a:lstStyle/>
          <a:p>
            <a:pPr lvl="6" fontAlgn="base"/>
            <a:endParaRPr lang="en-US" sz="2000" b="1" dirty="0">
              <a:solidFill>
                <a:prstClr val="black"/>
              </a:solidFill>
            </a:endParaRPr>
          </a:p>
          <a:p>
            <a:pPr fontAlgn="base"/>
            <a:endParaRPr lang="en-US" sz="2000" dirty="0"/>
          </a:p>
          <a:p>
            <a:pPr fontAlgn="base"/>
            <a:endParaRPr lang="en-US" sz="2000" dirty="0"/>
          </a:p>
          <a:p>
            <a:pPr fontAlgn="base"/>
            <a:endParaRPr lang="en-US" sz="2000" dirty="0"/>
          </a:p>
          <a:p>
            <a:pPr fontAlgn="base"/>
            <a:endParaRPr lang="en-US" dirty="0"/>
          </a:p>
        </p:txBody>
      </p:sp>
      <p:pic>
        <p:nvPicPr>
          <p:cNvPr id="5" name="Picture 4"/>
          <p:cNvPicPr>
            <a:picLocks noChangeAspect="1"/>
          </p:cNvPicPr>
          <p:nvPr/>
        </p:nvPicPr>
        <p:blipFill>
          <a:blip r:embed="rId3"/>
          <a:stretch>
            <a:fillRect/>
          </a:stretch>
        </p:blipFill>
        <p:spPr>
          <a:xfrm>
            <a:off x="127001" y="965200"/>
            <a:ext cx="11717590" cy="4843930"/>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211595058"/>
      </p:ext>
    </p:extLst>
  </p:cSld>
  <p:clrMapOvr>
    <a:masterClrMapping/>
  </p:clrMapOvr>
  <p:transition spd="slow">
    <p:wipe/>
  </p:transition>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1600438"/>
          </a:xfrm>
          <a:prstGeom prst="rect">
            <a:avLst/>
          </a:prstGeom>
        </p:spPr>
        <p:txBody>
          <a:bodyPr wrap="square">
            <a:spAutoFit/>
          </a:bodyPr>
          <a:lstStyle/>
          <a:p>
            <a:pPr lvl="6" fontAlgn="base"/>
            <a:endParaRPr lang="en-US" sz="2000" b="1" dirty="0">
              <a:solidFill>
                <a:prstClr val="black"/>
              </a:solidFill>
            </a:endParaRPr>
          </a:p>
          <a:p>
            <a:pPr fontAlgn="base"/>
            <a:endParaRPr lang="en-US" sz="2000" dirty="0"/>
          </a:p>
          <a:p>
            <a:pPr fontAlgn="base"/>
            <a:endParaRPr lang="en-US" sz="2000" dirty="0"/>
          </a:p>
          <a:p>
            <a:pPr fontAlgn="base"/>
            <a:endParaRPr lang="en-US" sz="2000" dirty="0"/>
          </a:p>
          <a:p>
            <a:pPr fontAlgn="base"/>
            <a:endParaRPr lang="en-US" dirty="0"/>
          </a:p>
        </p:txBody>
      </p:sp>
      <p:pic>
        <p:nvPicPr>
          <p:cNvPr id="3" name="Picture 2"/>
          <p:cNvPicPr>
            <a:picLocks noChangeAspect="1"/>
          </p:cNvPicPr>
          <p:nvPr/>
        </p:nvPicPr>
        <p:blipFill>
          <a:blip r:embed="rId3"/>
          <a:stretch>
            <a:fillRect/>
          </a:stretch>
        </p:blipFill>
        <p:spPr>
          <a:xfrm>
            <a:off x="383334" y="965200"/>
            <a:ext cx="11427666" cy="5257403"/>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676168263"/>
      </p:ext>
    </p:extLst>
  </p:cSld>
  <p:clrMapOvr>
    <a:masterClrMapping/>
  </p:clrMapOvr>
  <p:transition spd="slow">
    <p:wipe/>
  </p:transition>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Rules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1600438"/>
          </a:xfrm>
          <a:prstGeom prst="rect">
            <a:avLst/>
          </a:prstGeom>
        </p:spPr>
        <p:txBody>
          <a:bodyPr wrap="square">
            <a:spAutoFit/>
          </a:bodyPr>
          <a:lstStyle/>
          <a:p>
            <a:pPr lvl="6" fontAlgn="base"/>
            <a:endParaRPr lang="en-US" sz="2000" b="1" dirty="0">
              <a:solidFill>
                <a:prstClr val="black"/>
              </a:solidFill>
            </a:endParaRPr>
          </a:p>
          <a:p>
            <a:pPr fontAlgn="base"/>
            <a:endParaRPr lang="en-US" sz="2000" dirty="0"/>
          </a:p>
          <a:p>
            <a:pPr fontAlgn="base"/>
            <a:endParaRPr lang="en-US" sz="2000" dirty="0"/>
          </a:p>
          <a:p>
            <a:pPr fontAlgn="base"/>
            <a:endParaRPr lang="en-US" sz="2000" dirty="0"/>
          </a:p>
          <a:p>
            <a:pPr fontAlgn="base"/>
            <a:endParaRPr lang="en-US" dirty="0"/>
          </a:p>
        </p:txBody>
      </p:sp>
      <p:pic>
        <p:nvPicPr>
          <p:cNvPr id="5" name="Picture 4"/>
          <p:cNvPicPr>
            <a:picLocks noChangeAspect="1"/>
          </p:cNvPicPr>
          <p:nvPr/>
        </p:nvPicPr>
        <p:blipFill>
          <a:blip r:embed="rId3"/>
          <a:stretch>
            <a:fillRect/>
          </a:stretch>
        </p:blipFill>
        <p:spPr>
          <a:xfrm>
            <a:off x="301812" y="965200"/>
            <a:ext cx="11509188" cy="6470759"/>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87525638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Designer</a:t>
            </a:r>
            <a:endParaRPr lang="en-US" sz="3200" dirty="0">
              <a:solidFill>
                <a:schemeClr val="accent1">
                  <a:lumMod val="50000"/>
                </a:schemeClr>
              </a:solidFill>
              <a:latin typeface="Segoe UI (Body)"/>
            </a:endParaRPr>
          </a:p>
        </p:txBody>
      </p:sp>
      <p:sp>
        <p:nvSpPr>
          <p:cNvPr id="4" name="Rectangle 3"/>
          <p:cNvSpPr/>
          <p:nvPr/>
        </p:nvSpPr>
        <p:spPr>
          <a:xfrm>
            <a:off x="379922" y="1439275"/>
            <a:ext cx="5472238" cy="830997"/>
          </a:xfrm>
          <a:prstGeom prst="rect">
            <a:avLst/>
          </a:prstGeom>
        </p:spPr>
        <p:txBody>
          <a:bodyPr wrap="square">
            <a:spAutoFit/>
          </a:bodyPr>
          <a:lstStyle/>
          <a:p>
            <a:pPr fontAlgn="base"/>
            <a:r>
              <a:rPr lang="en-US" sz="2400" b="1" dirty="0">
                <a:solidFill>
                  <a:srgbClr val="7030A0"/>
                </a:solidFill>
                <a:latin typeface="Trebuchet MS" panose="020B0603020202020204" pitchFamily="34" charset="0"/>
              </a:rPr>
              <a:t>This is how the app looks inside Site Map Designer</a:t>
            </a:r>
          </a:p>
        </p:txBody>
      </p:sp>
      <p:pic>
        <p:nvPicPr>
          <p:cNvPr id="5" name="Picture 4"/>
          <p:cNvPicPr>
            <a:picLocks noChangeAspect="1"/>
          </p:cNvPicPr>
          <p:nvPr/>
        </p:nvPicPr>
        <p:blipFill>
          <a:blip r:embed="rId3"/>
          <a:stretch>
            <a:fillRect/>
          </a:stretch>
        </p:blipFill>
        <p:spPr>
          <a:xfrm>
            <a:off x="5968999" y="965199"/>
            <a:ext cx="4435037" cy="5402349"/>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802231337"/>
      </p:ext>
    </p:extLst>
  </p:cSld>
  <p:clrMapOvr>
    <a:masterClrMapping/>
  </p:clrMapOvr>
  <p:transition spd="slow">
    <p:wipe/>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6740307"/>
          </a:xfrm>
          <a:prstGeom prst="rect">
            <a:avLst/>
          </a:prstGeom>
        </p:spPr>
        <p:txBody>
          <a:bodyPr wrap="square">
            <a:spAutoFit/>
          </a:bodyPr>
          <a:lstStyle/>
          <a:p>
            <a:pPr lvl="6" fontAlgn="base"/>
            <a:endParaRPr lang="en-US" sz="2000" b="1" dirty="0">
              <a:solidFill>
                <a:prstClr val="black"/>
              </a:solidFill>
            </a:endParaRPr>
          </a:p>
          <a:p>
            <a:pPr fontAlgn="base"/>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Microsoft Dynamics CRM 2013 introduced new feature which provides a streamlined user experience that leads people through the processes their organization has defined for interactions that need to be advanced to a conclusion of some kind. This feature is called </a:t>
            </a:r>
            <a:r>
              <a:rPr lang="en-US" sz="2400" b="1" dirty="0">
                <a:solidFill>
                  <a:srgbClr val="7030A0"/>
                </a:solidFill>
                <a:latin typeface="Trebuchet MS" panose="020B0603020202020204" pitchFamily="34" charset="0"/>
              </a:rPr>
              <a:t>Business Process Flow</a:t>
            </a:r>
            <a:r>
              <a:rPr lang="en-US" sz="2400" dirty="0">
                <a:solidFill>
                  <a:srgbClr val="7030A0"/>
                </a:solidFill>
                <a:latin typeface="Trebuchet MS" panose="020B0603020202020204" pitchFamily="34" charset="0"/>
              </a:rPr>
              <a:t>.</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dirty="0">
                <a:solidFill>
                  <a:srgbClr val="7030A0"/>
                </a:solidFill>
                <a:latin typeface="Trebuchet MS" panose="020B0603020202020204" pitchFamily="34" charset="0"/>
              </a:rPr>
              <a:t>Business process flows </a:t>
            </a:r>
            <a:r>
              <a:rPr lang="en-US" sz="2400" dirty="0">
                <a:solidFill>
                  <a:srgbClr val="7030A0"/>
                </a:solidFill>
                <a:latin typeface="Trebuchet MS" panose="020B0603020202020204" pitchFamily="34" charset="0"/>
              </a:rPr>
              <a:t>provide a guide for people to get work done. Use business process flows to define a set of steps for people to follow to take them to a desired outcome. These steps provide a visual indicator that tells people where they are in the business process.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Business Process Flow</a:t>
            </a:r>
            <a:r>
              <a:rPr lang="en-US" sz="2000" dirty="0"/>
              <a:t> is a new type of process introduced in CRM 2013.</a:t>
            </a:r>
          </a:p>
          <a:p>
            <a:endParaRPr lang="en-US"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fontAlgn="base"/>
            <a:endParaRPr lang="en-US" sz="2000" dirty="0"/>
          </a:p>
          <a:p>
            <a:pPr fontAlgn="base"/>
            <a:endParaRPr lang="en-US" sz="2000" dirty="0"/>
          </a:p>
          <a:p>
            <a:pPr fontAlgn="base"/>
            <a:endParaRPr lang="en-US" sz="2000" dirty="0"/>
          </a:p>
          <a:p>
            <a:pPr fontAlgn="base"/>
            <a:endParaRPr lang="en-US" dirty="0"/>
          </a:p>
        </p:txBody>
      </p:sp>
      <p:pic>
        <p:nvPicPr>
          <p:cNvPr id="5" name="Picture 4"/>
          <p:cNvPicPr>
            <a:picLocks noChangeAspect="1"/>
          </p:cNvPicPr>
          <p:nvPr/>
        </p:nvPicPr>
        <p:blipFill>
          <a:blip r:embed="rId3"/>
          <a:stretch>
            <a:fillRect/>
          </a:stretch>
        </p:blipFill>
        <p:spPr>
          <a:xfrm>
            <a:off x="546007" y="4407367"/>
            <a:ext cx="11645993" cy="2257450"/>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147830412"/>
      </p:ext>
    </p:extLst>
  </p:cSld>
  <p:clrMapOvr>
    <a:masterClrMapping/>
  </p:clrMapOvr>
  <p:transition spd="slow">
    <p:wipe/>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a:t>
            </a:r>
            <a:br>
              <a:rPr sz="2900" b="1" dirty="0">
                <a:solidFill>
                  <a:srgbClr val="8B0D88"/>
                </a:solidFill>
                <a:latin typeface="Trebuchet MS" panose="020B0603020202020204" pitchFamily="34" charset="0"/>
                <a:ea typeface="+mj-ea"/>
                <a:cs typeface="+mj-cs"/>
              </a:rPr>
            </a:b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1030778" y="336011"/>
            <a:ext cx="10780222" cy="6955750"/>
          </a:xfrm>
          <a:prstGeom prst="rect">
            <a:avLst/>
          </a:prstGeom>
        </p:spPr>
        <p:txBody>
          <a:bodyPr wrap="square">
            <a:spAutoFit/>
          </a:bodyPr>
          <a:lstStyle/>
          <a:p>
            <a:pPr lvl="6" fontAlgn="base"/>
            <a:endParaRPr lang="en-US" sz="2000" b="1" dirty="0">
              <a:solidFill>
                <a:prstClr val="black"/>
              </a:solidFill>
            </a:endParaRPr>
          </a:p>
          <a:p>
            <a:pPr fontAlgn="base"/>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They</a:t>
            </a:r>
            <a:r>
              <a:rPr lang="en-US" sz="2000" dirty="0"/>
              <a:t> </a:t>
            </a:r>
            <a:r>
              <a:rPr lang="en-US" sz="2400" dirty="0">
                <a:solidFill>
                  <a:srgbClr val="7030A0"/>
                </a:solidFill>
                <a:latin typeface="Trebuchet MS" panose="020B0603020202020204" pitchFamily="34" charset="0"/>
              </a:rPr>
              <a:t>are </a:t>
            </a:r>
            <a:r>
              <a:rPr lang="en-US" sz="2400" b="1" dirty="0">
                <a:solidFill>
                  <a:srgbClr val="7030A0"/>
                </a:solidFill>
                <a:latin typeface="Trebuchet MS" panose="020B0603020202020204" pitchFamily="34" charset="0"/>
              </a:rPr>
              <a:t>available for out-of-the-box entities and even your own custom entities.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Additionally, an entity can have many business process flows associated with it. They are highly configurable to fit your organizational needs.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In Microsoft Dynamics CRM 2015, for more complex scenarios, you can enhance a business process flow with branching by using the </a:t>
            </a:r>
            <a:r>
              <a:rPr lang="en-US" sz="2400" b="1" dirty="0">
                <a:solidFill>
                  <a:srgbClr val="7030A0"/>
                </a:solidFill>
                <a:latin typeface="Trebuchet MS" panose="020B0603020202020204" pitchFamily="34" charset="0"/>
              </a:rPr>
              <a:t>If-Else</a:t>
            </a:r>
            <a:r>
              <a:rPr lang="en-US" sz="2400" dirty="0">
                <a:solidFill>
                  <a:srgbClr val="7030A0"/>
                </a:solidFill>
                <a:latin typeface="Trebuchet MS" panose="020B0603020202020204" pitchFamily="34" charset="0"/>
              </a:rPr>
              <a:t> logic.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branching condition can be formed of multiple logical expressions that use a combination of </a:t>
            </a:r>
            <a:r>
              <a:rPr lang="en-US" sz="2400" b="1" dirty="0">
                <a:solidFill>
                  <a:srgbClr val="7030A0"/>
                </a:solidFill>
                <a:latin typeface="Trebuchet MS" panose="020B0603020202020204" pitchFamily="34" charset="0"/>
              </a:rPr>
              <a:t>AND</a:t>
            </a:r>
            <a:r>
              <a:rPr lang="en-US" sz="2400" dirty="0">
                <a:solidFill>
                  <a:srgbClr val="7030A0"/>
                </a:solidFill>
                <a:latin typeface="Trebuchet MS" panose="020B0603020202020204" pitchFamily="34" charset="0"/>
              </a:rPr>
              <a:t> or </a:t>
            </a:r>
            <a:r>
              <a:rPr lang="en-US" sz="2400" b="1" dirty="0">
                <a:solidFill>
                  <a:srgbClr val="7030A0"/>
                </a:solidFill>
                <a:latin typeface="Trebuchet MS" panose="020B0603020202020204" pitchFamily="34" charset="0"/>
              </a:rPr>
              <a:t>OR</a:t>
            </a:r>
            <a:r>
              <a:rPr lang="en-US" sz="2400" dirty="0">
                <a:solidFill>
                  <a:srgbClr val="7030A0"/>
                </a:solidFill>
                <a:latin typeface="Trebuchet MS" panose="020B0603020202020204" pitchFamily="34" charset="0"/>
              </a:rPr>
              <a:t> operators. The branch selection is done automatically, in real time, based on rules defined during the process definition. </a:t>
            </a:r>
          </a:p>
          <a:p>
            <a:pPr marL="342900" indent="-342900">
              <a:buFont typeface="Arial" panose="020B0604020202020204" pitchFamily="34" charset="0"/>
              <a:buChar char="•"/>
            </a:pPr>
            <a:endParaRPr lang="en-US" sz="2000" b="1" dirty="0"/>
          </a:p>
          <a:p>
            <a:pPr fontAlgn="base"/>
            <a:endParaRPr lang="en-US" sz="2000" dirty="0"/>
          </a:p>
          <a:p>
            <a:pPr fontAlgn="base"/>
            <a:endParaRPr lang="en-US" sz="2000" dirty="0"/>
          </a:p>
          <a:p>
            <a:pPr fontAlgn="base"/>
            <a:endParaRPr lang="en-US" sz="2000" dirty="0"/>
          </a:p>
          <a:p>
            <a:pPr fontAlgn="base"/>
            <a:endParaRPr lang="en-US"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960989042"/>
      </p:ext>
    </p:extLst>
  </p:cSld>
  <p:clrMapOvr>
    <a:masterClrMapping/>
  </p:clrMapOvr>
  <p:transition spd="slow">
    <p:wipe/>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5109" y="1106028"/>
            <a:ext cx="9805115" cy="230832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Different process can be available for the same record type and utilized depending on a user’s security role.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Microsoft Dynamics CRM 2015 introduce </a:t>
            </a:r>
            <a:r>
              <a:rPr lang="en-US" sz="2400" dirty="0" err="1">
                <a:solidFill>
                  <a:srgbClr val="7030A0"/>
                </a:solidFill>
                <a:latin typeface="Trebuchet MS" panose="020B0603020202020204" pitchFamily="34" charset="0"/>
              </a:rPr>
              <a:t>Xrm</a:t>
            </a:r>
            <a:r>
              <a:rPr lang="en-US" sz="2400" dirty="0">
                <a:solidFill>
                  <a:srgbClr val="7030A0"/>
                </a:solidFill>
                <a:latin typeface="Trebuchet MS" panose="020B0603020202020204" pitchFamily="34" charset="0"/>
              </a:rPr>
              <a:t> API methods to help within OOB programmability options refer the link to know more : </a:t>
            </a:r>
            <a:r>
              <a:rPr lang="en-US" sz="2400" dirty="0">
                <a:solidFill>
                  <a:srgbClr val="7030A0"/>
                </a:solidFill>
                <a:latin typeface="Trebuchet MS" panose="020B0603020202020204" pitchFamily="34" charset="0"/>
                <a:hlinkClick r:id="rId2"/>
              </a:rPr>
              <a:t>https://msdn.microsoft.com/en-in/library/dn817878.aspx</a:t>
            </a:r>
            <a:r>
              <a:rPr lang="en-US" sz="2400" dirty="0">
                <a:solidFill>
                  <a:srgbClr val="7030A0"/>
                </a:solidFill>
                <a:latin typeface="Trebuchet MS" panose="020B0603020202020204" pitchFamily="34" charset="0"/>
              </a:rPr>
              <a:t> </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cSld>
  <p:clrMapOvr>
    <a:masterClrMapping/>
  </p:clrMapOvr>
  <p:transition>
    <p:fade/>
  </p:transition>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5509200"/>
          </a:xfrm>
          <a:prstGeom prst="rect">
            <a:avLst/>
          </a:prstGeom>
        </p:spPr>
        <p:txBody>
          <a:bodyPr wrap="square">
            <a:spAutoFit/>
          </a:bodyPr>
          <a:lstStyle/>
          <a:p>
            <a:pPr lvl="6" fontAlgn="base"/>
            <a:endParaRPr lang="en-US" sz="2000" b="1" dirty="0">
              <a:solidFill>
                <a:prstClr val="black"/>
              </a:solidFill>
            </a:endParaRPr>
          </a:p>
          <a:p>
            <a:pPr marL="342900" indent="-342900" fontAlgn="base">
              <a:buFont typeface="Arial" panose="020B0604020202020204" pitchFamily="34" charset="0"/>
              <a:buChar char="•"/>
            </a:pPr>
            <a:endParaRPr lang="en-US" sz="2000" dirty="0"/>
          </a:p>
          <a:p>
            <a:pPr marL="342900" indent="-342900">
              <a:buFont typeface="Arial" panose="020B0604020202020204" pitchFamily="34" charset="0"/>
              <a:buChar char="•"/>
            </a:pPr>
            <a:r>
              <a:rPr lang="en-US" sz="2400" b="1" dirty="0">
                <a:solidFill>
                  <a:srgbClr val="7030A0"/>
                </a:solidFill>
                <a:latin typeface="Trebuchet MS" panose="020B0603020202020204" pitchFamily="34" charset="0"/>
              </a:rPr>
              <a:t>Business Process Flow </a:t>
            </a:r>
            <a:r>
              <a:rPr lang="en-US" sz="2400" dirty="0">
                <a:solidFill>
                  <a:srgbClr val="7030A0"/>
                </a:solidFill>
                <a:latin typeface="Trebuchet MS" panose="020B0603020202020204" pitchFamily="34" charset="0"/>
              </a:rPr>
              <a:t>is very helpful in identifying and inputting only the required information at the each stage of the process. You can easily identify at which each record is and decides what to do.</a:t>
            </a:r>
          </a:p>
          <a:p>
            <a:pPr marL="342900" indent="-342900" fontAlgn="base">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dirty="0">
                <a:solidFill>
                  <a:srgbClr val="7030A0"/>
                </a:solidFill>
                <a:latin typeface="Trebuchet MS" panose="020B0603020202020204" pitchFamily="34" charset="0"/>
              </a:rPr>
              <a:t>Business process flows </a:t>
            </a:r>
            <a:r>
              <a:rPr lang="en-US" sz="2400" dirty="0">
                <a:solidFill>
                  <a:srgbClr val="7030A0"/>
                </a:solidFill>
                <a:latin typeface="Trebuchet MS" panose="020B0603020202020204" pitchFamily="34" charset="0"/>
              </a:rPr>
              <a:t>provide a guide for people to get work done. Use business process flows to define a set of steps for people to follow to take them to a desired outcome. These steps provide a visual indicator that tells people where they are in the business process.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 business process flow is composed of Stages, and within each stage there are </a:t>
            </a:r>
            <a:r>
              <a:rPr lang="en-US" sz="2400" b="1" dirty="0">
                <a:solidFill>
                  <a:srgbClr val="7030A0"/>
                </a:solidFill>
                <a:latin typeface="Trebuchet MS" panose="020B0603020202020204" pitchFamily="34" charset="0"/>
              </a:rPr>
              <a:t>Steps</a:t>
            </a:r>
            <a:r>
              <a:rPr lang="en-US" sz="2400" dirty="0">
                <a:solidFill>
                  <a:srgbClr val="7030A0"/>
                </a:solidFill>
                <a:latin typeface="Trebuchet MS" panose="020B0603020202020204" pitchFamily="34" charset="0"/>
              </a:rPr>
              <a:t> to complete which are fields. In the business process flow heading, a user can see which stage they are at in the process, and which steps they need to complete before they proceed in the process.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66750226"/>
      </p:ext>
    </p:extLst>
  </p:cSld>
  <p:clrMapOvr>
    <a:masterClrMapping/>
  </p:clrMapOvr>
  <p:transition spd="slow">
    <p:wipe/>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62885" y="965915"/>
            <a:ext cx="10225825" cy="2677656"/>
          </a:xfrm>
          <a:prstGeom prst="rect">
            <a:avLst/>
          </a:prstGeom>
        </p:spPr>
        <p:txBody>
          <a:bodyPr wrap="square">
            <a:spAutoFit/>
          </a:bodyPr>
          <a:lstStyle/>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Business process flows enable you to </a:t>
            </a:r>
            <a:r>
              <a:rPr lang="en-US" sz="2400" b="1" dirty="0">
                <a:solidFill>
                  <a:srgbClr val="7030A0"/>
                </a:solidFill>
                <a:latin typeface="Trebuchet MS" panose="020B0603020202020204" pitchFamily="34" charset="0"/>
              </a:rPr>
              <a:t>require users to complete certain steps before completing the process </a:t>
            </a:r>
            <a:r>
              <a:rPr lang="en-US" sz="2400" dirty="0">
                <a:solidFill>
                  <a:srgbClr val="7030A0"/>
                </a:solidFill>
                <a:latin typeface="Trebuchet MS" panose="020B0603020202020204" pitchFamily="34" charset="0"/>
              </a:rPr>
              <a:t>and if needed you can also allow users to jump stages. They are available for out-of-the-box entities and even your own custom entities. Additionally, an entity can have many business process flows associated with it. They are highly configurable to fit your organizational needs</a:t>
            </a:r>
            <a:r>
              <a:rPr lang="en-US" sz="2400" dirty="0"/>
              <a:t>.</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a:t>
            </a:r>
            <a:br>
              <a:rPr sz="2900" b="1" dirty="0">
                <a:solidFill>
                  <a:srgbClr val="8B0D88"/>
                </a:solidFill>
                <a:latin typeface="Trebuchet MS" panose="020B0603020202020204" pitchFamily="34" charset="0"/>
                <a:ea typeface="+mj-ea"/>
                <a:cs typeface="+mj-cs"/>
              </a:rPr>
            </a:b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pic>
        <p:nvPicPr>
          <p:cNvPr id="3" name="Picture 2"/>
          <p:cNvPicPr>
            <a:picLocks noChangeAspect="1"/>
          </p:cNvPicPr>
          <p:nvPr/>
        </p:nvPicPr>
        <p:blipFill>
          <a:blip r:embed="rId3"/>
          <a:stretch>
            <a:fillRect/>
          </a:stretch>
        </p:blipFill>
        <p:spPr>
          <a:xfrm>
            <a:off x="127000" y="965200"/>
            <a:ext cx="10702365" cy="2175149"/>
          </a:xfrm>
          <a:prstGeom prst="rect">
            <a:avLst/>
          </a:prstGeom>
        </p:spPr>
      </p:pic>
      <p:pic>
        <p:nvPicPr>
          <p:cNvPr id="5" name="Picture 4"/>
          <p:cNvPicPr>
            <a:picLocks noChangeAspect="1"/>
          </p:cNvPicPr>
          <p:nvPr/>
        </p:nvPicPr>
        <p:blipFill>
          <a:blip r:embed="rId4"/>
          <a:stretch>
            <a:fillRect/>
          </a:stretch>
        </p:blipFill>
        <p:spPr>
          <a:xfrm>
            <a:off x="127000" y="3053405"/>
            <a:ext cx="10702365" cy="3418156"/>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764742098"/>
      </p:ext>
    </p:extLst>
  </p:cSld>
  <p:clrMapOvr>
    <a:masterClrMapping/>
  </p:clrMapOvr>
  <p:transition spd="slow">
    <p:wipe/>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698"/>
            <a:ext cx="11684000" cy="585055"/>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 Editor</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pic>
        <p:nvPicPr>
          <p:cNvPr id="4" name="Picture 3"/>
          <p:cNvPicPr>
            <a:picLocks noChangeAspect="1"/>
          </p:cNvPicPr>
          <p:nvPr/>
        </p:nvPicPr>
        <p:blipFill>
          <a:blip r:embed="rId3"/>
          <a:stretch>
            <a:fillRect/>
          </a:stretch>
        </p:blipFill>
        <p:spPr>
          <a:xfrm>
            <a:off x="555812" y="916647"/>
            <a:ext cx="11304097" cy="5681377"/>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977622396"/>
      </p:ext>
    </p:extLst>
  </p:cSld>
  <p:clrMapOvr>
    <a:masterClrMapping/>
  </p:clrMapOvr>
  <p:transition spd="slow">
    <p:wipe/>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698"/>
            <a:ext cx="11684000" cy="585055"/>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 Editor</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pic>
        <p:nvPicPr>
          <p:cNvPr id="3" name="Picture 2"/>
          <p:cNvPicPr>
            <a:picLocks noChangeAspect="1"/>
          </p:cNvPicPr>
          <p:nvPr/>
        </p:nvPicPr>
        <p:blipFill>
          <a:blip r:embed="rId3"/>
          <a:stretch>
            <a:fillRect/>
          </a:stretch>
        </p:blipFill>
        <p:spPr>
          <a:xfrm>
            <a:off x="0" y="1401856"/>
            <a:ext cx="11735651" cy="4730003"/>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48609343"/>
      </p:ext>
    </p:extLst>
  </p:cSld>
  <p:clrMapOvr>
    <a:masterClrMapping/>
  </p:clrMapOvr>
  <p:transition spd="slow">
    <p:wipe/>
  </p:transition>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 Editor</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pic>
        <p:nvPicPr>
          <p:cNvPr id="4" name="Picture 3"/>
          <p:cNvPicPr>
            <a:picLocks noChangeAspect="1"/>
          </p:cNvPicPr>
          <p:nvPr/>
        </p:nvPicPr>
        <p:blipFill>
          <a:blip r:embed="rId3"/>
          <a:stretch>
            <a:fillRect/>
          </a:stretch>
        </p:blipFill>
        <p:spPr>
          <a:xfrm>
            <a:off x="451747" y="965200"/>
            <a:ext cx="11034506" cy="4449481"/>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941200908"/>
      </p:ext>
    </p:extLst>
  </p:cSld>
  <p:clrMapOvr>
    <a:masterClrMapping/>
  </p:clrMapOvr>
  <p:transition spd="slow">
    <p:wipe/>
  </p:transition>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 Editor : Add a New Stage</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pic>
        <p:nvPicPr>
          <p:cNvPr id="3" name="Picture 2"/>
          <p:cNvPicPr>
            <a:picLocks noChangeAspect="1"/>
          </p:cNvPicPr>
          <p:nvPr/>
        </p:nvPicPr>
        <p:blipFill>
          <a:blip r:embed="rId3"/>
          <a:stretch>
            <a:fillRect/>
          </a:stretch>
        </p:blipFill>
        <p:spPr>
          <a:xfrm>
            <a:off x="259042" y="1707696"/>
            <a:ext cx="11419915" cy="3410816"/>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16467396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Designer</a:t>
            </a:r>
            <a:endParaRPr lang="en-US" sz="3200" dirty="0">
              <a:solidFill>
                <a:schemeClr val="accent1">
                  <a:lumMod val="50000"/>
                </a:schemeClr>
              </a:solidFill>
              <a:latin typeface="Segoe UI (Body)"/>
            </a:endParaRPr>
          </a:p>
        </p:txBody>
      </p:sp>
      <p:sp>
        <p:nvSpPr>
          <p:cNvPr id="4" name="Rectangle 3"/>
          <p:cNvSpPr/>
          <p:nvPr/>
        </p:nvSpPr>
        <p:spPr>
          <a:xfrm>
            <a:off x="719115" y="902429"/>
            <a:ext cx="7699328" cy="461665"/>
          </a:xfrm>
          <a:prstGeom prst="rect">
            <a:avLst/>
          </a:prstGeom>
        </p:spPr>
        <p:txBody>
          <a:bodyPr wrap="square">
            <a:spAutoFit/>
          </a:bodyPr>
          <a:lstStyle/>
          <a:p>
            <a:pPr fontAlgn="base"/>
            <a:r>
              <a:rPr lang="en-US" sz="2400" b="1" dirty="0">
                <a:solidFill>
                  <a:srgbClr val="7030A0"/>
                </a:solidFill>
                <a:latin typeface="Trebuchet MS" panose="020B0603020202020204" pitchFamily="34" charset="0"/>
              </a:rPr>
              <a:t>Save and close to go back to App Designer</a:t>
            </a:r>
          </a:p>
        </p:txBody>
      </p:sp>
      <p:pic>
        <p:nvPicPr>
          <p:cNvPr id="3" name="Picture 2"/>
          <p:cNvPicPr>
            <a:picLocks noChangeAspect="1"/>
          </p:cNvPicPr>
          <p:nvPr/>
        </p:nvPicPr>
        <p:blipFill>
          <a:blip r:embed="rId3"/>
          <a:stretch>
            <a:fillRect/>
          </a:stretch>
        </p:blipFill>
        <p:spPr>
          <a:xfrm>
            <a:off x="311882" y="1639879"/>
            <a:ext cx="11758943" cy="4677794"/>
          </a:xfrm>
          <a:prstGeom prst="rect">
            <a:avLst/>
          </a:prstGeom>
        </p:spPr>
      </p:pic>
      <p:cxnSp>
        <p:nvCxnSpPr>
          <p:cNvPr id="9" name="Straight Arrow Connector 8"/>
          <p:cNvCxnSpPr/>
          <p:nvPr/>
        </p:nvCxnSpPr>
        <p:spPr>
          <a:xfrm>
            <a:off x="1512916" y="3374967"/>
            <a:ext cx="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39878362"/>
      </p:ext>
    </p:extLst>
  </p:cSld>
  <p:clrMapOvr>
    <a:masterClrMapping/>
  </p:clrMapOvr>
  <p:transition spd="slow">
    <p:wipe/>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 Editor : Add a New Condition</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pic>
        <p:nvPicPr>
          <p:cNvPr id="4" name="Picture 3"/>
          <p:cNvPicPr>
            <a:picLocks noChangeAspect="1"/>
          </p:cNvPicPr>
          <p:nvPr/>
        </p:nvPicPr>
        <p:blipFill>
          <a:blip r:embed="rId3"/>
          <a:stretch>
            <a:fillRect/>
          </a:stretch>
        </p:blipFill>
        <p:spPr>
          <a:xfrm>
            <a:off x="573740" y="1008902"/>
            <a:ext cx="11035143" cy="4836086"/>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07349008"/>
      </p:ext>
    </p:extLst>
  </p:cSld>
  <p:clrMapOvr>
    <a:masterClrMapping/>
  </p:clrMapOvr>
  <p:transition spd="slow">
    <p:wipe/>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 Editor</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pic>
        <p:nvPicPr>
          <p:cNvPr id="5" name="Picture 4"/>
          <p:cNvPicPr>
            <a:picLocks noChangeAspect="1"/>
          </p:cNvPicPr>
          <p:nvPr/>
        </p:nvPicPr>
        <p:blipFill>
          <a:blip r:embed="rId3"/>
          <a:stretch>
            <a:fillRect/>
          </a:stretch>
        </p:blipFill>
        <p:spPr>
          <a:xfrm>
            <a:off x="127000" y="965200"/>
            <a:ext cx="11889491" cy="259298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381959861"/>
      </p:ext>
    </p:extLst>
  </p:cSld>
  <p:clrMapOvr>
    <a:masterClrMapping/>
  </p:clrMapOvr>
  <p:transition spd="slow">
    <p:wipe/>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Enable Security Roles for Business Process Flow</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pic>
        <p:nvPicPr>
          <p:cNvPr id="4" name="Picture 3"/>
          <p:cNvPicPr>
            <a:picLocks noChangeAspect="1"/>
          </p:cNvPicPr>
          <p:nvPr/>
        </p:nvPicPr>
        <p:blipFill>
          <a:blip r:embed="rId3"/>
          <a:stretch>
            <a:fillRect/>
          </a:stretch>
        </p:blipFill>
        <p:spPr>
          <a:xfrm>
            <a:off x="635000" y="1280827"/>
            <a:ext cx="10668000" cy="3482626"/>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111101188"/>
      </p:ext>
    </p:extLst>
  </p:cSld>
  <p:clrMapOvr>
    <a:masterClrMapping/>
  </p:clrMapOvr>
  <p:transition spd="slow">
    <p:wipe/>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Enable Security Roles for Business Process Flow</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pic>
        <p:nvPicPr>
          <p:cNvPr id="3" name="Picture 2"/>
          <p:cNvPicPr>
            <a:picLocks noChangeAspect="1"/>
          </p:cNvPicPr>
          <p:nvPr/>
        </p:nvPicPr>
        <p:blipFill>
          <a:blip r:embed="rId3"/>
          <a:stretch>
            <a:fillRect/>
          </a:stretch>
        </p:blipFill>
        <p:spPr>
          <a:xfrm>
            <a:off x="827835" y="738668"/>
            <a:ext cx="10983165" cy="580136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51779003"/>
      </p:ext>
    </p:extLst>
  </p:cSld>
  <p:clrMapOvr>
    <a:masterClrMapping/>
  </p:clrMapOvr>
  <p:transition spd="slow">
    <p:wipe/>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a:t>
            </a:r>
            <a:br>
              <a:rPr sz="2900" b="1" dirty="0">
                <a:solidFill>
                  <a:srgbClr val="8B0D88"/>
                </a:solidFill>
                <a:latin typeface="Trebuchet MS" panose="020B0603020202020204" pitchFamily="34" charset="0"/>
                <a:ea typeface="+mj-ea"/>
                <a:cs typeface="+mj-cs"/>
              </a:rPr>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694596"/>
            <a:ext cx="10780222" cy="1446550"/>
          </a:xfrm>
          <a:prstGeom prst="rect">
            <a:avLst/>
          </a:prstGeom>
        </p:spPr>
        <p:txBody>
          <a:bodyPr wrap="square">
            <a:spAutoFit/>
          </a:bodyPr>
          <a:lstStyle/>
          <a:p>
            <a:pPr fontAlgn="base"/>
            <a:endParaRPr lang="en-US" sz="2000"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order Business Process Flow when you have multiple Business Process Flow on a single entity.</a:t>
            </a:r>
          </a:p>
          <a:p>
            <a:pPr marL="342900" indent="-342900" fontAlgn="base">
              <a:buFont typeface="Arial" panose="020B0604020202020204" pitchFamily="34" charset="0"/>
              <a:buChar char="•"/>
            </a:pPr>
            <a:endParaRPr lang="en-US" sz="2000" dirty="0">
              <a:solidFill>
                <a:prstClr val="black"/>
              </a:solidFill>
            </a:endParaRPr>
          </a:p>
        </p:txBody>
      </p:sp>
      <p:pic>
        <p:nvPicPr>
          <p:cNvPr id="3" name="Picture 2"/>
          <p:cNvPicPr>
            <a:picLocks noChangeAspect="1"/>
          </p:cNvPicPr>
          <p:nvPr/>
        </p:nvPicPr>
        <p:blipFill>
          <a:blip r:embed="rId3"/>
          <a:stretch>
            <a:fillRect/>
          </a:stretch>
        </p:blipFill>
        <p:spPr>
          <a:xfrm>
            <a:off x="217712" y="2257780"/>
            <a:ext cx="11593288" cy="1432112"/>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99193922"/>
      </p:ext>
    </p:extLst>
  </p:cSld>
  <p:clrMapOvr>
    <a:masterClrMapping/>
  </p:clrMapOvr>
  <p:transition spd="slow">
    <p:wipe/>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Business Process Flow</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694596"/>
            <a:ext cx="10780222" cy="1446550"/>
          </a:xfrm>
          <a:prstGeom prst="rect">
            <a:avLst/>
          </a:prstGeom>
        </p:spPr>
        <p:txBody>
          <a:bodyPr wrap="square">
            <a:spAutoFit/>
          </a:bodyPr>
          <a:lstStyle/>
          <a:p>
            <a:pPr fontAlgn="base"/>
            <a:endParaRPr lang="en-US" sz="2000"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order Business Process Flow when you have multiple Business Process Flow on a single entity.</a:t>
            </a:r>
          </a:p>
          <a:p>
            <a:pPr marL="342900" indent="-342900" fontAlgn="base">
              <a:buFont typeface="Arial" panose="020B0604020202020204" pitchFamily="34" charset="0"/>
              <a:buChar char="•"/>
            </a:pPr>
            <a:endParaRPr lang="en-US" sz="2000" dirty="0">
              <a:solidFill>
                <a:prstClr val="black"/>
              </a:solidFill>
            </a:endParaRPr>
          </a:p>
        </p:txBody>
      </p:sp>
      <p:pic>
        <p:nvPicPr>
          <p:cNvPr id="5" name="Picture 4"/>
          <p:cNvPicPr>
            <a:picLocks noChangeAspect="1"/>
          </p:cNvPicPr>
          <p:nvPr/>
        </p:nvPicPr>
        <p:blipFill>
          <a:blip r:embed="rId3"/>
          <a:stretch>
            <a:fillRect/>
          </a:stretch>
        </p:blipFill>
        <p:spPr>
          <a:xfrm>
            <a:off x="1030778" y="1983346"/>
            <a:ext cx="10382250" cy="4583581"/>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28798407"/>
      </p:ext>
    </p:extLst>
  </p:cSld>
  <p:clrMapOvr>
    <a:masterClrMapping/>
  </p:clrMapOvr>
  <p:transition spd="slow">
    <p:wipe/>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Things to know when designing business process flows with branches</a:t>
            </a:r>
            <a:br>
              <a:rPr sz="2900" b="1" dirty="0">
                <a:solidFill>
                  <a:srgbClr val="8B0D88"/>
                </a:solidFill>
                <a:latin typeface="Trebuchet MS" panose="020B0603020202020204" pitchFamily="34" charset="0"/>
                <a:ea typeface="+mj-ea"/>
                <a:cs typeface="+mj-cs"/>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747443" y="745563"/>
            <a:ext cx="10780222" cy="5940088"/>
          </a:xfrm>
          <a:prstGeom prst="rect">
            <a:avLst/>
          </a:prstGeom>
        </p:spPr>
        <p:txBody>
          <a:bodyPr wrap="square">
            <a:spAutoFit/>
          </a:bodyPr>
          <a:lstStyle/>
          <a:p>
            <a:pPr fontAlgn="base"/>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Take notice of the following information when you design the business process flow with the branches: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 process can span across a maximum of 5 unique entities. </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use a maximum of 30 stages per process and a maximum of 30 steps per stage. </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Each branch can be no more that 5 levels deep.</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Branching rule must be based on the steps in the stage that immediately precedes it.</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combine multiple conditions in a rule by using the </a:t>
            </a:r>
            <a:r>
              <a:rPr lang="en-US" sz="2400" b="1" dirty="0">
                <a:solidFill>
                  <a:srgbClr val="7030A0"/>
                </a:solidFill>
                <a:latin typeface="Trebuchet MS" panose="020B0603020202020204" pitchFamily="34" charset="0"/>
              </a:rPr>
              <a:t>AND</a:t>
            </a:r>
            <a:r>
              <a:rPr lang="en-US" sz="2400" dirty="0">
                <a:solidFill>
                  <a:srgbClr val="7030A0"/>
                </a:solidFill>
                <a:latin typeface="Trebuchet MS" panose="020B0603020202020204" pitchFamily="34" charset="0"/>
              </a:rPr>
              <a:t> operator or the</a:t>
            </a:r>
            <a:r>
              <a:rPr lang="en-US" sz="2400" b="1" dirty="0">
                <a:solidFill>
                  <a:srgbClr val="7030A0"/>
                </a:solidFill>
                <a:latin typeface="Trebuchet MS" panose="020B0603020202020204" pitchFamily="34" charset="0"/>
              </a:rPr>
              <a:t> OR</a:t>
            </a:r>
            <a:r>
              <a:rPr lang="en-US" sz="2400" dirty="0">
                <a:solidFill>
                  <a:srgbClr val="7030A0"/>
                </a:solidFill>
                <a:latin typeface="Trebuchet MS" panose="020B0603020202020204" pitchFamily="34" charset="0"/>
              </a:rPr>
              <a:t> operator, but not both operators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374700345"/>
      </p:ext>
    </p:extLst>
  </p:cSld>
  <p:clrMapOvr>
    <a:masterClrMapping/>
  </p:clrMapOvr>
  <p:transition spd="slow">
    <p:wipe/>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Things to know when designing business process flows with branches</a:t>
            </a:r>
            <a:br>
              <a:rPr sz="2900" b="1" dirty="0">
                <a:solidFill>
                  <a:srgbClr val="8B0D88"/>
                </a:solidFill>
                <a:latin typeface="Trebuchet MS" panose="020B0603020202020204" pitchFamily="34" charset="0"/>
                <a:ea typeface="+mj-ea"/>
                <a:cs typeface="+mj-cs"/>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1030778" y="1067535"/>
            <a:ext cx="10780222" cy="655564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An entity used in the process can be revisited multiple times (multiple closed entity loops).</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can go back to the previous stage regardless of an entity type. For example, if the active stage is</a:t>
            </a:r>
            <a:r>
              <a:rPr lang="en-US" sz="2000" dirty="0"/>
              <a:t> </a:t>
            </a:r>
            <a:r>
              <a:rPr lang="en-US" sz="2400" b="1" dirty="0">
                <a:solidFill>
                  <a:srgbClr val="7030A0"/>
                </a:solidFill>
                <a:latin typeface="Trebuchet MS" panose="020B0603020202020204" pitchFamily="34" charset="0"/>
              </a:rPr>
              <a:t>Deliver Quote</a:t>
            </a:r>
            <a:r>
              <a:rPr lang="en-US" sz="2000" dirty="0"/>
              <a:t> </a:t>
            </a:r>
            <a:r>
              <a:rPr lang="en-US" sz="2400" dirty="0">
                <a:solidFill>
                  <a:srgbClr val="7030A0"/>
                </a:solidFill>
                <a:latin typeface="Trebuchet MS" panose="020B0603020202020204" pitchFamily="34" charset="0"/>
              </a:rPr>
              <a:t>on a quote record, you can move the active stage back to the</a:t>
            </a:r>
            <a:r>
              <a:rPr lang="en-US" sz="2000" dirty="0"/>
              <a:t> </a:t>
            </a:r>
            <a:r>
              <a:rPr lang="en-US" sz="2400" b="1" dirty="0">
                <a:solidFill>
                  <a:srgbClr val="7030A0"/>
                </a:solidFill>
                <a:latin typeface="Trebuchet MS" panose="020B0603020202020204" pitchFamily="34" charset="0"/>
              </a:rPr>
              <a:t>Propose</a:t>
            </a:r>
            <a:r>
              <a:rPr lang="en-US" sz="2000" dirty="0"/>
              <a:t> </a:t>
            </a:r>
            <a:r>
              <a:rPr lang="en-US" sz="2400" dirty="0">
                <a:solidFill>
                  <a:srgbClr val="7030A0"/>
                </a:solidFill>
                <a:latin typeface="Trebuchet MS" panose="020B0603020202020204" pitchFamily="34" charset="0"/>
              </a:rPr>
              <a:t>stage on an opportunity record. In another example, suppose you’re currently in the </a:t>
            </a:r>
            <a:r>
              <a:rPr lang="en-US" sz="2400" b="1" dirty="0">
                <a:solidFill>
                  <a:srgbClr val="7030A0"/>
                </a:solidFill>
                <a:latin typeface="Trebuchet MS" panose="020B0603020202020204" pitchFamily="34" charset="0"/>
              </a:rPr>
              <a:t>Present Proposal </a:t>
            </a:r>
            <a:r>
              <a:rPr lang="en-US" sz="2400" dirty="0">
                <a:solidFill>
                  <a:srgbClr val="7030A0"/>
                </a:solidFill>
                <a:latin typeface="Trebuchet MS" panose="020B0603020202020204" pitchFamily="34" charset="0"/>
              </a:rPr>
              <a:t>stage in your process flow:</a:t>
            </a:r>
            <a:r>
              <a:rPr lang="en-US" sz="2000" dirty="0"/>
              <a:t> </a:t>
            </a:r>
            <a:r>
              <a:rPr lang="en-US" sz="2400" b="1" dirty="0">
                <a:solidFill>
                  <a:srgbClr val="7030A0"/>
                </a:solidFill>
                <a:latin typeface="Trebuchet MS" panose="020B0603020202020204" pitchFamily="34" charset="0"/>
              </a:rPr>
              <a:t>Qualify Lead &gt; Identify Needs &gt; Create Proposal &gt; Present Proposal &gt; Close. </a:t>
            </a:r>
            <a:r>
              <a:rPr lang="en-US" sz="2400" dirty="0">
                <a:solidFill>
                  <a:srgbClr val="7030A0"/>
                </a:solidFill>
                <a:latin typeface="Trebuchet MS" panose="020B0603020202020204" pitchFamily="34" charset="0"/>
              </a:rPr>
              <a:t>If the proposal presented to the customer requires more research to identify customer needs, you can simply select the</a:t>
            </a:r>
            <a:r>
              <a:rPr lang="en-US" sz="2400" b="1" dirty="0">
                <a:solidFill>
                  <a:srgbClr val="7030A0"/>
                </a:solidFill>
                <a:latin typeface="Trebuchet MS" panose="020B0603020202020204" pitchFamily="34" charset="0"/>
              </a:rPr>
              <a:t> Identify Needs</a:t>
            </a:r>
            <a:r>
              <a:rPr lang="en-US" sz="2000" dirty="0"/>
              <a:t> </a:t>
            </a:r>
            <a:r>
              <a:rPr lang="en-US" sz="2400" dirty="0">
                <a:solidFill>
                  <a:srgbClr val="7030A0"/>
                </a:solidFill>
                <a:latin typeface="Trebuchet MS" panose="020B0603020202020204" pitchFamily="34" charset="0"/>
              </a:rPr>
              <a:t>stage of your process and choose</a:t>
            </a:r>
            <a:r>
              <a:rPr lang="en-US" sz="2000" dirty="0"/>
              <a:t> </a:t>
            </a:r>
            <a:r>
              <a:rPr lang="en-US" sz="2400" b="1" dirty="0">
                <a:solidFill>
                  <a:srgbClr val="7030A0"/>
                </a:solidFill>
                <a:latin typeface="Trebuchet MS" panose="020B0603020202020204" pitchFamily="34" charset="0"/>
              </a:rPr>
              <a:t>Set Active</a:t>
            </a:r>
            <a:r>
              <a:rPr lang="en-US" sz="2000" dirty="0"/>
              <a:t>.</a:t>
            </a:r>
            <a:br>
              <a:rPr lang="en-US" sz="2000" dirty="0"/>
            </a:br>
            <a:endParaRPr lang="en-US" sz="2000" dirty="0"/>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you define a process flow, you can optionally select an entity relationship. This relationship must a 1:N (One-to-Many) entity relationship</a:t>
            </a:r>
            <a:r>
              <a:rPr lang="en-US" sz="2000" dirty="0"/>
              <a:t>. </a:t>
            </a:r>
            <a:br>
              <a:rPr lang="en-US" sz="2000" dirty="0"/>
            </a:br>
            <a:endParaRPr lang="en-US" sz="2000" dirty="0"/>
          </a:p>
          <a:p>
            <a:endParaRPr lang="en-US" sz="20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139536786"/>
      </p:ext>
    </p:extLst>
  </p:cSld>
  <p:clrMapOvr>
    <a:masterClrMapping/>
  </p:clrMapOvr>
  <p:transition spd="slow">
    <p:wipe/>
  </p:transition>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Things to know when designing business process flows with branches</a:t>
            </a:r>
            <a:br>
              <a:rPr sz="2900" b="1" dirty="0">
                <a:solidFill>
                  <a:srgbClr val="8B0D88"/>
                </a:solidFill>
                <a:latin typeface="Trebuchet MS" panose="020B0603020202020204" pitchFamily="34" charset="0"/>
                <a:ea typeface="+mj-ea"/>
                <a:cs typeface="+mj-cs"/>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1030778" y="1183910"/>
            <a:ext cx="10780222" cy="230832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Only one active process per a record is possible. </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 process name is not exposed to workflow conditions. </a:t>
            </a:r>
          </a:p>
          <a:p>
            <a:pPr marL="342900" indent="-342900"/>
            <a:r>
              <a:rPr lang="en-US" sz="2400" dirty="0"/>
              <a:t> </a:t>
            </a:r>
            <a:br>
              <a:rPr lang="en-US" sz="2400" dirty="0"/>
            </a:br>
            <a:endParaRPr lang="en-US" sz="2400" dirty="0"/>
          </a:p>
          <a:p>
            <a:pPr fontAlgn="base"/>
            <a:endParaRPr lang="en-US" sz="24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556691797"/>
      </p:ext>
    </p:extLst>
  </p:cSld>
  <p:clrMapOvr>
    <a:masterClrMapping/>
  </p:clrMapOvr>
  <p:transition spd="slow">
    <p:wipe/>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Things to know when designing business process flows with branches</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1030778" y="1183910"/>
            <a:ext cx="10780222" cy="5632311"/>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 process name is not exposed to workflow conditions.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stages can be reordered using the </a:t>
            </a:r>
            <a:r>
              <a:rPr lang="en-US" sz="2400" b="1" dirty="0">
                <a:solidFill>
                  <a:srgbClr val="7030A0"/>
                </a:solidFill>
                <a:latin typeface="Trebuchet MS" panose="020B0603020202020204" pitchFamily="34" charset="0"/>
              </a:rPr>
              <a:t>MOVE UP</a:t>
            </a:r>
            <a:r>
              <a:rPr lang="en-US" sz="2400" dirty="0">
                <a:solidFill>
                  <a:srgbClr val="7030A0"/>
                </a:solidFill>
                <a:latin typeface="Trebuchet MS" panose="020B0603020202020204" pitchFamily="34" charset="0"/>
              </a:rPr>
              <a:t> or </a:t>
            </a:r>
            <a:r>
              <a:rPr lang="en-US" sz="2400" b="1" dirty="0">
                <a:solidFill>
                  <a:srgbClr val="7030A0"/>
                </a:solidFill>
                <a:latin typeface="Trebuchet MS" panose="020B0603020202020204" pitchFamily="34" charset="0"/>
              </a:rPr>
              <a:t>MOVE DOWN</a:t>
            </a:r>
            <a:r>
              <a:rPr lang="en-US" sz="2400" dirty="0">
                <a:solidFill>
                  <a:srgbClr val="7030A0"/>
                </a:solidFill>
                <a:latin typeface="Trebuchet MS" panose="020B0603020202020204" pitchFamily="34" charset="0"/>
              </a:rPr>
              <a:t> arrows within the branch. The stages can’t be moved from one branch to other branches. </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When merging branches, all peer branches must merge to a single stage.</a:t>
            </a:r>
            <a:br>
              <a:rPr lang="en-US" sz="2400" dirty="0">
                <a:solidFill>
                  <a:srgbClr val="7030A0"/>
                </a:solidFill>
                <a:latin typeface="Trebuchet MS" panose="020B0603020202020204" pitchFamily="34" charset="0"/>
              </a:rPr>
            </a:b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peer branches must all either merge to a single stage, or each peer branch must end the process. A peer branch can’t merge with other branches and at the same time end the process. </a:t>
            </a:r>
            <a:br>
              <a:rPr lang="en-US" sz="2400" dirty="0"/>
            </a:br>
            <a:endParaRPr lang="en-US" sz="2400" dirty="0"/>
          </a:p>
          <a:p>
            <a:br>
              <a:rPr lang="en-US" sz="2400" dirty="0"/>
            </a:br>
            <a:endParaRPr lang="en-US" sz="2400" dirty="0"/>
          </a:p>
          <a:p>
            <a:pPr fontAlgn="base"/>
            <a:endParaRPr lang="en-US" sz="24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00205179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a:t>
            </a:r>
            <a:br>
              <a:rPr lang="en-US" sz="3200" b="1" dirty="0">
                <a:ln w="3175">
                  <a:noFill/>
                </a:ln>
                <a:solidFill>
                  <a:srgbClr val="8B0D88"/>
                </a:solidFill>
                <a:latin typeface="Trebuchet MS" panose="020B0603020202020204" pitchFamily="34" charset="0"/>
              </a:rPr>
            </a:br>
            <a:r>
              <a:rPr lang="en-US" sz="3200" b="1" dirty="0">
                <a:ln w="3175">
                  <a:noFill/>
                </a:ln>
                <a:solidFill>
                  <a:srgbClr val="8B0D88"/>
                </a:solidFill>
                <a:latin typeface="Trebuchet MS" panose="020B0603020202020204" pitchFamily="34" charset="0"/>
              </a:rPr>
              <a:t>Designer</a:t>
            </a:r>
            <a:endParaRPr lang="en-US" sz="3200" dirty="0">
              <a:solidFill>
                <a:schemeClr val="accent1">
                  <a:lumMod val="50000"/>
                </a:schemeClr>
              </a:solidFill>
              <a:latin typeface="Segoe UI (Body)"/>
            </a:endParaRPr>
          </a:p>
        </p:txBody>
      </p:sp>
      <p:pic>
        <p:nvPicPr>
          <p:cNvPr id="5" name="Picture 4"/>
          <p:cNvPicPr>
            <a:picLocks noChangeAspect="1"/>
          </p:cNvPicPr>
          <p:nvPr/>
        </p:nvPicPr>
        <p:blipFill>
          <a:blip r:embed="rId3"/>
          <a:stretch>
            <a:fillRect/>
          </a:stretch>
        </p:blipFill>
        <p:spPr>
          <a:xfrm>
            <a:off x="609600" y="1343568"/>
            <a:ext cx="11353981" cy="4824150"/>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19361307"/>
      </p:ext>
    </p:extLst>
  </p:cSld>
  <p:clrMapOvr>
    <a:masterClrMapping/>
  </p:clrMapOvr>
  <p:transition spd="slow">
    <p:wipe/>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sz="2900" b="1" dirty="0">
                <a:solidFill>
                  <a:srgbClr val="8B0D88"/>
                </a:solidFill>
                <a:latin typeface="Trebuchet MS" panose="020B0603020202020204" pitchFamily="34" charset="0"/>
                <a:ea typeface="+mj-ea"/>
                <a:cs typeface="+mj-cs"/>
              </a:rPr>
              <a:t>Branching Business Process Flows with Car Sales Example</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1030778" y="1183910"/>
            <a:ext cx="10780222" cy="4893647"/>
          </a:xfrm>
          <a:prstGeom prst="rect">
            <a:avLst/>
          </a:prstGeom>
        </p:spPr>
        <p:txBody>
          <a:bodyPr wrap="square">
            <a:spAutoFit/>
          </a:bodyPr>
          <a:lstStyle/>
          <a:p>
            <a:r>
              <a:rPr lang="en-US" sz="2400" dirty="0">
                <a:solidFill>
                  <a:srgbClr val="7030A0"/>
                </a:solidFill>
                <a:latin typeface="Trebuchet MS" panose="020B0603020202020204" pitchFamily="34" charset="0"/>
              </a:rPr>
              <a:t>Let’s look at the example of the business process flow with two branches, for selling new and pre-owned cars.</a:t>
            </a:r>
          </a:p>
          <a:p>
            <a:endParaRPr lang="en-US" sz="2400" dirty="0">
              <a:solidFill>
                <a:srgbClr val="7030A0"/>
              </a:solidFill>
              <a:latin typeface="Trebuchet MS" panose="020B0603020202020204" pitchFamily="34" charset="0"/>
            </a:endParaRPr>
          </a:p>
          <a:p>
            <a:pPr marL="0" lvl="1" indent="-342900">
              <a:buFont typeface="Arial" panose="020B0604020202020204" pitchFamily="34" charset="0"/>
              <a:buChar char="•"/>
            </a:pPr>
            <a:r>
              <a:rPr lang="en-US" sz="2400" dirty="0">
                <a:solidFill>
                  <a:srgbClr val="7030A0"/>
                </a:solidFill>
                <a:latin typeface="Trebuchet MS" panose="020B0603020202020204" pitchFamily="34" charset="0"/>
              </a:rPr>
              <a:t>First, we’ll create a new process named</a:t>
            </a:r>
            <a:r>
              <a:rPr lang="en-US" sz="2400" dirty="0"/>
              <a:t> </a:t>
            </a:r>
            <a:r>
              <a:rPr lang="en-US" sz="2400" b="1" dirty="0">
                <a:solidFill>
                  <a:srgbClr val="7030A0"/>
                </a:solidFill>
                <a:latin typeface="Trebuchet MS" panose="020B0603020202020204" pitchFamily="34" charset="0"/>
              </a:rPr>
              <a:t>Car Sales Process.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Go to</a:t>
            </a:r>
            <a:r>
              <a:rPr lang="en-US" sz="2400" dirty="0"/>
              <a:t> </a:t>
            </a:r>
            <a:r>
              <a:rPr lang="en-US" sz="2400" b="1" dirty="0">
                <a:solidFill>
                  <a:srgbClr val="7030A0"/>
                </a:solidFill>
                <a:latin typeface="Trebuchet MS" panose="020B0603020202020204" pitchFamily="34" charset="0"/>
              </a:rPr>
              <a:t>Settings &gt; Processes.</a:t>
            </a:r>
            <a:r>
              <a:rPr lang="en-US" sz="2400" dirty="0"/>
              <a:t> </a:t>
            </a:r>
            <a:r>
              <a:rPr lang="en-US" sz="2400" dirty="0">
                <a:solidFill>
                  <a:srgbClr val="7030A0"/>
                </a:solidFill>
                <a:latin typeface="Trebuchet MS" panose="020B0603020202020204" pitchFamily="34" charset="0"/>
              </a:rPr>
              <a:t>Specify the</a:t>
            </a:r>
            <a:r>
              <a:rPr lang="en-US" sz="2400" dirty="0"/>
              <a:t> </a:t>
            </a:r>
            <a:r>
              <a:rPr lang="en-US" sz="2400" b="1" dirty="0">
                <a:solidFill>
                  <a:srgbClr val="7030A0"/>
                </a:solidFill>
                <a:latin typeface="Trebuchet MS" panose="020B0603020202020204" pitchFamily="34" charset="0"/>
              </a:rPr>
              <a:t>Category as Business Process Flow </a:t>
            </a:r>
            <a:r>
              <a:rPr lang="en-US" sz="2400" dirty="0">
                <a:solidFill>
                  <a:srgbClr val="7030A0"/>
                </a:solidFill>
                <a:latin typeface="Trebuchet MS" panose="020B0603020202020204" pitchFamily="34" charset="0"/>
              </a:rPr>
              <a:t>and for the primary Entity choose </a:t>
            </a:r>
            <a:r>
              <a:rPr lang="en-US" sz="2400" b="1" dirty="0">
                <a:solidFill>
                  <a:srgbClr val="7030A0"/>
                </a:solidFill>
                <a:latin typeface="Trebuchet MS" panose="020B0603020202020204" pitchFamily="34" charset="0"/>
              </a:rPr>
              <a:t>Lead.</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Add the first stage to the process called</a:t>
            </a:r>
            <a:r>
              <a:rPr lang="en-US" sz="2400" dirty="0"/>
              <a:t> </a:t>
            </a:r>
            <a:r>
              <a:rPr lang="en-US" sz="2400" b="1" dirty="0">
                <a:solidFill>
                  <a:srgbClr val="7030A0"/>
                </a:solidFill>
                <a:latin typeface="Trebuchet MS" panose="020B0603020202020204" pitchFamily="34" charset="0"/>
              </a:rPr>
              <a:t>Qualify</a:t>
            </a:r>
            <a:r>
              <a:rPr lang="en-US" sz="2400" dirty="0"/>
              <a:t> </a:t>
            </a:r>
            <a:r>
              <a:rPr lang="en-US" sz="2400" dirty="0">
                <a:solidFill>
                  <a:srgbClr val="7030A0"/>
                </a:solidFill>
                <a:latin typeface="Trebuchet MS" panose="020B0603020202020204" pitchFamily="34" charset="0"/>
              </a:rPr>
              <a:t>and add steps</a:t>
            </a:r>
            <a:r>
              <a:rPr lang="en-US" sz="2400" dirty="0"/>
              <a:t> </a:t>
            </a:r>
            <a:r>
              <a:rPr lang="en-US" sz="2400" b="1" dirty="0">
                <a:solidFill>
                  <a:srgbClr val="7030A0"/>
                </a:solidFill>
                <a:latin typeface="Trebuchet MS" panose="020B0603020202020204" pitchFamily="34" charset="0"/>
              </a:rPr>
              <a:t>Purchase Time frame and Car Preference.</a:t>
            </a:r>
          </a:p>
          <a:p>
            <a:br>
              <a:rPr lang="en-US" sz="2400" dirty="0"/>
            </a:br>
            <a:endParaRPr lang="en-US" sz="2400" dirty="0"/>
          </a:p>
          <a:p>
            <a:pPr fontAlgn="base"/>
            <a:endParaRPr lang="en-US" sz="24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566944345"/>
      </p:ext>
    </p:extLst>
  </p:cSld>
  <p:clrMapOvr>
    <a:masterClrMapping/>
  </p:clrMapOvr>
  <p:transition spd="slow">
    <p:wipe/>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sz="2900" b="1" dirty="0">
                <a:solidFill>
                  <a:srgbClr val="8B0D88"/>
                </a:solidFill>
                <a:latin typeface="Trebuchet MS" panose="020B0603020202020204" pitchFamily="34" charset="0"/>
                <a:ea typeface="+mj-ea"/>
                <a:cs typeface="+mj-cs"/>
              </a:rPr>
              <a:t>Branching Business Process Flows with Car Sales Example</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2443939" y="4292883"/>
            <a:ext cx="10780222" cy="1015663"/>
          </a:xfrm>
          <a:prstGeom prst="rect">
            <a:avLst/>
          </a:prstGeom>
        </p:spPr>
        <p:txBody>
          <a:bodyPr wrap="square">
            <a:spAutoFit/>
          </a:bodyPr>
          <a:lstStyle/>
          <a:p>
            <a:br>
              <a:rPr lang="en-US" sz="2000" dirty="0"/>
            </a:br>
            <a:endParaRPr lang="en-US" sz="2000" dirty="0"/>
          </a:p>
          <a:p>
            <a:pPr fontAlgn="base"/>
            <a:endParaRPr lang="en-US" sz="2000" dirty="0"/>
          </a:p>
        </p:txBody>
      </p:sp>
      <p:pic>
        <p:nvPicPr>
          <p:cNvPr id="31746" name="Picture 2" descr="Car business process flow with branch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76" y="1059509"/>
            <a:ext cx="10073819" cy="54169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431709330"/>
      </p:ext>
    </p:extLst>
  </p:cSld>
  <p:clrMapOvr>
    <a:masterClrMapping/>
  </p:clrMapOvr>
  <p:transition spd="slow">
    <p:wipe/>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sz="2900" b="1" dirty="0">
                <a:solidFill>
                  <a:srgbClr val="8B0D88"/>
                </a:solidFill>
                <a:latin typeface="Trebuchet MS" panose="020B0603020202020204" pitchFamily="34" charset="0"/>
                <a:ea typeface="+mj-ea"/>
                <a:cs typeface="+mj-cs"/>
              </a:rPr>
              <a:t>Branching Business Process Flows with Car Sales Example</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2443939" y="4292883"/>
            <a:ext cx="10780222" cy="1015663"/>
          </a:xfrm>
          <a:prstGeom prst="rect">
            <a:avLst/>
          </a:prstGeom>
        </p:spPr>
        <p:txBody>
          <a:bodyPr wrap="square">
            <a:spAutoFit/>
          </a:bodyPr>
          <a:lstStyle/>
          <a:p>
            <a:br>
              <a:rPr lang="en-US" sz="2000" dirty="0"/>
            </a:br>
            <a:endParaRPr lang="en-US" sz="2000" dirty="0"/>
          </a:p>
          <a:p>
            <a:pPr fontAlgn="base"/>
            <a:endParaRPr lang="en-US" sz="2000" dirty="0"/>
          </a:p>
        </p:txBody>
      </p:sp>
      <p:pic>
        <p:nvPicPr>
          <p:cNvPr id="40962" name="Picture 2" descr="Car selling process - qualify st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04" y="750598"/>
            <a:ext cx="8362950" cy="31242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1665" y="4070109"/>
            <a:ext cx="11133519" cy="230832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After the common </a:t>
            </a:r>
            <a:r>
              <a:rPr lang="en-US" sz="2400" b="1" dirty="0">
                <a:solidFill>
                  <a:srgbClr val="7030A0"/>
                </a:solidFill>
                <a:latin typeface="Trebuchet MS" panose="020B0603020202020204" pitchFamily="34" charset="0"/>
              </a:rPr>
              <a:t>Qualify</a:t>
            </a:r>
            <a:r>
              <a:rPr lang="en-US" sz="2400" dirty="0">
                <a:solidFill>
                  <a:srgbClr val="2A2A2A"/>
                </a:solidFill>
              </a:rPr>
              <a:t> </a:t>
            </a:r>
            <a:r>
              <a:rPr lang="en-US" sz="2400" dirty="0">
                <a:solidFill>
                  <a:srgbClr val="7030A0"/>
                </a:solidFill>
                <a:latin typeface="Trebuchet MS" panose="020B0603020202020204" pitchFamily="34" charset="0"/>
              </a:rPr>
              <a:t>stage, we split the process into to two separate branches, by using the </a:t>
            </a:r>
            <a:r>
              <a:rPr lang="en-US" sz="2400" b="1" dirty="0">
                <a:solidFill>
                  <a:srgbClr val="7030A0"/>
                </a:solidFill>
                <a:latin typeface="Trebuchet MS" panose="020B0603020202020204" pitchFamily="34" charset="0"/>
              </a:rPr>
              <a:t>If-Else</a:t>
            </a:r>
            <a:r>
              <a:rPr lang="en-US" sz="2400" dirty="0">
                <a:solidFill>
                  <a:srgbClr val="7030A0"/>
                </a:solidFill>
                <a:latin typeface="Trebuchet MS" panose="020B0603020202020204" pitchFamily="34" charset="0"/>
              </a:rPr>
              <a:t> clause.</a:t>
            </a:r>
          </a:p>
          <a:p>
            <a:pPr marL="342900" indent="-342900">
              <a:buFont typeface="Arial" panose="020B0604020202020204" pitchFamily="34" charset="0"/>
              <a:buChar char="•"/>
            </a:pPr>
            <a:br>
              <a:rPr lang="en-US" sz="2400" dirty="0"/>
            </a:br>
            <a:r>
              <a:rPr lang="en-US" sz="2400" dirty="0">
                <a:solidFill>
                  <a:srgbClr val="7030A0"/>
                </a:solidFill>
                <a:latin typeface="Trebuchet MS" panose="020B0603020202020204" pitchFamily="34" charset="0"/>
              </a:rPr>
              <a:t>If the Car </a:t>
            </a:r>
            <a:r>
              <a:rPr lang="en-US" sz="2400" b="1" dirty="0">
                <a:solidFill>
                  <a:srgbClr val="7030A0"/>
                </a:solidFill>
                <a:latin typeface="Trebuchet MS" panose="020B0603020202020204" pitchFamily="34" charset="0"/>
              </a:rPr>
              <a:t>preference = New</a:t>
            </a:r>
            <a:r>
              <a:rPr lang="en-US" sz="2400" dirty="0">
                <a:solidFill>
                  <a:srgbClr val="7030A0"/>
                </a:solidFill>
                <a:latin typeface="Trebuchet MS" panose="020B0603020202020204" pitchFamily="34" charset="0"/>
              </a:rPr>
              <a:t>, the process branches out to the New Car Sales stage, otherwise, it jumps to the </a:t>
            </a:r>
            <a:r>
              <a:rPr lang="en-US" sz="2400" b="1" dirty="0">
                <a:solidFill>
                  <a:srgbClr val="7030A0"/>
                </a:solidFill>
                <a:latin typeface="Trebuchet MS" panose="020B0603020202020204" pitchFamily="34" charset="0"/>
              </a:rPr>
              <a:t>Pre-Owned Car Sales stage</a:t>
            </a:r>
            <a:r>
              <a:rPr lang="en-US" sz="2400" dirty="0">
                <a:solidFill>
                  <a:srgbClr val="7030A0"/>
                </a:solidFill>
                <a:latin typeface="Trebuchet MS" panose="020B0603020202020204" pitchFamily="34" charset="0"/>
              </a:rPr>
              <a:t>, in the second branch, as shown below</a:t>
            </a:r>
            <a:r>
              <a:rPr lang="en-US" sz="2400" dirty="0"/>
              <a:t>.</a:t>
            </a:r>
          </a:p>
        </p:txBody>
      </p:sp>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563334200"/>
      </p:ext>
    </p:extLst>
  </p:cSld>
  <p:clrMapOvr>
    <a:masterClrMapping/>
  </p:clrMapOvr>
  <p:transition spd="slow">
    <p:wipe/>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sz="2900" b="1" dirty="0">
                <a:solidFill>
                  <a:srgbClr val="8B0D88"/>
                </a:solidFill>
                <a:latin typeface="Trebuchet MS" panose="020B0603020202020204" pitchFamily="34" charset="0"/>
                <a:ea typeface="+mj-ea"/>
                <a:cs typeface="+mj-cs"/>
              </a:rPr>
              <a:t>Tip to Add Branching Business Process Flow</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1030778" y="1183910"/>
            <a:ext cx="10780222" cy="1015663"/>
          </a:xfrm>
          <a:prstGeom prst="rect">
            <a:avLst/>
          </a:prstGeom>
        </p:spPr>
        <p:txBody>
          <a:bodyPr wrap="square">
            <a:spAutoFit/>
          </a:bodyPr>
          <a:lstStyle/>
          <a:p>
            <a:br>
              <a:rPr lang="en-US" sz="2000" dirty="0">
                <a:solidFill>
                  <a:prstClr val="black"/>
                </a:solidFill>
              </a:rPr>
            </a:br>
            <a:endParaRPr lang="en-US" sz="2000" dirty="0">
              <a:solidFill>
                <a:prstClr val="black"/>
              </a:solidFill>
            </a:endParaRPr>
          </a:p>
          <a:p>
            <a:pPr fontAlgn="base"/>
            <a:endParaRPr lang="en-US" sz="2000" dirty="0">
              <a:solidFill>
                <a:prstClr val="black"/>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984680731"/>
              </p:ext>
            </p:extLst>
          </p:nvPr>
        </p:nvGraphicFramePr>
        <p:xfrm>
          <a:off x="731520" y="956287"/>
          <a:ext cx="10706793" cy="5749561"/>
        </p:xfrm>
        <a:graphic>
          <a:graphicData uri="http://schemas.openxmlformats.org/drawingml/2006/table">
            <a:tbl>
              <a:tblPr/>
              <a:tblGrid>
                <a:gridCol w="10706793">
                  <a:extLst>
                    <a:ext uri="{9D8B030D-6E8A-4147-A177-3AD203B41FA5}">
                      <a16:colId xmlns:a16="http://schemas.microsoft.com/office/drawing/2014/main" val="20000"/>
                    </a:ext>
                  </a:extLst>
                </a:gridCol>
              </a:tblGrid>
              <a:tr h="532285">
                <a:tc>
                  <a:txBody>
                    <a:bodyPr/>
                    <a:lstStyle/>
                    <a:p>
                      <a:pPr algn="l"/>
                      <a:r>
                        <a:rPr lang="en-US" sz="2400" b="1" dirty="0">
                          <a:solidFill>
                            <a:srgbClr val="636363"/>
                          </a:solidFill>
                          <a:effectLst/>
                        </a:rPr>
                        <a:t>Tip</a:t>
                      </a:r>
                    </a:p>
                  </a:txBody>
                  <a:tcPr marL="38654" marR="38654" marT="48318" marB="48318" anchor="ctr">
                    <a:lnL>
                      <a:noFill/>
                    </a:lnL>
                    <a:lnR w="9525" cap="flat" cmpd="sng" algn="ctr">
                      <a:solidFill>
                        <a:srgbClr val="BBBBBB"/>
                      </a:solidFill>
                      <a:prstDash val="solid"/>
                      <a:round/>
                      <a:headEnd type="none" w="med" len="med"/>
                      <a:tailEnd type="none" w="med" len="med"/>
                    </a:lnR>
                    <a:lnT>
                      <a:noFill/>
                    </a:lnT>
                    <a:lnB w="9525"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val="10000"/>
                  </a:ext>
                </a:extLst>
              </a:tr>
              <a:tr h="5011980">
                <a:tc>
                  <a:txBody>
                    <a:bodyPr/>
                    <a:lstStyle/>
                    <a:p>
                      <a:pPr fontAlgn="t">
                        <a:buFont typeface="Arial" panose="020B0604020202020204" pitchFamily="34" charset="0"/>
                        <a:buNone/>
                      </a:pPr>
                      <a:endParaRPr lang="en-US" sz="2400" dirty="0">
                        <a:solidFill>
                          <a:srgbClr val="2A2A2A"/>
                        </a:solidFill>
                        <a:effectLst/>
                      </a:endParaRPr>
                    </a:p>
                    <a:p>
                      <a:pPr fontAlgn="t">
                        <a:buFont typeface="Arial" panose="020B0604020202020204" pitchFamily="34" charset="0"/>
                        <a:buChar char="•"/>
                      </a:pPr>
                      <a:r>
                        <a:rPr lang="en-US" sz="2400" kern="1200" dirty="0">
                          <a:solidFill>
                            <a:srgbClr val="7030A0"/>
                          </a:solidFill>
                          <a:latin typeface="Trebuchet MS" panose="020B0603020202020204" pitchFamily="34" charset="0"/>
                          <a:ea typeface="+mn-ea"/>
                          <a:cs typeface="+mn-cs"/>
                        </a:rPr>
                        <a:t>To add the first branch for a stage, choose </a:t>
                      </a:r>
                      <a:r>
                        <a:rPr lang="en-US" sz="2400" b="1" kern="1200" dirty="0">
                          <a:solidFill>
                            <a:srgbClr val="7030A0"/>
                          </a:solidFill>
                          <a:latin typeface="Trebuchet MS" panose="020B0603020202020204" pitchFamily="34" charset="0"/>
                          <a:ea typeface="+mn-ea"/>
                          <a:cs typeface="+mn-cs"/>
                        </a:rPr>
                        <a:t>Add branch</a:t>
                      </a:r>
                      <a:r>
                        <a:rPr lang="en-US" sz="2400" kern="1200" dirty="0">
                          <a:solidFill>
                            <a:srgbClr val="7030A0"/>
                          </a:solidFill>
                          <a:latin typeface="Trebuchet MS" panose="020B0603020202020204" pitchFamily="34" charset="0"/>
                          <a:ea typeface="+mn-ea"/>
                          <a:cs typeface="+mn-cs"/>
                        </a:rPr>
                        <a:t> below the stage and specify the If condition. To add the second branch for the same stage, choose </a:t>
                      </a:r>
                      <a:r>
                        <a:rPr lang="en-US" sz="2400" b="1" kern="1200" dirty="0">
                          <a:solidFill>
                            <a:srgbClr val="7030A0"/>
                          </a:solidFill>
                          <a:latin typeface="Trebuchet MS" panose="020B0603020202020204" pitchFamily="34" charset="0"/>
                          <a:ea typeface="+mn-ea"/>
                          <a:cs typeface="+mn-cs"/>
                        </a:rPr>
                        <a:t>Add branch</a:t>
                      </a:r>
                      <a:r>
                        <a:rPr lang="en-US" sz="2400" kern="1200" dirty="0">
                          <a:solidFill>
                            <a:srgbClr val="7030A0"/>
                          </a:solidFill>
                          <a:latin typeface="Trebuchet MS" panose="020B0603020202020204" pitchFamily="34" charset="0"/>
                          <a:ea typeface="+mn-ea"/>
                          <a:cs typeface="+mn-cs"/>
                        </a:rPr>
                        <a:t> again, below the same stage. The Else clause will be displayed. You can choose Else, to convert it to </a:t>
                      </a:r>
                      <a:r>
                        <a:rPr lang="en-US" sz="2400" b="1" kern="1200" dirty="0">
                          <a:solidFill>
                            <a:srgbClr val="7030A0"/>
                          </a:solidFill>
                          <a:latin typeface="Trebuchet MS" panose="020B0603020202020204" pitchFamily="34" charset="0"/>
                          <a:ea typeface="+mn-ea"/>
                          <a:cs typeface="+mn-cs"/>
                        </a:rPr>
                        <a:t>Else-If</a:t>
                      </a:r>
                      <a:r>
                        <a:rPr lang="en-US" sz="2400" kern="1200" dirty="0">
                          <a:solidFill>
                            <a:srgbClr val="7030A0"/>
                          </a:solidFill>
                          <a:latin typeface="Trebuchet MS" panose="020B0603020202020204" pitchFamily="34" charset="0"/>
                          <a:ea typeface="+mn-ea"/>
                          <a:cs typeface="+mn-cs"/>
                        </a:rPr>
                        <a:t>, if you have more than two branches from the same stage, or if you want to enter a branch only when certain conditions are satisfied.</a:t>
                      </a:r>
                      <a:br>
                        <a:rPr lang="en-US" sz="2400" kern="1200" dirty="0">
                          <a:solidFill>
                            <a:srgbClr val="7030A0"/>
                          </a:solidFill>
                          <a:latin typeface="Trebuchet MS" panose="020B0603020202020204" pitchFamily="34" charset="0"/>
                          <a:ea typeface="+mn-ea"/>
                          <a:cs typeface="+mn-cs"/>
                        </a:rPr>
                      </a:br>
                      <a:endParaRPr lang="en-US" sz="2400" kern="1200" dirty="0">
                        <a:solidFill>
                          <a:srgbClr val="7030A0"/>
                        </a:solidFill>
                        <a:latin typeface="Trebuchet MS" panose="020B0603020202020204" pitchFamily="34" charset="0"/>
                        <a:ea typeface="+mn-ea"/>
                        <a:cs typeface="+mn-cs"/>
                      </a:endParaRPr>
                    </a:p>
                    <a:p>
                      <a:pPr fontAlgn="t">
                        <a:buFont typeface="Arial" panose="020B0604020202020204" pitchFamily="34" charset="0"/>
                        <a:buChar char="•"/>
                      </a:pPr>
                      <a:r>
                        <a:rPr lang="en-US" sz="2400" kern="1200" dirty="0">
                          <a:solidFill>
                            <a:srgbClr val="7030A0"/>
                          </a:solidFill>
                          <a:latin typeface="Trebuchet MS" panose="020B0603020202020204" pitchFamily="34" charset="0"/>
                          <a:ea typeface="+mn-ea"/>
                          <a:cs typeface="+mn-cs"/>
                        </a:rPr>
                        <a:t>Choose the green square + (plus) button under the branching rule, to add another condition to the rule.</a:t>
                      </a:r>
                      <a:br>
                        <a:rPr lang="en-US" sz="2400" kern="1200" dirty="0">
                          <a:solidFill>
                            <a:srgbClr val="7030A0"/>
                          </a:solidFill>
                          <a:latin typeface="Trebuchet MS" panose="020B0603020202020204" pitchFamily="34" charset="0"/>
                          <a:ea typeface="+mn-ea"/>
                          <a:cs typeface="+mn-cs"/>
                        </a:rPr>
                      </a:br>
                      <a:endParaRPr lang="en-US" sz="2400" kern="1200" dirty="0">
                        <a:solidFill>
                          <a:srgbClr val="7030A0"/>
                        </a:solidFill>
                        <a:latin typeface="Trebuchet MS" panose="020B0603020202020204" pitchFamily="34" charset="0"/>
                        <a:ea typeface="+mn-ea"/>
                        <a:cs typeface="+mn-cs"/>
                      </a:endParaRPr>
                    </a:p>
                    <a:p>
                      <a:pPr fontAlgn="t">
                        <a:buFont typeface="Arial" panose="020B0604020202020204" pitchFamily="34" charset="0"/>
                        <a:buChar char="•"/>
                      </a:pPr>
                      <a:r>
                        <a:rPr lang="en-US" sz="2400" kern="1200" dirty="0">
                          <a:solidFill>
                            <a:srgbClr val="7030A0"/>
                          </a:solidFill>
                          <a:latin typeface="Trebuchet MS" panose="020B0603020202020204" pitchFamily="34" charset="0"/>
                          <a:ea typeface="+mn-ea"/>
                          <a:cs typeface="+mn-cs"/>
                        </a:rPr>
                        <a:t>Choose the </a:t>
                      </a:r>
                      <a:r>
                        <a:rPr lang="en-US" sz="2400" b="1" kern="1200" dirty="0">
                          <a:solidFill>
                            <a:srgbClr val="7030A0"/>
                          </a:solidFill>
                          <a:latin typeface="Trebuchet MS" panose="020B0603020202020204" pitchFamily="34" charset="0"/>
                          <a:ea typeface="+mn-ea"/>
                          <a:cs typeface="+mn-cs"/>
                        </a:rPr>
                        <a:t>+ Insert stage</a:t>
                      </a:r>
                      <a:r>
                        <a:rPr lang="en-US" sz="2400" kern="1200" dirty="0">
                          <a:solidFill>
                            <a:srgbClr val="7030A0"/>
                          </a:solidFill>
                          <a:latin typeface="Trebuchet MS" panose="020B0603020202020204" pitchFamily="34" charset="0"/>
                          <a:ea typeface="+mn-ea"/>
                          <a:cs typeface="+mn-cs"/>
                        </a:rPr>
                        <a:t> button to insert a stage at the beginning of the branch.</a:t>
                      </a:r>
                      <a:br>
                        <a:rPr lang="en-US" sz="2400" kern="1200" dirty="0">
                          <a:solidFill>
                            <a:srgbClr val="7030A0"/>
                          </a:solidFill>
                          <a:latin typeface="Trebuchet MS" panose="020B0603020202020204" pitchFamily="34" charset="0"/>
                          <a:ea typeface="+mn-ea"/>
                          <a:cs typeface="+mn-cs"/>
                        </a:rPr>
                      </a:br>
                      <a:endParaRPr lang="en-US" sz="2400" kern="1200" dirty="0">
                        <a:solidFill>
                          <a:srgbClr val="7030A0"/>
                        </a:solidFill>
                        <a:latin typeface="Trebuchet MS" panose="020B0603020202020204" pitchFamily="34" charset="0"/>
                        <a:ea typeface="+mn-ea"/>
                        <a:cs typeface="+mn-cs"/>
                      </a:endParaRPr>
                    </a:p>
                  </a:txBody>
                  <a:tcPr marL="38654" marR="38654" marT="48318" marB="48318">
                    <a:lnL>
                      <a:noFill/>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1985" name="Picture 1" descr="T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805" y="4414376"/>
            <a:ext cx="95250" cy="95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17804113"/>
      </p:ext>
    </p:extLst>
  </p:cSld>
  <p:clrMapOvr>
    <a:masterClrMapping/>
  </p:clrMapOvr>
  <p:transition spd="slow">
    <p:wipe/>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sz="2900" b="1" dirty="0">
                <a:solidFill>
                  <a:srgbClr val="8B0D88"/>
                </a:solidFill>
                <a:latin typeface="Trebuchet MS" panose="020B0603020202020204" pitchFamily="34" charset="0"/>
                <a:ea typeface="+mj-ea"/>
                <a:cs typeface="+mj-cs"/>
              </a:rPr>
              <a:t>Branching Business Process Flows with Car Sales Example</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2443939" y="4292883"/>
            <a:ext cx="10780222" cy="1015663"/>
          </a:xfrm>
          <a:prstGeom prst="rect">
            <a:avLst/>
          </a:prstGeom>
        </p:spPr>
        <p:txBody>
          <a:bodyPr wrap="square">
            <a:spAutoFit/>
          </a:bodyPr>
          <a:lstStyle/>
          <a:p>
            <a:br>
              <a:rPr lang="en-US" sz="2000" dirty="0"/>
            </a:br>
            <a:endParaRPr lang="en-US" sz="2000" dirty="0"/>
          </a:p>
          <a:p>
            <a:pPr fontAlgn="base"/>
            <a:endParaRPr lang="en-US" sz="2000" dirty="0"/>
          </a:p>
        </p:txBody>
      </p:sp>
      <p:pic>
        <p:nvPicPr>
          <p:cNvPr id="43010" name="Picture 2" descr="Car selling process - first branch C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150" y="958857"/>
            <a:ext cx="7464830" cy="3830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035709058"/>
      </p:ext>
    </p:extLst>
  </p:cSld>
  <p:clrMapOvr>
    <a:masterClrMapping/>
  </p:clrMapOvr>
  <p:transition spd="slow">
    <p:wipe/>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sz="2900" b="1" dirty="0">
                <a:solidFill>
                  <a:srgbClr val="8B0D88"/>
                </a:solidFill>
                <a:latin typeface="Trebuchet MS" panose="020B0603020202020204" pitchFamily="34" charset="0"/>
                <a:ea typeface="+mj-ea"/>
                <a:cs typeface="+mj-cs"/>
              </a:rPr>
              <a:t>Branching Business Process Flows with Car Sales Example</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2443939" y="4292883"/>
            <a:ext cx="10780222" cy="1015663"/>
          </a:xfrm>
          <a:prstGeom prst="rect">
            <a:avLst/>
          </a:prstGeom>
        </p:spPr>
        <p:txBody>
          <a:bodyPr wrap="square">
            <a:spAutoFit/>
          </a:bodyPr>
          <a:lstStyle/>
          <a:p>
            <a:br>
              <a:rPr lang="en-US" sz="2000" dirty="0"/>
            </a:br>
            <a:endParaRPr lang="en-US" sz="2000" dirty="0"/>
          </a:p>
          <a:p>
            <a:pPr fontAlgn="base"/>
            <a:endParaRPr lang="en-US" sz="2000" dirty="0"/>
          </a:p>
        </p:txBody>
      </p:sp>
      <p:pic>
        <p:nvPicPr>
          <p:cNvPr id="44036" name="Picture 4" descr="Car selling process, new car bran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1" y="805901"/>
            <a:ext cx="8934450" cy="3219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38519375"/>
      </p:ext>
    </p:extLst>
  </p:cSld>
  <p:clrMapOvr>
    <a:masterClrMapping/>
  </p:clrMapOvr>
  <p:transition spd="slow">
    <p:wipe/>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1"/>
            <a:ext cx="11684000" cy="1016339"/>
          </a:xfrm>
        </p:spPr>
        <p:txBody>
          <a:bodyPr/>
          <a:lstStyle/>
          <a:p>
            <a:pPr defTabSz="914363"/>
            <a:r>
              <a:rPr sz="2900" b="1" dirty="0">
                <a:solidFill>
                  <a:srgbClr val="8B0D88"/>
                </a:solidFill>
                <a:latin typeface="Trebuchet MS" panose="020B0603020202020204" pitchFamily="34" charset="0"/>
                <a:ea typeface="+mj-ea"/>
                <a:cs typeface="+mj-cs"/>
              </a:rPr>
              <a:t>Branching Business Process Flows with Car Sales Example</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2443939" y="4292883"/>
            <a:ext cx="10780222" cy="1015663"/>
          </a:xfrm>
          <a:prstGeom prst="rect">
            <a:avLst/>
          </a:prstGeom>
        </p:spPr>
        <p:txBody>
          <a:bodyPr wrap="square">
            <a:spAutoFit/>
          </a:bodyPr>
          <a:lstStyle/>
          <a:p>
            <a:br>
              <a:rPr lang="en-US" sz="2000" dirty="0"/>
            </a:br>
            <a:endParaRPr lang="en-US" sz="2000" dirty="0"/>
          </a:p>
          <a:p>
            <a:pPr fontAlgn="base"/>
            <a:endParaRPr lang="en-US" sz="2000" dirty="0"/>
          </a:p>
        </p:txBody>
      </p:sp>
      <p:pic>
        <p:nvPicPr>
          <p:cNvPr id="45058" name="Picture 2" descr="Car selling process, pre-owned bran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736" y="1048323"/>
            <a:ext cx="8458200" cy="38481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265614994"/>
      </p:ext>
    </p:extLst>
  </p:cSld>
  <p:clrMapOvr>
    <a:masterClrMapping/>
  </p:clrMapOvr>
  <p:transition spd="slow">
    <p:wipe/>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5760" y="114191"/>
            <a:ext cx="11684000" cy="1016339"/>
          </a:xfrm>
        </p:spPr>
        <p:txBody>
          <a:bodyPr/>
          <a:lstStyle/>
          <a:p>
            <a:pPr defTabSz="914363"/>
            <a:r>
              <a:rPr sz="2400" b="1" dirty="0">
                <a:solidFill>
                  <a:srgbClr val="8B0D88"/>
                </a:solidFill>
                <a:latin typeface="Trebuchet MS" panose="020B0603020202020204" pitchFamily="34" charset="0"/>
                <a:ea typeface="+mj-ea"/>
                <a:cs typeface="+mj-cs"/>
              </a:rPr>
              <a:t>Branching Business Process Flows with Car Sales Example</a:t>
            </a:r>
            <a:br>
              <a:rPr lang="en-US" sz="2400" dirty="0">
                <a:solidFill>
                  <a:schemeClr val="accent1">
                    <a:lumMod val="50000"/>
                  </a:schemeClr>
                </a:solidFill>
                <a:latin typeface="Segoe UI (Body)"/>
              </a:rPr>
            </a:br>
            <a:br>
              <a:rPr lang="en-US" sz="2400" dirty="0">
                <a:solidFill>
                  <a:schemeClr val="accent1">
                    <a:lumMod val="50000"/>
                  </a:schemeClr>
                </a:solidFill>
                <a:latin typeface="Segoe UI (Body)"/>
              </a:rPr>
            </a:br>
            <a:r>
              <a:rPr sz="2400" dirty="0">
                <a:solidFill>
                  <a:srgbClr val="7030A0"/>
                </a:solidFill>
                <a:latin typeface="Trebuchet MS" panose="020B0603020202020204" pitchFamily="34" charset="0"/>
                <a:cs typeface="+mn-cs"/>
              </a:rPr>
              <a:t>After completing all the steps in the New Car Sales stage or Pre-Owned Car Sales stage, the process returns back to </a:t>
            </a: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r>
              <a:rPr sz="2400" dirty="0">
                <a:solidFill>
                  <a:srgbClr val="7030A0"/>
                </a:solidFill>
                <a:latin typeface="Trebuchet MS" panose="020B0603020202020204" pitchFamily="34" charset="0"/>
                <a:cs typeface="+mn-cs"/>
              </a:rPr>
              <a:t>the main flow, with the Deliver Quote stage.</a:t>
            </a: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r>
              <a:rPr sz="2400" dirty="0">
                <a:solidFill>
                  <a:srgbClr val="7030A0"/>
                </a:solidFill>
                <a:latin typeface="Trebuchet MS" panose="020B0603020202020204" pitchFamily="34" charset="0"/>
                <a:cs typeface="+mn-cs"/>
              </a:rPr>
              <a:t>		</a:t>
            </a:r>
            <a:br>
              <a:rPr sz="240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r>
              <a:rPr sz="2400" dirty="0">
                <a:solidFill>
                  <a:srgbClr val="7030A0"/>
                </a:solidFill>
                <a:latin typeface="Trebuchet MS" panose="020B0603020202020204" pitchFamily="34" charset="0"/>
                <a:cs typeface="+mn-cs"/>
              </a:rPr>
              <a:t>Please use the below link to understand more on Business Process Flow.</a:t>
            </a:r>
            <a:br>
              <a:rPr sz="2400" dirty="0">
                <a:solidFill>
                  <a:srgbClr val="7030A0"/>
                </a:solidFill>
                <a:latin typeface="Trebuchet MS" panose="020B0603020202020204" pitchFamily="34" charset="0"/>
                <a:cs typeface="+mn-cs"/>
              </a:rPr>
            </a:br>
            <a:br>
              <a:rPr sz="2400" dirty="0">
                <a:solidFill>
                  <a:srgbClr val="7030A0"/>
                </a:solidFill>
                <a:latin typeface="Trebuchet MS" panose="020B0603020202020204" pitchFamily="34" charset="0"/>
                <a:cs typeface="+mn-cs"/>
              </a:rPr>
            </a:br>
            <a:r>
              <a:rPr sz="2400" dirty="0">
                <a:solidFill>
                  <a:srgbClr val="7030A0"/>
                </a:solidFill>
                <a:latin typeface="Trebuchet MS" panose="020B0603020202020204" pitchFamily="34" charset="0"/>
                <a:cs typeface="+mn-cs"/>
                <a:hlinkClick r:id="rId3"/>
              </a:rPr>
              <a:t>https://technet.microsoft.com/en-us/library/dn887193.aspx</a:t>
            </a:r>
            <a:br>
              <a:rPr lang="en-US" sz="2400" dirty="0">
                <a:latin typeface="+mn-lt"/>
              </a:rPr>
            </a:br>
            <a:br>
              <a:rPr lang="en-US" sz="2400" dirty="0">
                <a:latin typeface="+mn-lt"/>
              </a:rPr>
            </a:br>
            <a:br>
              <a:rPr lang="en-US" sz="2400" dirty="0">
                <a:solidFill>
                  <a:schemeClr val="accent1">
                    <a:lumMod val="50000"/>
                  </a:schemeClr>
                </a:solidFill>
                <a:latin typeface="Segoe UI (Body)"/>
              </a:rPr>
            </a:br>
            <a:br>
              <a:rPr lang="en-US" sz="2400" dirty="0">
                <a:solidFill>
                  <a:schemeClr val="accent1">
                    <a:lumMod val="50000"/>
                  </a:schemeClr>
                </a:solidFill>
                <a:latin typeface="Segoe UI (Body)"/>
              </a:rPr>
            </a:br>
            <a:endParaRPr lang="en-US" sz="2400" dirty="0">
              <a:solidFill>
                <a:schemeClr val="accent1">
                  <a:lumMod val="50000"/>
                </a:schemeClr>
              </a:solidFill>
              <a:latin typeface="Segoe UI (Body)"/>
            </a:endParaRPr>
          </a:p>
        </p:txBody>
      </p:sp>
      <p:sp>
        <p:nvSpPr>
          <p:cNvPr id="4" name="Rectangle 3"/>
          <p:cNvSpPr/>
          <p:nvPr/>
        </p:nvSpPr>
        <p:spPr>
          <a:xfrm>
            <a:off x="2443939" y="4292883"/>
            <a:ext cx="10780222" cy="1015663"/>
          </a:xfrm>
          <a:prstGeom prst="rect">
            <a:avLst/>
          </a:prstGeom>
        </p:spPr>
        <p:txBody>
          <a:bodyPr wrap="square">
            <a:spAutoFit/>
          </a:bodyPr>
          <a:lstStyle/>
          <a:p>
            <a:br>
              <a:rPr lang="en-US" sz="2000" dirty="0"/>
            </a:br>
            <a:endParaRPr lang="en-US" sz="2000" dirty="0"/>
          </a:p>
          <a:p>
            <a:pPr fontAlgn="base"/>
            <a:endParaRPr lang="en-US" sz="2000" dirty="0"/>
          </a:p>
        </p:txBody>
      </p:sp>
      <p:pic>
        <p:nvPicPr>
          <p:cNvPr id="46086" name="Picture 6" descr="Car selling process, deliver quote st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733" y="2416553"/>
            <a:ext cx="79629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186938599"/>
      </p:ext>
    </p:extLst>
  </p:cSld>
  <p:clrMapOvr>
    <a:masterClrMapping/>
  </p:clrMapOvr>
  <p:transition spd="slow">
    <p:wipe/>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Actions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336011"/>
            <a:ext cx="10780222" cy="8217634"/>
          </a:xfrm>
          <a:prstGeom prst="rect">
            <a:avLst/>
          </a:prstGeom>
        </p:spPr>
        <p:txBody>
          <a:bodyPr wrap="square">
            <a:spAutoFit/>
          </a:bodyPr>
          <a:lstStyle/>
          <a:p>
            <a:pPr fontAlgn="base"/>
            <a:endParaRPr lang="en-US" sz="2400" dirty="0"/>
          </a:p>
          <a:p>
            <a:pPr marL="342900" indent="-342900">
              <a:buFont typeface="Arial" panose="020B0604020202020204" pitchFamily="34" charset="0"/>
              <a:buChar char="•"/>
            </a:pPr>
            <a:r>
              <a:rPr lang="en-US" sz="2400" dirty="0"/>
              <a:t> </a:t>
            </a:r>
            <a:r>
              <a:rPr lang="en-US" sz="2400" spc="-133" dirty="0">
                <a:ln w="3175">
                  <a:noFill/>
                </a:ln>
                <a:solidFill>
                  <a:srgbClr val="7030A0"/>
                </a:solidFill>
                <a:latin typeface="Trebuchet MS" panose="020B0603020202020204" pitchFamily="34" charset="0"/>
              </a:rPr>
              <a:t>We have seen a new category under </a:t>
            </a:r>
            <a:r>
              <a:rPr lang="en-US" sz="2400" b="1" spc="-133" dirty="0">
                <a:ln w="3175">
                  <a:noFill/>
                </a:ln>
                <a:solidFill>
                  <a:srgbClr val="7030A0"/>
                </a:solidFill>
                <a:latin typeface="Trebuchet MS" panose="020B0603020202020204" pitchFamily="34" charset="0"/>
              </a:rPr>
              <a:t>Processes </a:t>
            </a:r>
            <a:r>
              <a:rPr lang="en-US" sz="2400" spc="-133" dirty="0">
                <a:ln w="3175">
                  <a:noFill/>
                </a:ln>
                <a:solidFill>
                  <a:srgbClr val="7030A0"/>
                </a:solidFill>
                <a:latin typeface="Trebuchet MS" panose="020B0603020202020204" pitchFamily="34" charset="0"/>
              </a:rPr>
              <a:t>called Actions introduced in Microsoft Dynamics CRM 2013 which is exciting feature for developers.</a:t>
            </a: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Actions are used to define custom messages for an entity based on business needs of your organization in addition to Out-of-the-box messages CRM provides for each entity</a:t>
            </a:r>
            <a:r>
              <a:rPr lang="en-US" sz="2400" dirty="0"/>
              <a:t>.</a:t>
            </a: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For example: approve, reject, delegate </a:t>
            </a:r>
            <a:r>
              <a:rPr lang="en-US" sz="2400" spc="-133" dirty="0">
                <a:ln w="3175">
                  <a:noFill/>
                </a:ln>
                <a:solidFill>
                  <a:srgbClr val="7030A0"/>
                </a:solidFill>
                <a:latin typeface="Trebuchet MS" panose="020B0603020202020204" pitchFamily="34" charset="0"/>
              </a:rPr>
              <a:t>or any other action that fits your business needs.</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Through actions, we can create our own messages for any entity type.</a:t>
            </a: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In addition to the messages for a specific entity, CRM 2013 provides an option to create a </a:t>
            </a:r>
            <a:r>
              <a:rPr lang="en-US" sz="2400" b="1" spc="-133" dirty="0">
                <a:ln w="3175">
                  <a:noFill/>
                </a:ln>
                <a:solidFill>
                  <a:srgbClr val="7030A0"/>
                </a:solidFill>
                <a:latin typeface="Trebuchet MS" panose="020B0603020202020204" pitchFamily="34" charset="0"/>
              </a:rPr>
              <a:t>Global Action</a:t>
            </a:r>
            <a:r>
              <a:rPr lang="en-US" sz="2400" spc="-133" dirty="0">
                <a:ln w="3175">
                  <a:noFill/>
                </a:ln>
                <a:solidFill>
                  <a:srgbClr val="7030A0"/>
                </a:solidFill>
                <a:latin typeface="Trebuchet MS" panose="020B0603020202020204" pitchFamily="34" charset="0"/>
              </a:rPr>
              <a:t>. This can be created by selecting the entity name as </a:t>
            </a:r>
            <a:r>
              <a:rPr lang="en-US" sz="2400" b="1" spc="-133" dirty="0">
                <a:ln w="3175">
                  <a:noFill/>
                </a:ln>
                <a:solidFill>
                  <a:srgbClr val="7030A0"/>
                </a:solidFill>
                <a:latin typeface="Trebuchet MS" panose="020B0603020202020204" pitchFamily="34" charset="0"/>
              </a:rPr>
              <a:t>None </a:t>
            </a:r>
            <a:r>
              <a:rPr lang="en-US" sz="2400" spc="-133" dirty="0">
                <a:ln w="3175">
                  <a:noFill/>
                </a:ln>
                <a:solidFill>
                  <a:srgbClr val="7030A0"/>
                </a:solidFill>
                <a:latin typeface="Trebuchet MS" panose="020B0603020202020204" pitchFamily="34" charset="0"/>
              </a:rPr>
              <a:t>(global) which can be called on any entity.</a:t>
            </a:r>
            <a:endParaRPr lang="en-US" sz="2400" dirty="0"/>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Global Action </a:t>
            </a:r>
            <a:r>
              <a:rPr lang="en-US" sz="2400" spc="-133" dirty="0">
                <a:ln w="3175">
                  <a:noFill/>
                </a:ln>
                <a:solidFill>
                  <a:srgbClr val="7030A0"/>
                </a:solidFill>
                <a:latin typeface="Trebuchet MS" panose="020B0603020202020204" pitchFamily="34" charset="0"/>
              </a:rPr>
              <a:t>is useful when you have any common actions that need to be </a:t>
            </a:r>
            <a:r>
              <a:rPr lang="en-US" sz="2400" b="1" spc="-133" dirty="0">
                <a:ln w="3175">
                  <a:noFill/>
                </a:ln>
                <a:solidFill>
                  <a:srgbClr val="7030A0"/>
                </a:solidFill>
                <a:latin typeface="Trebuchet MS" panose="020B0603020202020204" pitchFamily="34" charset="0"/>
              </a:rPr>
              <a:t>performed for multiple entities </a:t>
            </a:r>
            <a:r>
              <a:rPr lang="en-US" sz="2400" spc="-133" dirty="0">
                <a:ln w="3175">
                  <a:noFill/>
                </a:ln>
                <a:solidFill>
                  <a:srgbClr val="7030A0"/>
                </a:solidFill>
                <a:latin typeface="Trebuchet MS" panose="020B0603020202020204" pitchFamily="34" charset="0"/>
              </a:rPr>
              <a:t>or globally across the application</a:t>
            </a:r>
            <a:r>
              <a:rPr lang="en-US" sz="2400" dirty="0"/>
              <a:t>.</a:t>
            </a:r>
            <a:endParaRPr lang="en-US" sz="2400" b="1"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Actions can be defined through the CRM UI but can be invoked / called only through the code (both Client side / Server side)</a:t>
            </a:r>
          </a:p>
          <a:p>
            <a:pPr fontAlgn="base"/>
            <a:endParaRPr lang="en-US" sz="2400" dirty="0"/>
          </a:p>
          <a:p>
            <a:pPr fontAlgn="base"/>
            <a:endParaRPr lang="en-US" sz="2400" dirty="0"/>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fontAlgn="base"/>
            <a:endParaRPr lang="en-US" sz="2400" dirty="0"/>
          </a:p>
          <a:p>
            <a:pPr fontAlgn="base"/>
            <a:endParaRPr lang="en-US" sz="2400"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234116697"/>
      </p:ext>
    </p:extLst>
  </p:cSld>
  <p:clrMapOvr>
    <a:masterClrMapping/>
  </p:clrMapOvr>
  <p:transition spd="slow">
    <p:wipe/>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Actions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512911" y="336011"/>
            <a:ext cx="10780222" cy="3170099"/>
          </a:xfrm>
          <a:prstGeom prst="rect">
            <a:avLst/>
          </a:prstGeom>
        </p:spPr>
        <p:txBody>
          <a:bodyPr wrap="square">
            <a:spAutoFit/>
          </a:bodyPr>
          <a:lstStyle/>
          <a:p>
            <a:pPr fontAlgn="base"/>
            <a:endParaRPr lang="en-US" sz="2000"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 main advantage of actions is to provide the ability to modify the logic easily whenever a business process is changed. A business user can modify this without the help of a developer.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1.	 Go to Settings &gt; Processes &gt; Click New</a:t>
            </a:r>
          </a:p>
          <a:p>
            <a:pPr marL="342900" indent="-342900">
              <a:buFont typeface="Arial" panose="020B0604020202020204" pitchFamily="34" charset="0"/>
              <a:buChar char="•"/>
            </a:pPr>
            <a:endParaRPr lang="en-US" sz="2000" b="1" dirty="0"/>
          </a:p>
          <a:p>
            <a:pPr marL="800100" lvl="1" indent="-342900">
              <a:buFont typeface="Arial" panose="020B0604020202020204" pitchFamily="34" charset="0"/>
              <a:buChar char="•"/>
            </a:pPr>
            <a:endParaRPr lang="en-US" sz="2000" dirty="0"/>
          </a:p>
          <a:p>
            <a:pPr marL="342900" indent="-342900" fontAlgn="base">
              <a:buFont typeface="Arial" panose="020B0604020202020204" pitchFamily="34" charset="0"/>
              <a:buChar char="•"/>
            </a:pPr>
            <a:endParaRPr lang="en-US" sz="2000" dirty="0"/>
          </a:p>
        </p:txBody>
      </p:sp>
      <p:pic>
        <p:nvPicPr>
          <p:cNvPr id="48132" name="Picture 4" descr="Actions in Dynamics CRM 2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29" y="2643452"/>
            <a:ext cx="5676900" cy="39436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40480750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a:t>
            </a:r>
            <a:br>
              <a:rPr lang="en-US" sz="3200" b="1" dirty="0">
                <a:ln w="3175">
                  <a:noFill/>
                </a:ln>
                <a:solidFill>
                  <a:srgbClr val="8B0D88"/>
                </a:solidFill>
                <a:latin typeface="Trebuchet MS" panose="020B0603020202020204" pitchFamily="34" charset="0"/>
              </a:rPr>
            </a:br>
            <a:r>
              <a:rPr lang="en-US" sz="3200" b="1" dirty="0">
                <a:ln w="3175">
                  <a:noFill/>
                </a:ln>
                <a:solidFill>
                  <a:srgbClr val="8B0D88"/>
                </a:solidFill>
                <a:latin typeface="Trebuchet MS" panose="020B0603020202020204" pitchFamily="34" charset="0"/>
              </a:rPr>
              <a:t>Designer</a:t>
            </a:r>
            <a:endParaRPr lang="en-US" sz="3200" dirty="0">
              <a:solidFill>
                <a:schemeClr val="accent1">
                  <a:lumMod val="50000"/>
                </a:schemeClr>
              </a:solidFill>
              <a:latin typeface="Segoe UI (Body)"/>
            </a:endParaRPr>
          </a:p>
        </p:txBody>
      </p:sp>
      <p:pic>
        <p:nvPicPr>
          <p:cNvPr id="3" name="Picture 2"/>
          <p:cNvPicPr>
            <a:picLocks noChangeAspect="1"/>
          </p:cNvPicPr>
          <p:nvPr/>
        </p:nvPicPr>
        <p:blipFill>
          <a:blip r:embed="rId3"/>
          <a:stretch>
            <a:fillRect/>
          </a:stretch>
        </p:blipFill>
        <p:spPr>
          <a:xfrm>
            <a:off x="640977" y="1117226"/>
            <a:ext cx="11170023" cy="4838700"/>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13637800"/>
      </p:ext>
    </p:extLst>
  </p:cSld>
  <p:clrMapOvr>
    <a:masterClrMapping/>
  </p:clrMapOvr>
  <p:transition spd="slow">
    <p:wipe/>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Actions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512911" y="336011"/>
            <a:ext cx="10780222" cy="1754326"/>
          </a:xfrm>
          <a:prstGeom prst="rect">
            <a:avLst/>
          </a:prstGeom>
        </p:spPr>
        <p:txBody>
          <a:bodyPr wrap="square">
            <a:spAutoFit/>
          </a:bodyPr>
          <a:lstStyle/>
          <a:p>
            <a:pPr fontAlgn="base"/>
            <a:endParaRPr lang="en-US" sz="2000" dirty="0"/>
          </a:p>
          <a:p>
            <a:r>
              <a:rPr lang="en-US" sz="2000" dirty="0"/>
              <a:t>2</a:t>
            </a:r>
            <a:r>
              <a:rPr lang="en-US" sz="2400" spc="-133" dirty="0">
                <a:ln w="3175">
                  <a:noFill/>
                </a:ln>
                <a:solidFill>
                  <a:srgbClr val="7030A0"/>
                </a:solidFill>
                <a:latin typeface="Trebuchet MS" panose="020B0603020202020204" pitchFamily="34" charset="0"/>
              </a:rPr>
              <a:t>. A screen similar to the workflows/dialogs screen will be displayed with slightly different options.</a:t>
            </a:r>
          </a:p>
          <a:p>
            <a:pPr marL="800100" lvl="1" indent="-342900">
              <a:buFont typeface="Arial" panose="020B0604020202020204" pitchFamily="34" charset="0"/>
              <a:buChar char="•"/>
            </a:pPr>
            <a:endParaRPr lang="en-US" sz="2000" dirty="0"/>
          </a:p>
          <a:p>
            <a:pPr marL="342900" indent="-342900" fontAlgn="base">
              <a:buFont typeface="Arial" panose="020B0604020202020204" pitchFamily="34" charset="0"/>
              <a:buChar char="•"/>
            </a:pPr>
            <a:endParaRPr lang="en-US" sz="2000" dirty="0"/>
          </a:p>
        </p:txBody>
      </p:sp>
      <p:pic>
        <p:nvPicPr>
          <p:cNvPr id="50178" name="Picture 2" descr="Actions in Dynamics CRM 2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866" y="1601467"/>
            <a:ext cx="7059872" cy="42251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349329552"/>
      </p:ext>
    </p:extLst>
  </p:cSld>
  <p:clrMapOvr>
    <a:masterClrMapping/>
  </p:clrMapOvr>
  <p:transition spd="slow">
    <p:wipe/>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Actions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562786" y="336011"/>
            <a:ext cx="10780222" cy="4893647"/>
          </a:xfrm>
          <a:prstGeom prst="rect">
            <a:avLst/>
          </a:prstGeom>
        </p:spPr>
        <p:txBody>
          <a:bodyPr wrap="square">
            <a:spAutoFit/>
          </a:bodyPr>
          <a:lstStyle/>
          <a:p>
            <a:pPr fontAlgn="base"/>
            <a:endParaRPr lang="en-US" sz="2000" dirty="0"/>
          </a:p>
          <a:p>
            <a:r>
              <a:rPr lang="en-US" sz="2400" b="1" spc="-133" dirty="0">
                <a:ln w="3175">
                  <a:noFill/>
                </a:ln>
                <a:solidFill>
                  <a:srgbClr val="7030A0"/>
                </a:solidFill>
                <a:latin typeface="Trebuchet MS" panose="020B0603020202020204" pitchFamily="34" charset="0"/>
              </a:rPr>
              <a:t>Enable Rollback</a:t>
            </a:r>
            <a:r>
              <a:rPr lang="en-US" sz="2400" spc="-133" dirty="0">
                <a:ln w="3175">
                  <a:noFill/>
                </a:ln>
                <a:solidFill>
                  <a:srgbClr val="7030A0"/>
                </a:solidFill>
                <a:latin typeface="Trebuchet MS" panose="020B0603020202020204" pitchFamily="34" charset="0"/>
              </a:rPr>
              <a:t>: There may be cases when you have a code which runs out of the scope for CRM and you may not be able to roll back the action. The option of rolling back can be disabled for each action.</a:t>
            </a:r>
          </a:p>
          <a:p>
            <a:endParaRPr lang="en-US" sz="2400" spc="-133" dirty="0">
              <a:ln w="3175">
                <a:noFill/>
              </a:ln>
              <a:solidFill>
                <a:srgbClr val="7030A0"/>
              </a:solidFill>
              <a:latin typeface="Trebuchet MS" panose="020B0603020202020204" pitchFamily="34" charset="0"/>
            </a:endParaRPr>
          </a:p>
          <a:p>
            <a:r>
              <a:rPr lang="en-US" sz="2400" b="1" spc="-133" dirty="0">
                <a:ln w="3175">
                  <a:noFill/>
                </a:ln>
                <a:solidFill>
                  <a:srgbClr val="7030A0"/>
                </a:solidFill>
                <a:latin typeface="Trebuchet MS" panose="020B0603020202020204" pitchFamily="34" charset="0"/>
              </a:rPr>
              <a:t>Direction</a:t>
            </a:r>
            <a:r>
              <a:rPr lang="en-US" sz="2400" spc="-133" dirty="0">
                <a:ln w="3175">
                  <a:noFill/>
                </a:ln>
                <a:solidFill>
                  <a:srgbClr val="7030A0"/>
                </a:solidFill>
                <a:latin typeface="Trebuchet MS" panose="020B0603020202020204" pitchFamily="34" charset="0"/>
              </a:rPr>
              <a:t>: You can set either the </a:t>
            </a:r>
            <a:r>
              <a:rPr lang="en-US" sz="2400" b="1" spc="-133" dirty="0">
                <a:ln w="3175">
                  <a:noFill/>
                </a:ln>
                <a:solidFill>
                  <a:srgbClr val="7030A0"/>
                </a:solidFill>
                <a:latin typeface="Trebuchet MS" panose="020B0603020202020204" pitchFamily="34" charset="0"/>
              </a:rPr>
              <a:t>Argument</a:t>
            </a:r>
            <a:r>
              <a:rPr lang="en-US" sz="2400" spc="-133" dirty="0">
                <a:ln w="3175">
                  <a:noFill/>
                </a:ln>
                <a:solidFill>
                  <a:srgbClr val="7030A0"/>
                </a:solidFill>
                <a:latin typeface="Trebuchet MS" panose="020B0603020202020204" pitchFamily="34" charset="0"/>
              </a:rPr>
              <a:t> as an input or Output Argument to an action, by using direction.</a:t>
            </a:r>
          </a:p>
          <a:p>
            <a:endParaRPr lang="en-US" sz="2400" spc="-133" dirty="0">
              <a:ln w="3175">
                <a:noFill/>
              </a:ln>
              <a:solidFill>
                <a:srgbClr val="7030A0"/>
              </a:solidFill>
              <a:latin typeface="Trebuchet MS" panose="020B0603020202020204" pitchFamily="34" charset="0"/>
            </a:endParaRPr>
          </a:p>
          <a:p>
            <a:r>
              <a:rPr lang="en-US" sz="2400" b="1" spc="-133" dirty="0">
                <a:ln w="3175">
                  <a:noFill/>
                </a:ln>
                <a:solidFill>
                  <a:srgbClr val="7030A0"/>
                </a:solidFill>
                <a:latin typeface="Trebuchet MS" panose="020B0603020202020204" pitchFamily="34" charset="0"/>
              </a:rPr>
              <a:t>Type</a:t>
            </a:r>
            <a:r>
              <a:rPr lang="en-US" sz="2400" spc="-133" dirty="0">
                <a:ln w="3175">
                  <a:noFill/>
                </a:ln>
                <a:solidFill>
                  <a:srgbClr val="7030A0"/>
                </a:solidFill>
                <a:latin typeface="Trebuchet MS" panose="020B0603020202020204" pitchFamily="34" charset="0"/>
              </a:rPr>
              <a:t>: Below are the available types of arguments</a:t>
            </a:r>
            <a:r>
              <a:rPr lang="en-US" sz="2000" dirty="0"/>
              <a:t>.</a:t>
            </a:r>
          </a:p>
          <a:p>
            <a:r>
              <a:rPr lang="en-US" sz="2000" b="1" dirty="0"/>
              <a:t>		</a:t>
            </a:r>
          </a:p>
          <a:p>
            <a:r>
              <a:rPr lang="en-US" sz="2000" b="1" dirty="0"/>
              <a:t>		</a:t>
            </a:r>
          </a:p>
          <a:p>
            <a:pPr marL="342900" indent="-342900">
              <a:buFont typeface="Arial" panose="020B0604020202020204" pitchFamily="34" charset="0"/>
              <a:buChar char="•"/>
            </a:pPr>
            <a:endParaRPr lang="en-US" sz="2000" b="1" dirty="0"/>
          </a:p>
          <a:p>
            <a:pPr marL="800100" lvl="1" indent="-342900">
              <a:buFont typeface="Arial" panose="020B0604020202020204" pitchFamily="34" charset="0"/>
              <a:buChar char="•"/>
            </a:pPr>
            <a:endParaRPr lang="en-US" sz="2000" dirty="0"/>
          </a:p>
          <a:p>
            <a:pPr marL="342900" indent="-342900" fontAlgn="base">
              <a:buFont typeface="Arial" panose="020B0604020202020204" pitchFamily="34" charset="0"/>
              <a:buChar char="•"/>
            </a:pPr>
            <a:endParaRPr lang="en-US" sz="2000" dirty="0"/>
          </a:p>
        </p:txBody>
      </p:sp>
      <p:pic>
        <p:nvPicPr>
          <p:cNvPr id="51202" name="Picture 2" descr="Actions in Dynamics CRM 2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008" y="3929423"/>
            <a:ext cx="3562350" cy="16155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623634654"/>
      </p:ext>
    </p:extLst>
  </p:cSld>
  <p:clrMapOvr>
    <a:masterClrMapping/>
  </p:clrMapOvr>
  <p:transition spd="slow">
    <p:wipe/>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Actions</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512911" y="336011"/>
            <a:ext cx="10780222" cy="6924973"/>
          </a:xfrm>
          <a:prstGeom prst="rect">
            <a:avLst/>
          </a:prstGeom>
        </p:spPr>
        <p:txBody>
          <a:bodyPr wrap="square">
            <a:spAutoFit/>
          </a:bodyPr>
          <a:lstStyle/>
          <a:p>
            <a:pPr fontAlgn="base"/>
            <a:endParaRPr lang="en-US" sz="2000" dirty="0"/>
          </a:p>
          <a:p>
            <a:r>
              <a:rPr lang="en-US" sz="2400" spc="-133" dirty="0">
                <a:ln w="3175">
                  <a:noFill/>
                </a:ln>
                <a:solidFill>
                  <a:srgbClr val="7030A0"/>
                </a:solidFill>
                <a:latin typeface="Trebuchet MS" panose="020B0603020202020204" pitchFamily="34" charset="0"/>
              </a:rPr>
              <a:t>3. Once the </a:t>
            </a:r>
            <a:r>
              <a:rPr lang="en-US" sz="2400" b="1" spc="-133" dirty="0">
                <a:ln w="3175">
                  <a:noFill/>
                </a:ln>
                <a:solidFill>
                  <a:srgbClr val="7030A0"/>
                </a:solidFill>
                <a:latin typeface="Trebuchet MS" panose="020B0603020202020204" pitchFamily="34" charset="0"/>
              </a:rPr>
              <a:t>Arguments</a:t>
            </a:r>
            <a:r>
              <a:rPr lang="en-US" sz="2400" spc="-133" dirty="0">
                <a:ln w="3175">
                  <a:noFill/>
                </a:ln>
                <a:solidFill>
                  <a:srgbClr val="7030A0"/>
                </a:solidFill>
                <a:latin typeface="Trebuchet MS" panose="020B0603020202020204" pitchFamily="34" charset="0"/>
              </a:rPr>
              <a:t> are set, the </a:t>
            </a:r>
            <a:r>
              <a:rPr lang="en-US" sz="2400" b="1" spc="-133" dirty="0">
                <a:ln w="3175">
                  <a:noFill/>
                </a:ln>
                <a:solidFill>
                  <a:srgbClr val="7030A0"/>
                </a:solidFill>
                <a:latin typeface="Trebuchet MS" panose="020B0603020202020204" pitchFamily="34" charset="0"/>
              </a:rPr>
              <a:t>Steps</a:t>
            </a:r>
            <a:r>
              <a:rPr lang="en-US" sz="2400" spc="-133" dirty="0">
                <a:ln w="3175">
                  <a:noFill/>
                </a:ln>
                <a:solidFill>
                  <a:srgbClr val="7030A0"/>
                </a:solidFill>
                <a:latin typeface="Trebuchet MS" panose="020B0603020202020204" pitchFamily="34" charset="0"/>
              </a:rPr>
              <a:t> available to add the logic is similar to the workflows.</a:t>
            </a: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When the logic is defined for the action, you just need to activate it. Now this action is available for the developers and they can easily call this action from a custom code whenever it is required.</a:t>
            </a:r>
          </a:p>
          <a:p>
            <a:pPr marL="800100" lvl="1" indent="-342900">
              <a:buFont typeface="Arial" panose="020B0604020202020204" pitchFamily="34" charset="0"/>
              <a:buChar char="•"/>
            </a:pPr>
            <a:endParaRPr lang="en-US" sz="2000" dirty="0"/>
          </a:p>
          <a:p>
            <a:pPr marL="342900" indent="-342900" fontAlgn="base">
              <a:buFont typeface="Arial" panose="020B0604020202020204" pitchFamily="34" charset="0"/>
              <a:buChar char="•"/>
            </a:pPr>
            <a:endParaRPr lang="en-US" sz="2000" dirty="0"/>
          </a:p>
        </p:txBody>
      </p:sp>
      <p:pic>
        <p:nvPicPr>
          <p:cNvPr id="6" name="Picture 2" descr="Actions in Dynamics CRM 2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381" y="1815638"/>
            <a:ext cx="4181475" cy="2943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989689413"/>
      </p:ext>
    </p:extLst>
  </p:cSld>
  <p:clrMapOvr>
    <a:masterClrMapping/>
  </p:clrMapOvr>
  <p:transition spd="slow">
    <p:wipe/>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  </a:t>
            </a:r>
          </a:p>
        </p:txBody>
      </p:sp>
      <p:pic>
        <p:nvPicPr>
          <p:cNvPr id="6" name="Picture 5"/>
          <p:cNvPicPr>
            <a:picLocks noChangeAspect="1"/>
          </p:cNvPicPr>
          <p:nvPr/>
        </p:nvPicPr>
        <p:blipFill>
          <a:blip r:embed="rId8"/>
          <a:stretch>
            <a:fillRect/>
          </a:stretch>
        </p:blipFill>
        <p:spPr>
          <a:xfrm>
            <a:off x="127000" y="240692"/>
            <a:ext cx="11928287" cy="6602492"/>
          </a:xfrm>
          <a:prstGeom prst="rect">
            <a:avLst/>
          </a:prstGeom>
          <a:effectLst>
            <a:softEdge rad="50800"/>
          </a:effectLst>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1819685051"/>
      </p:ext>
    </p:extLst>
  </p:cSld>
  <p:clrMapOvr>
    <a:masterClrMapping/>
  </p:clrMapOvr>
  <p:transition spd="slow">
    <p:wipe/>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rPr>
              <a:t>Q&amp;A</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86826821"/>
      </p:ext>
    </p:extLst>
  </p:cSld>
  <p:clrMapOvr>
    <a:masterClrMapping/>
  </p:clrMapOvr>
  <p:transition spd="slow">
    <p:wipe/>
  </p:transition>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Bulk Operations and Data Management </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5243727"/>
      </p:ext>
    </p:extLst>
  </p:cSld>
  <p:clrMapOvr>
    <a:masterClrMapping/>
  </p:clrMapOvr>
  <p:transition spd="slow">
    <p:wipe/>
  </p:transition>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SDK Features : Use Upsert to insert or update a record</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34525"/>
            <a:ext cx="10780222" cy="5078313"/>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In Microsoft Dynamics CRM 2016, You can reduce the complexity involved with data integration scenarios by using the </a:t>
            </a:r>
            <a:r>
              <a:rPr lang="en-US" sz="2400" b="1" spc="-133" dirty="0">
                <a:ln w="3175">
                  <a:noFill/>
                </a:ln>
                <a:solidFill>
                  <a:srgbClr val="7030A0"/>
                </a:solidFill>
                <a:latin typeface="Trebuchet MS" panose="020B0603020202020204" pitchFamily="34" charset="0"/>
              </a:rPr>
              <a:t>UpsertRequest</a:t>
            </a:r>
            <a:r>
              <a:rPr lang="en-US" sz="2400" spc="-133" dirty="0">
                <a:ln w="3175">
                  <a:noFill/>
                </a:ln>
                <a:solidFill>
                  <a:srgbClr val="7030A0"/>
                </a:solidFill>
                <a:latin typeface="Trebuchet MS" panose="020B0603020202020204" pitchFamily="34" charset="0"/>
              </a:rPr>
              <a:t> message when loading data into Microsoft Dynamics CRM from an external system.</a:t>
            </a:r>
          </a:p>
          <a:p>
            <a:endParaRPr lang="en-US" sz="2400" b="1"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For example </a:t>
            </a:r>
            <a:r>
              <a:rPr lang="en-US" sz="2400" spc="-133" dirty="0">
                <a:ln w="3175">
                  <a:noFill/>
                </a:ln>
                <a:solidFill>
                  <a:srgbClr val="7030A0"/>
                </a:solidFill>
                <a:latin typeface="Trebuchet MS" panose="020B0603020202020204" pitchFamily="34" charset="0"/>
              </a:rPr>
              <a:t>in a bulk data integration scenario, you may not know if a record already exists in CRM. In such cases you won’t know if you should call an</a:t>
            </a:r>
            <a:r>
              <a:rPr lang="en-US" sz="2000" dirty="0">
                <a:solidFill>
                  <a:prstClr val="black"/>
                </a:solidFill>
              </a:rPr>
              <a:t> </a:t>
            </a:r>
            <a:r>
              <a:rPr lang="en-US" sz="2400" b="1" spc="-133" dirty="0">
                <a:ln w="3175">
                  <a:noFill/>
                </a:ln>
                <a:solidFill>
                  <a:srgbClr val="7030A0"/>
                </a:solidFill>
                <a:latin typeface="Trebuchet MS" panose="020B0603020202020204" pitchFamily="34" charset="0"/>
              </a:rPr>
              <a:t>UpdateRequest</a:t>
            </a:r>
            <a:r>
              <a:rPr lang="en-US" sz="2000" dirty="0">
                <a:solidFill>
                  <a:prstClr val="black"/>
                </a:solidFill>
              </a:rPr>
              <a:t> </a:t>
            </a:r>
            <a:r>
              <a:rPr lang="en-US" sz="2400" spc="-133" dirty="0">
                <a:ln w="3175">
                  <a:noFill/>
                </a:ln>
                <a:solidFill>
                  <a:srgbClr val="7030A0"/>
                </a:solidFill>
                <a:latin typeface="Trebuchet MS" panose="020B0603020202020204" pitchFamily="34" charset="0"/>
              </a:rPr>
              <a:t>or a</a:t>
            </a:r>
            <a:r>
              <a:rPr lang="en-US" sz="2000" dirty="0">
                <a:solidFill>
                  <a:prstClr val="black"/>
                </a:solidFill>
              </a:rPr>
              <a:t> </a:t>
            </a:r>
            <a:r>
              <a:rPr lang="en-US" sz="2400" b="1" spc="-133" dirty="0">
                <a:ln w="3175">
                  <a:noFill/>
                </a:ln>
                <a:solidFill>
                  <a:srgbClr val="7030A0"/>
                </a:solidFill>
                <a:latin typeface="Trebuchet MS" panose="020B0603020202020204" pitchFamily="34" charset="0"/>
              </a:rPr>
              <a:t>CreateRequest</a:t>
            </a:r>
            <a:r>
              <a:rPr lang="en-US" sz="2000" dirty="0">
                <a:solidFill>
                  <a:prstClr val="black"/>
                </a:solidFill>
              </a:rPr>
              <a:t> </a:t>
            </a:r>
            <a:r>
              <a:rPr lang="en-US" sz="2400" spc="-133" dirty="0">
                <a:ln w="3175">
                  <a:noFill/>
                </a:ln>
                <a:solidFill>
                  <a:srgbClr val="7030A0"/>
                </a:solidFill>
                <a:latin typeface="Trebuchet MS" panose="020B0603020202020204" pitchFamily="34" charset="0"/>
              </a:rPr>
              <a:t>operation. .</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This results in your </a:t>
            </a:r>
            <a:r>
              <a:rPr lang="en-US" sz="2400" b="1" spc="-133" dirty="0">
                <a:ln w="3175">
                  <a:noFill/>
                </a:ln>
                <a:solidFill>
                  <a:srgbClr val="7030A0"/>
                </a:solidFill>
                <a:latin typeface="Trebuchet MS" panose="020B0603020202020204" pitchFamily="34" charset="0"/>
              </a:rPr>
              <a:t>querying for the record first </a:t>
            </a:r>
            <a:r>
              <a:rPr lang="en-US" sz="2400" spc="-133" dirty="0">
                <a:ln w="3175">
                  <a:noFill/>
                </a:ln>
                <a:solidFill>
                  <a:srgbClr val="7030A0"/>
                </a:solidFill>
                <a:latin typeface="Trebuchet MS" panose="020B0603020202020204" pitchFamily="34" charset="0"/>
              </a:rPr>
              <a:t>to determine if it exists before performing the appropriate operation.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You can now reduce this complexity and load data into CRM more efficiently by using the new</a:t>
            </a:r>
            <a:r>
              <a:rPr lang="en-US" sz="2000" dirty="0"/>
              <a:t> </a:t>
            </a:r>
            <a:r>
              <a:rPr lang="en-US" sz="2400" b="1" spc="-133" dirty="0">
                <a:ln w="3175">
                  <a:noFill/>
                </a:ln>
                <a:solidFill>
                  <a:srgbClr val="7030A0"/>
                </a:solidFill>
                <a:latin typeface="Trebuchet MS" panose="020B0603020202020204" pitchFamily="34" charset="0"/>
              </a:rPr>
              <a:t>UpsertRequest (Update or Insert) message.</a:t>
            </a:r>
          </a:p>
          <a:p>
            <a:pPr marL="342900"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092675724"/>
      </p:ext>
    </p:extLst>
  </p:cSld>
  <p:clrMapOvr>
    <a:masterClrMapping/>
  </p:clrMapOvr>
  <p:transition spd="slow">
    <p:wipe/>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Use Upsert to insert or update a record</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34525"/>
            <a:ext cx="10780222" cy="6124754"/>
          </a:xfrm>
          <a:prstGeom prst="rect">
            <a:avLst/>
          </a:prstGeom>
        </p:spPr>
        <p:txBody>
          <a:bodyPr wrap="square">
            <a:spAutoFit/>
          </a:bodyPr>
          <a:lstStyle/>
          <a:p>
            <a:r>
              <a:rPr lang="en-US" sz="2400" b="1" spc="-133" dirty="0">
                <a:ln w="3175">
                  <a:noFill/>
                </a:ln>
                <a:solidFill>
                  <a:srgbClr val="7030A0"/>
                </a:solidFill>
                <a:latin typeface="Trebuchet MS" panose="020B0603020202020204" pitchFamily="34" charset="0"/>
              </a:rPr>
              <a:t>Using Upsert:</a:t>
            </a:r>
          </a:p>
          <a:p>
            <a:endParaRPr lang="en-US" sz="2000" dirty="0"/>
          </a:p>
          <a:p>
            <a:r>
              <a:rPr lang="en-US" sz="2400" spc="-133" dirty="0">
                <a:ln w="3175">
                  <a:noFill/>
                </a:ln>
                <a:solidFill>
                  <a:srgbClr val="7030A0"/>
                </a:solidFill>
                <a:latin typeface="Trebuchet MS" panose="020B0603020202020204" pitchFamily="34" charset="0"/>
              </a:rPr>
              <a:t>It is best to use</a:t>
            </a:r>
            <a:r>
              <a:rPr lang="en-US" sz="2000" dirty="0"/>
              <a:t> </a:t>
            </a:r>
            <a:r>
              <a:rPr lang="en-US" sz="2400" b="1" spc="-133" dirty="0">
                <a:ln w="3175">
                  <a:noFill/>
                </a:ln>
                <a:solidFill>
                  <a:srgbClr val="7030A0"/>
                </a:solidFill>
                <a:latin typeface="Trebuchet MS" panose="020B0603020202020204" pitchFamily="34" charset="0"/>
              </a:rPr>
              <a:t>UpsertRequest</a:t>
            </a:r>
            <a:r>
              <a:rPr lang="en-US" sz="2000" b="1" dirty="0"/>
              <a:t> </a:t>
            </a:r>
            <a:r>
              <a:rPr lang="en-US" sz="2400" spc="-133" dirty="0">
                <a:ln w="3175">
                  <a:noFill/>
                </a:ln>
                <a:solidFill>
                  <a:srgbClr val="7030A0"/>
                </a:solidFill>
                <a:latin typeface="Trebuchet MS" panose="020B0603020202020204" pitchFamily="34" charset="0"/>
              </a:rPr>
              <a:t>only when you aren’t sure if the record exists. That is, when you aren’t sure if you should call a</a:t>
            </a:r>
            <a:r>
              <a:rPr lang="en-US" sz="2000" dirty="0"/>
              <a:t> </a:t>
            </a:r>
            <a:r>
              <a:rPr lang="en-US" sz="2400" b="1" spc="-133" dirty="0">
                <a:ln w="3175">
                  <a:noFill/>
                </a:ln>
                <a:solidFill>
                  <a:srgbClr val="7030A0"/>
                </a:solidFill>
                <a:latin typeface="Trebuchet MS" panose="020B0603020202020204" pitchFamily="34" charset="0"/>
              </a:rPr>
              <a:t>CreateRequest</a:t>
            </a:r>
            <a:r>
              <a:rPr lang="en-US" sz="2000" dirty="0"/>
              <a:t> </a:t>
            </a:r>
            <a:r>
              <a:rPr lang="en-US" sz="2400" spc="-133" dirty="0">
                <a:ln w="3175">
                  <a:noFill/>
                </a:ln>
                <a:solidFill>
                  <a:srgbClr val="7030A0"/>
                </a:solidFill>
                <a:latin typeface="Trebuchet MS" panose="020B0603020202020204" pitchFamily="34" charset="0"/>
              </a:rPr>
              <a:t>or an </a:t>
            </a:r>
            <a:r>
              <a:rPr lang="en-US" sz="2400" b="1" spc="-133" dirty="0">
                <a:ln w="3175">
                  <a:noFill/>
                </a:ln>
                <a:solidFill>
                  <a:srgbClr val="7030A0"/>
                </a:solidFill>
                <a:latin typeface="Trebuchet MS" panose="020B0603020202020204" pitchFamily="34" charset="0"/>
              </a:rPr>
              <a:t>UpdateRequest </a:t>
            </a:r>
            <a:r>
              <a:rPr lang="en-US" sz="2400" spc="-133" dirty="0">
                <a:ln w="3175">
                  <a:noFill/>
                </a:ln>
                <a:solidFill>
                  <a:srgbClr val="7030A0"/>
                </a:solidFill>
                <a:latin typeface="Trebuchet MS" panose="020B0603020202020204" pitchFamily="34" charset="0"/>
              </a:rPr>
              <a:t>operation.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There is a performance decrease in using</a:t>
            </a:r>
            <a:r>
              <a:rPr lang="en-US" sz="2000" dirty="0"/>
              <a:t> </a:t>
            </a:r>
            <a:r>
              <a:rPr lang="en-US" sz="2400" b="1" spc="-133" dirty="0">
                <a:ln w="3175">
                  <a:noFill/>
                </a:ln>
                <a:solidFill>
                  <a:srgbClr val="7030A0"/>
                </a:solidFill>
                <a:latin typeface="Trebuchet MS" panose="020B0603020202020204" pitchFamily="34" charset="0"/>
              </a:rPr>
              <a:t>UpsertRequest</a:t>
            </a:r>
            <a:r>
              <a:rPr lang="en-US" sz="2000" dirty="0"/>
              <a:t> </a:t>
            </a:r>
            <a:r>
              <a:rPr lang="en-US" sz="2400" spc="-133" dirty="0">
                <a:ln w="3175">
                  <a:noFill/>
                </a:ln>
                <a:solidFill>
                  <a:srgbClr val="7030A0"/>
                </a:solidFill>
                <a:latin typeface="Trebuchet MS" panose="020B0603020202020204" pitchFamily="34" charset="0"/>
              </a:rPr>
              <a:t>versus using</a:t>
            </a:r>
            <a:r>
              <a:rPr lang="en-US" sz="2000" dirty="0"/>
              <a:t> </a:t>
            </a:r>
            <a:r>
              <a:rPr lang="en-US" sz="2400" b="1" spc="-133" dirty="0">
                <a:ln w="3175">
                  <a:noFill/>
                </a:ln>
                <a:solidFill>
                  <a:srgbClr val="7030A0"/>
                </a:solidFill>
                <a:latin typeface="Trebuchet MS" panose="020B0603020202020204" pitchFamily="34" charset="0"/>
              </a:rPr>
              <a:t>CreateRequest. </a:t>
            </a:r>
            <a:r>
              <a:rPr lang="en-US" sz="2400" spc="-133" dirty="0">
                <a:ln w="3175">
                  <a:noFill/>
                </a:ln>
                <a:solidFill>
                  <a:srgbClr val="7030A0"/>
                </a:solidFill>
                <a:latin typeface="Trebuchet MS" panose="020B0603020202020204" pitchFamily="34" charset="0"/>
              </a:rPr>
              <a:t>If you are sure the record doesn’t exist, then use</a:t>
            </a:r>
            <a:r>
              <a:rPr lang="en-US" sz="2000" dirty="0"/>
              <a:t> </a:t>
            </a:r>
            <a:r>
              <a:rPr lang="en-US" sz="2400" b="1" spc="-133" dirty="0">
                <a:ln w="3175">
                  <a:noFill/>
                </a:ln>
                <a:solidFill>
                  <a:srgbClr val="7030A0"/>
                </a:solidFill>
                <a:latin typeface="Trebuchet MS" panose="020B0603020202020204" pitchFamily="34" charset="0"/>
              </a:rPr>
              <a:t>CreateRequest.</a:t>
            </a:r>
          </a:p>
          <a:p>
            <a:endParaRPr lang="en-US" sz="2000" dirty="0"/>
          </a:p>
          <a:p>
            <a:r>
              <a:rPr lang="en-US" sz="2400" spc="-133" dirty="0">
                <a:ln w="3175">
                  <a:noFill/>
                </a:ln>
                <a:solidFill>
                  <a:srgbClr val="7030A0"/>
                </a:solidFill>
                <a:latin typeface="Trebuchet MS" panose="020B0603020202020204" pitchFamily="34" charset="0"/>
              </a:rPr>
              <a:t>The</a:t>
            </a:r>
            <a:r>
              <a:rPr lang="en-US" sz="2000" dirty="0"/>
              <a:t> </a:t>
            </a:r>
            <a:r>
              <a:rPr lang="en-US" sz="2400" b="1" spc="-133" dirty="0">
                <a:ln w="3175">
                  <a:noFill/>
                </a:ln>
                <a:solidFill>
                  <a:srgbClr val="7030A0"/>
                </a:solidFill>
                <a:latin typeface="Trebuchet MS" panose="020B0603020202020204" pitchFamily="34" charset="0"/>
              </a:rPr>
              <a:t>UpsertRequest</a:t>
            </a:r>
            <a:r>
              <a:rPr lang="en-US" sz="2000" dirty="0"/>
              <a:t> </a:t>
            </a:r>
            <a:r>
              <a:rPr lang="en-US" sz="2400" spc="-133" dirty="0">
                <a:ln w="3175">
                  <a:noFill/>
                </a:ln>
                <a:solidFill>
                  <a:srgbClr val="7030A0"/>
                </a:solidFill>
                <a:latin typeface="Trebuchet MS" panose="020B0603020202020204" pitchFamily="34" charset="0"/>
              </a:rPr>
              <a:t>includes a property named</a:t>
            </a:r>
            <a:r>
              <a:rPr lang="en-US" sz="2000" dirty="0"/>
              <a:t> </a:t>
            </a:r>
            <a:r>
              <a:rPr lang="en-US" sz="2400" b="1" spc="-133" dirty="0">
                <a:ln w="3175">
                  <a:noFill/>
                </a:ln>
                <a:solidFill>
                  <a:srgbClr val="7030A0"/>
                </a:solidFill>
                <a:latin typeface="Trebuchet MS" panose="020B0603020202020204" pitchFamily="34" charset="0"/>
              </a:rPr>
              <a:t>Target.</a:t>
            </a:r>
          </a:p>
          <a:p>
            <a:endParaRPr lang="en-US" sz="2000" dirty="0"/>
          </a:p>
          <a:p>
            <a:r>
              <a:rPr lang="en-US" sz="2000" dirty="0"/>
              <a:t> </a:t>
            </a:r>
            <a:r>
              <a:rPr lang="en-US" sz="2400" spc="-133" dirty="0">
                <a:ln w="3175">
                  <a:noFill/>
                </a:ln>
                <a:solidFill>
                  <a:srgbClr val="7030A0"/>
                </a:solidFill>
                <a:latin typeface="Trebuchet MS" panose="020B0603020202020204" pitchFamily="34" charset="0"/>
              </a:rPr>
              <a:t>This property contains the entity definition that will be used in an </a:t>
            </a:r>
            <a:r>
              <a:rPr lang="en-US" sz="2400" b="1" spc="-133" dirty="0">
                <a:ln w="3175">
                  <a:noFill/>
                </a:ln>
                <a:solidFill>
                  <a:srgbClr val="7030A0"/>
                </a:solidFill>
                <a:latin typeface="Trebuchet MS" panose="020B0603020202020204" pitchFamily="34" charset="0"/>
              </a:rPr>
              <a:t>UpdateRequest</a:t>
            </a:r>
            <a:r>
              <a:rPr lang="en-US" sz="2000" dirty="0"/>
              <a:t> </a:t>
            </a:r>
            <a:r>
              <a:rPr lang="en-US" sz="2400" spc="-133" dirty="0">
                <a:ln w="3175">
                  <a:noFill/>
                </a:ln>
                <a:solidFill>
                  <a:srgbClr val="7030A0"/>
                </a:solidFill>
                <a:latin typeface="Trebuchet MS" panose="020B0603020202020204" pitchFamily="34" charset="0"/>
              </a:rPr>
              <a:t>or a</a:t>
            </a:r>
            <a:r>
              <a:rPr lang="en-US" sz="2000" dirty="0"/>
              <a:t> </a:t>
            </a:r>
            <a:r>
              <a:rPr lang="en-US" sz="2400" b="1" spc="-133" dirty="0">
                <a:ln w="3175">
                  <a:noFill/>
                </a:ln>
                <a:solidFill>
                  <a:srgbClr val="7030A0"/>
                </a:solidFill>
                <a:latin typeface="Trebuchet MS" panose="020B0603020202020204" pitchFamily="34" charset="0"/>
              </a:rPr>
              <a:t>CreateRequest</a:t>
            </a:r>
            <a:r>
              <a:rPr lang="en-US" sz="2000" b="1" dirty="0"/>
              <a:t> </a:t>
            </a:r>
            <a:r>
              <a:rPr lang="en-US" sz="2400" spc="-133" dirty="0">
                <a:ln w="3175">
                  <a:noFill/>
                </a:ln>
                <a:solidFill>
                  <a:srgbClr val="7030A0"/>
                </a:solidFill>
                <a:latin typeface="Trebuchet MS" panose="020B0603020202020204" pitchFamily="34" charset="0"/>
              </a:rPr>
              <a:t>operation.</a:t>
            </a:r>
          </a:p>
          <a:p>
            <a:r>
              <a:rPr lang="en-US" sz="2400" spc="-133" dirty="0">
                <a:ln w="3175">
                  <a:noFill/>
                </a:ln>
                <a:solidFill>
                  <a:srgbClr val="7030A0"/>
                </a:solidFill>
                <a:latin typeface="Trebuchet MS" panose="020B0603020202020204" pitchFamily="34" charset="0"/>
              </a:rPr>
              <a:t> It also includes all the attributes required by the</a:t>
            </a:r>
            <a:r>
              <a:rPr lang="en-US" sz="2000" dirty="0"/>
              <a:t> </a:t>
            </a:r>
            <a:r>
              <a:rPr lang="en-US" sz="2400" b="1" spc="-133" dirty="0">
                <a:ln w="3175">
                  <a:noFill/>
                </a:ln>
                <a:solidFill>
                  <a:srgbClr val="7030A0"/>
                </a:solidFill>
                <a:latin typeface="Trebuchet MS" panose="020B0603020202020204" pitchFamily="34" charset="0"/>
              </a:rPr>
              <a:t>CreateRequest</a:t>
            </a:r>
            <a:r>
              <a:rPr lang="en-US" sz="2000" dirty="0"/>
              <a:t> </a:t>
            </a:r>
            <a:r>
              <a:rPr lang="en-US" sz="2400" spc="-133" dirty="0">
                <a:ln w="3175">
                  <a:noFill/>
                </a:ln>
                <a:solidFill>
                  <a:srgbClr val="7030A0"/>
                </a:solidFill>
                <a:latin typeface="Trebuchet MS" panose="020B0603020202020204" pitchFamily="34" charset="0"/>
              </a:rPr>
              <a:t>for the target entity type so that the record can be created if it doesn’t exist.</a:t>
            </a:r>
            <a:endParaRPr lang="en-US" sz="2000" dirty="0"/>
          </a:p>
          <a:p>
            <a:r>
              <a:rPr lang="en-US" sz="2400" spc="-133" dirty="0">
                <a:ln w="3175">
                  <a:noFill/>
                </a:ln>
                <a:solidFill>
                  <a:srgbClr val="7030A0"/>
                </a:solidFill>
                <a:latin typeface="Trebuchet MS" panose="020B0603020202020204" pitchFamily="34" charset="0"/>
              </a:rPr>
              <a:t>You can inspect</a:t>
            </a:r>
            <a:r>
              <a:rPr lang="en-US" sz="2000" dirty="0"/>
              <a:t> </a:t>
            </a:r>
            <a:r>
              <a:rPr lang="en-US" sz="2400" b="1" spc="-133" dirty="0">
                <a:ln w="3175">
                  <a:noFill/>
                </a:ln>
                <a:solidFill>
                  <a:srgbClr val="7030A0"/>
                </a:solidFill>
                <a:latin typeface="Trebuchet MS" panose="020B0603020202020204" pitchFamily="34" charset="0"/>
              </a:rPr>
              <a:t>RecordCreated</a:t>
            </a:r>
            <a:r>
              <a:rPr lang="en-US" sz="2000" dirty="0"/>
              <a:t> </a:t>
            </a:r>
            <a:r>
              <a:rPr lang="en-US" sz="2400" spc="-133" dirty="0">
                <a:ln w="3175">
                  <a:noFill/>
                </a:ln>
                <a:solidFill>
                  <a:srgbClr val="7030A0"/>
                </a:solidFill>
                <a:latin typeface="Trebuchet MS" panose="020B0603020202020204" pitchFamily="34" charset="0"/>
              </a:rPr>
              <a:t>to determine if the record was created. </a:t>
            </a:r>
          </a:p>
          <a:p>
            <a:endParaRPr lang="en-US" sz="2000" b="1" dirty="0"/>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719380670"/>
      </p:ext>
    </p:extLst>
  </p:cSld>
  <p:clrMapOvr>
    <a:masterClrMapping/>
  </p:clrMapOvr>
  <p:transition spd="slow">
    <p:wipe/>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SDK Features : Use Upsert to insert or update a record</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34525"/>
            <a:ext cx="10780222" cy="5201424"/>
          </a:xfrm>
          <a:prstGeom prst="rect">
            <a:avLst/>
          </a:prstGeom>
        </p:spPr>
        <p:txBody>
          <a:bodyPr wrap="square">
            <a:spAutoFit/>
          </a:bodyPr>
          <a:lstStyle/>
          <a:p>
            <a:r>
              <a:rPr lang="en-US" sz="2400" b="1" spc="-133" dirty="0">
                <a:ln w="3175">
                  <a:noFill/>
                </a:ln>
                <a:solidFill>
                  <a:srgbClr val="7030A0"/>
                </a:solidFill>
                <a:latin typeface="Trebuchet MS" panose="020B0603020202020204" pitchFamily="34" charset="0"/>
              </a:rPr>
              <a:t>Using Upsert</a:t>
            </a:r>
            <a:r>
              <a:rPr lang="en-US" sz="2400" spc="-133" dirty="0">
                <a:ln w="3175">
                  <a:noFill/>
                </a:ln>
                <a:solidFill>
                  <a:srgbClr val="7030A0"/>
                </a:solidFill>
                <a:latin typeface="Trebuchet MS" panose="020B0603020202020204" pitchFamily="34" charset="0"/>
              </a:rPr>
              <a:t>:</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 RecordCreated will be true if the record didn’t exist and was created. It will be false if the record already existed and was updated. </a:t>
            </a:r>
            <a:r>
              <a:rPr lang="en-US" sz="2400" b="1" spc="-133" dirty="0">
                <a:ln w="3175">
                  <a:noFill/>
                </a:ln>
                <a:solidFill>
                  <a:srgbClr val="7030A0"/>
                </a:solidFill>
                <a:latin typeface="Trebuchet MS" panose="020B0603020202020204" pitchFamily="34" charset="0"/>
              </a:rPr>
              <a:t>Target </a:t>
            </a:r>
            <a:r>
              <a:rPr lang="en-US" sz="2400" spc="-133" dirty="0">
                <a:ln w="3175">
                  <a:noFill/>
                </a:ln>
                <a:solidFill>
                  <a:srgbClr val="7030A0"/>
                </a:solidFill>
                <a:latin typeface="Trebuchet MS" panose="020B0603020202020204" pitchFamily="34" charset="0"/>
              </a:rPr>
              <a:t>will be an EntityReference to the record that was found to exist or to the record that was created.</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Understanding the </a:t>
            </a:r>
            <a:r>
              <a:rPr lang="en-US" sz="2400" b="1" spc="-133" dirty="0">
                <a:ln w="3175">
                  <a:noFill/>
                </a:ln>
                <a:solidFill>
                  <a:srgbClr val="7030A0"/>
                </a:solidFill>
                <a:latin typeface="Trebuchet MS" panose="020B0603020202020204" pitchFamily="34" charset="0"/>
              </a:rPr>
              <a:t>Upsert process</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The following steps describe the processing logic when an UpsertRequest is received:</a:t>
            </a:r>
          </a:p>
          <a:p>
            <a:endParaRPr lang="en-US" sz="2400" spc="-133" dirty="0">
              <a:ln w="3175">
                <a:noFill/>
              </a:ln>
              <a:solidFill>
                <a:srgbClr val="7030A0"/>
              </a:solidFill>
              <a:latin typeface="Trebuchet MS" panose="020B0603020202020204" pitchFamily="34" charset="0"/>
            </a:endParaRPr>
          </a:p>
          <a:p>
            <a:pPr>
              <a:buFont typeface="+mj-lt"/>
              <a:buAutoNum type="arabicPeriod"/>
            </a:pPr>
            <a:r>
              <a:rPr lang="en-US" sz="2400" spc="-133" dirty="0">
                <a:ln w="3175">
                  <a:noFill/>
                </a:ln>
                <a:solidFill>
                  <a:srgbClr val="7030A0"/>
                </a:solidFill>
                <a:latin typeface="Trebuchet MS" panose="020B0603020202020204" pitchFamily="34" charset="0"/>
              </a:rPr>
              <a:t>Send UpsertRequest with enough data for a create or insert operation.</a:t>
            </a:r>
          </a:p>
          <a:p>
            <a:pPr>
              <a:buFont typeface="+mj-lt"/>
              <a:buAutoNum type="arabicPeriod"/>
            </a:pPr>
            <a:endParaRPr lang="en-US" sz="2400" spc="-133" dirty="0">
              <a:ln w="3175">
                <a:noFill/>
              </a:ln>
              <a:solidFill>
                <a:srgbClr val="7030A0"/>
              </a:solidFill>
              <a:latin typeface="Trebuchet MS" panose="020B0603020202020204" pitchFamily="34" charset="0"/>
            </a:endParaRPr>
          </a:p>
          <a:p>
            <a:pPr>
              <a:buFont typeface="+mj-lt"/>
              <a:buAutoNum type="arabicPeriod"/>
            </a:pPr>
            <a:r>
              <a:rPr lang="en-US" sz="2400" spc="-133" dirty="0">
                <a:ln w="3175">
                  <a:noFill/>
                </a:ln>
                <a:solidFill>
                  <a:srgbClr val="7030A0"/>
                </a:solidFill>
                <a:latin typeface="Trebuchet MS" panose="020B0603020202020204" pitchFamily="34" charset="0"/>
              </a:rPr>
              <a:t>Microsoft Dynamics CRM will look up the record targeted by the target entity.</a:t>
            </a:r>
          </a:p>
          <a:p>
            <a:endParaRPr lang="en-US" sz="2000" dirty="0">
              <a:solidFill>
                <a:srgbClr val="2A2A2A"/>
              </a:solidFill>
              <a:latin typeface="Segoe UI" panose="020B0502040204020203"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299481897"/>
      </p:ext>
    </p:extLst>
  </p:cSld>
  <p:clrMapOvr>
    <a:masterClrMapping/>
  </p:clrMapOvr>
  <p:transition spd="slow">
    <p:wipe/>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New Features : Use Upsert to insert or update a record</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34525"/>
            <a:ext cx="10780222" cy="5878532"/>
          </a:xfrm>
          <a:prstGeom prst="rect">
            <a:avLst/>
          </a:prstGeom>
        </p:spPr>
        <p:txBody>
          <a:bodyPr wrap="square">
            <a:spAutoFit/>
          </a:bodyPr>
          <a:lstStyle/>
          <a:p>
            <a:r>
              <a:rPr lang="en-US" sz="2400" b="1" spc="-133" dirty="0">
                <a:ln w="3175">
                  <a:noFill/>
                </a:ln>
                <a:solidFill>
                  <a:srgbClr val="7030A0"/>
                </a:solidFill>
                <a:latin typeface="Trebuchet MS" panose="020B0603020202020204" pitchFamily="34" charset="0"/>
              </a:rPr>
              <a:t>Understanding the Upsert process</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3.If the record exists:</a:t>
            </a:r>
          </a:p>
          <a:p>
            <a:pPr>
              <a:buFont typeface="+mj-lt"/>
              <a:buAutoNum type="arabicPeriod"/>
            </a:pPr>
            <a:endParaRPr lang="en-US" sz="2400" spc="-133" dirty="0">
              <a:ln w="3175">
                <a:noFill/>
              </a:ln>
              <a:solidFill>
                <a:srgbClr val="7030A0"/>
              </a:solidFill>
              <a:latin typeface="Trebuchet MS" panose="020B0603020202020204" pitchFamily="34" charset="0"/>
            </a:endParaRPr>
          </a:p>
          <a:p>
            <a:pPr marL="971550" lvl="1" indent="-514350">
              <a:buFont typeface="+mj-lt"/>
              <a:buAutoNum type="romanUcPeriod"/>
            </a:pPr>
            <a:r>
              <a:rPr lang="en-US" sz="2400" spc="-133" dirty="0">
                <a:ln w="3175">
                  <a:noFill/>
                </a:ln>
                <a:solidFill>
                  <a:srgbClr val="7030A0"/>
                </a:solidFill>
                <a:latin typeface="Trebuchet MS" panose="020B0603020202020204" pitchFamily="34" charset="0"/>
              </a:rPr>
              <a:t>Set the ID property of the target entity with the ID of the found record.</a:t>
            </a:r>
          </a:p>
          <a:p>
            <a:pPr marL="971550" lvl="1" indent="-514350">
              <a:buFont typeface="+mj-lt"/>
              <a:buAutoNum type="romanUcPeriod"/>
            </a:pPr>
            <a:endParaRPr lang="en-US" sz="2400" spc="-133" dirty="0">
              <a:ln w="3175">
                <a:noFill/>
              </a:ln>
              <a:solidFill>
                <a:srgbClr val="7030A0"/>
              </a:solidFill>
              <a:latin typeface="Trebuchet MS" panose="020B0603020202020204" pitchFamily="34" charset="0"/>
            </a:endParaRPr>
          </a:p>
          <a:p>
            <a:pPr marL="971550" lvl="1" indent="-514350">
              <a:buFont typeface="+mj-lt"/>
              <a:buAutoNum type="romanUcPeriod"/>
            </a:pPr>
            <a:r>
              <a:rPr lang="en-US" sz="2400" spc="-133" dirty="0">
                <a:ln w="3175">
                  <a:noFill/>
                </a:ln>
                <a:solidFill>
                  <a:srgbClr val="7030A0"/>
                </a:solidFill>
                <a:latin typeface="Trebuchet MS" panose="020B0603020202020204" pitchFamily="34" charset="0"/>
              </a:rPr>
              <a:t>Call Update.</a:t>
            </a:r>
          </a:p>
          <a:p>
            <a:pPr marL="971550" lvl="1" indent="-514350">
              <a:buFont typeface="+mj-lt"/>
              <a:buAutoNum type="romanUcPeriod"/>
            </a:pPr>
            <a:endParaRPr lang="en-US" sz="2400" spc="-133" dirty="0">
              <a:ln w="3175">
                <a:noFill/>
              </a:ln>
              <a:solidFill>
                <a:srgbClr val="7030A0"/>
              </a:solidFill>
              <a:latin typeface="Trebuchet MS" panose="020B0603020202020204" pitchFamily="34" charset="0"/>
            </a:endParaRPr>
          </a:p>
          <a:p>
            <a:pPr marL="971550" lvl="1" indent="-514350">
              <a:buFont typeface="+mj-lt"/>
              <a:buAutoNum type="romanUcPeriod"/>
            </a:pPr>
            <a:r>
              <a:rPr lang="en-US" sz="2400" spc="-133" dirty="0">
                <a:ln w="3175">
                  <a:noFill/>
                </a:ln>
                <a:solidFill>
                  <a:srgbClr val="7030A0"/>
                </a:solidFill>
                <a:latin typeface="Trebuchet MS" panose="020B0603020202020204" pitchFamily="34" charset="0"/>
              </a:rPr>
              <a:t>Set the RecordCreated to false.</a:t>
            </a:r>
          </a:p>
          <a:p>
            <a:pPr marL="971550" lvl="1" indent="-514350">
              <a:buFont typeface="+mj-lt"/>
              <a:buAutoNum type="romanUcPeriod"/>
            </a:pPr>
            <a:endParaRPr lang="en-US" sz="2400" spc="-133" dirty="0">
              <a:ln w="3175">
                <a:noFill/>
              </a:ln>
              <a:solidFill>
                <a:srgbClr val="7030A0"/>
              </a:solidFill>
              <a:latin typeface="Trebuchet MS" panose="020B0603020202020204" pitchFamily="34" charset="0"/>
            </a:endParaRPr>
          </a:p>
          <a:p>
            <a:pPr marL="971550" lvl="1" indent="-514350">
              <a:buFont typeface="+mj-lt"/>
              <a:buAutoNum type="romanUcPeriod"/>
            </a:pPr>
            <a:r>
              <a:rPr lang="en-US" sz="2400" spc="-133" dirty="0">
                <a:ln w="3175">
                  <a:noFill/>
                </a:ln>
                <a:solidFill>
                  <a:srgbClr val="7030A0"/>
                </a:solidFill>
                <a:latin typeface="Trebuchet MS" panose="020B0603020202020204" pitchFamily="34" charset="0"/>
              </a:rPr>
              <a:t>Create an EntityReference from the target entity of the update as the value for Target.</a:t>
            </a:r>
          </a:p>
          <a:p>
            <a:pPr marL="971550" lvl="1" indent="-514350">
              <a:buFont typeface="+mj-lt"/>
              <a:buAutoNum type="romanUcPeriod"/>
            </a:pPr>
            <a:endParaRPr lang="en-US" sz="2400" spc="-133" dirty="0">
              <a:ln w="3175">
                <a:noFill/>
              </a:ln>
              <a:solidFill>
                <a:srgbClr val="7030A0"/>
              </a:solidFill>
              <a:latin typeface="Trebuchet MS" panose="020B0603020202020204" pitchFamily="34" charset="0"/>
            </a:endParaRPr>
          </a:p>
          <a:p>
            <a:pPr marL="971550" lvl="1" indent="-514350">
              <a:buFont typeface="+mj-lt"/>
              <a:buAutoNum type="romanUcPeriod"/>
            </a:pPr>
            <a:r>
              <a:rPr lang="en-US" sz="2400" spc="-133" dirty="0">
                <a:ln w="3175">
                  <a:noFill/>
                </a:ln>
                <a:solidFill>
                  <a:srgbClr val="7030A0"/>
                </a:solidFill>
                <a:latin typeface="Trebuchet MS" panose="020B0603020202020204" pitchFamily="34" charset="0"/>
              </a:rPr>
              <a:t>Return the UpsertResponse.</a:t>
            </a:r>
          </a:p>
          <a:p>
            <a:pPr lvl="1"/>
            <a:endParaRPr lang="en-US" sz="2000" b="1" dirty="0">
              <a:solidFill>
                <a:srgbClr val="2A2A2A"/>
              </a:solidFill>
              <a:latin typeface="Segoe UI" panose="020B0502040204020203" pitchFamily="34" charset="0"/>
            </a:endParaRPr>
          </a:p>
          <a:p>
            <a:pPr lvl="1"/>
            <a:endParaRPr lang="en-US" sz="2000" b="1" dirty="0">
              <a:solidFill>
                <a:srgbClr val="2A2A2A"/>
              </a:solidFill>
              <a:latin typeface="Segoe UI" panose="020B0502040204020203"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52798133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a:t>
            </a:r>
            <a:br>
              <a:rPr lang="en-US" sz="3200" b="1" dirty="0">
                <a:ln w="3175">
                  <a:noFill/>
                </a:ln>
                <a:solidFill>
                  <a:srgbClr val="8B0D88"/>
                </a:solidFill>
                <a:latin typeface="Trebuchet MS" panose="020B0603020202020204" pitchFamily="34" charset="0"/>
              </a:rPr>
            </a:br>
            <a:r>
              <a:rPr lang="en-US" sz="3200" b="1" dirty="0">
                <a:ln w="3175">
                  <a:noFill/>
                </a:ln>
                <a:solidFill>
                  <a:srgbClr val="8B0D88"/>
                </a:solidFill>
                <a:latin typeface="Trebuchet MS" panose="020B0603020202020204" pitchFamily="34" charset="0"/>
              </a:rPr>
              <a:t>Designer</a:t>
            </a:r>
            <a:endParaRPr lang="en-US" sz="3200" dirty="0">
              <a:solidFill>
                <a:schemeClr val="accent1">
                  <a:lumMod val="50000"/>
                </a:schemeClr>
              </a:solidFill>
              <a:latin typeface="Segoe UI (Body)"/>
            </a:endParaRPr>
          </a:p>
        </p:txBody>
      </p:sp>
      <p:pic>
        <p:nvPicPr>
          <p:cNvPr id="4" name="Picture 3"/>
          <p:cNvPicPr>
            <a:picLocks noChangeAspect="1"/>
          </p:cNvPicPr>
          <p:nvPr/>
        </p:nvPicPr>
        <p:blipFill>
          <a:blip r:embed="rId3"/>
          <a:stretch>
            <a:fillRect/>
          </a:stretch>
        </p:blipFill>
        <p:spPr>
          <a:xfrm>
            <a:off x="127000" y="1362635"/>
            <a:ext cx="11369231" cy="4805083"/>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291702076"/>
      </p:ext>
    </p:extLst>
  </p:cSld>
  <p:clrMapOvr>
    <a:masterClrMapping/>
  </p:clrMapOvr>
  <p:transition spd="slow">
    <p:wipe/>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Use Upsert to insert or update a record</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34525"/>
            <a:ext cx="10780222" cy="6247864"/>
          </a:xfrm>
          <a:prstGeom prst="rect">
            <a:avLst/>
          </a:prstGeom>
        </p:spPr>
        <p:txBody>
          <a:bodyPr wrap="square">
            <a:spAutoFit/>
          </a:bodyPr>
          <a:lstStyle/>
          <a:p>
            <a:r>
              <a:rPr lang="en-US" sz="2400" b="1" spc="-133" dirty="0">
                <a:ln w="3175">
                  <a:noFill/>
                </a:ln>
                <a:solidFill>
                  <a:srgbClr val="7030A0"/>
                </a:solidFill>
                <a:latin typeface="Trebuchet MS" panose="020B0603020202020204" pitchFamily="34" charset="0"/>
              </a:rPr>
              <a:t>Understanding the Upsert process</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4.If the record doesn’t exist:</a:t>
            </a:r>
          </a:p>
          <a:p>
            <a:endParaRPr lang="en-US" sz="2400" spc="-133" dirty="0">
              <a:ln w="3175">
                <a:noFill/>
              </a:ln>
              <a:solidFill>
                <a:srgbClr val="7030A0"/>
              </a:solidFill>
              <a:latin typeface="Trebuchet MS" panose="020B0603020202020204" pitchFamily="34" charset="0"/>
            </a:endParaRPr>
          </a:p>
          <a:p>
            <a:pPr marL="1885950" lvl="3" indent="-514350">
              <a:buFont typeface="+mj-lt"/>
              <a:buAutoNum type="romanUcPeriod"/>
            </a:pPr>
            <a:r>
              <a:rPr lang="en-US" sz="2400" spc="-133" dirty="0">
                <a:ln w="3175">
                  <a:noFill/>
                </a:ln>
                <a:solidFill>
                  <a:srgbClr val="7030A0"/>
                </a:solidFill>
                <a:latin typeface="Trebuchet MS" panose="020B0603020202020204" pitchFamily="34" charset="0"/>
              </a:rPr>
              <a:t>Copy any alternate key values into the target entity attributes.</a:t>
            </a:r>
          </a:p>
          <a:p>
            <a:pPr marL="1885950" lvl="3" indent="-514350">
              <a:buFont typeface="+mj-lt"/>
              <a:buAutoNum type="romanUcPeriod"/>
            </a:pPr>
            <a:endParaRPr lang="en-US" sz="2400" spc="-133" dirty="0">
              <a:ln w="3175">
                <a:noFill/>
              </a:ln>
              <a:solidFill>
                <a:srgbClr val="7030A0"/>
              </a:solidFill>
              <a:latin typeface="Trebuchet MS" panose="020B0603020202020204" pitchFamily="34" charset="0"/>
            </a:endParaRPr>
          </a:p>
          <a:p>
            <a:pPr marL="1885950" lvl="3" indent="-514350">
              <a:buFont typeface="+mj-lt"/>
              <a:buAutoNum type="romanUcPeriod"/>
            </a:pPr>
            <a:r>
              <a:rPr lang="en-US" sz="2400" spc="-133" dirty="0">
                <a:ln w="3175">
                  <a:noFill/>
                </a:ln>
                <a:solidFill>
                  <a:srgbClr val="7030A0"/>
                </a:solidFill>
                <a:latin typeface="Trebuchet MS" panose="020B0603020202020204" pitchFamily="34" charset="0"/>
              </a:rPr>
              <a:t>Call Create.</a:t>
            </a:r>
          </a:p>
          <a:p>
            <a:pPr marL="1885950" lvl="3" indent="-514350">
              <a:buFont typeface="+mj-lt"/>
              <a:buAutoNum type="romanUcPeriod"/>
            </a:pPr>
            <a:endParaRPr lang="en-US" sz="2400" spc="-133" dirty="0">
              <a:ln w="3175">
                <a:noFill/>
              </a:ln>
              <a:solidFill>
                <a:srgbClr val="7030A0"/>
              </a:solidFill>
              <a:latin typeface="Trebuchet MS" panose="020B0603020202020204" pitchFamily="34" charset="0"/>
            </a:endParaRPr>
          </a:p>
          <a:p>
            <a:pPr marL="1885950" lvl="3" indent="-514350">
              <a:buFont typeface="+mj-lt"/>
              <a:buAutoNum type="romanUcPeriod"/>
            </a:pPr>
            <a:r>
              <a:rPr lang="en-US" sz="2400" spc="-133" dirty="0">
                <a:ln w="3175">
                  <a:noFill/>
                </a:ln>
                <a:solidFill>
                  <a:srgbClr val="7030A0"/>
                </a:solidFill>
                <a:latin typeface="Trebuchet MS" panose="020B0603020202020204" pitchFamily="34" charset="0"/>
              </a:rPr>
              <a:t>Set the RecordCreated to true.</a:t>
            </a:r>
          </a:p>
          <a:p>
            <a:pPr marL="1885950" lvl="3" indent="-514350">
              <a:buFont typeface="+mj-lt"/>
              <a:buAutoNum type="romanUcPeriod"/>
            </a:pPr>
            <a:endParaRPr lang="en-US" sz="2400" spc="-133" dirty="0">
              <a:ln w="3175">
                <a:noFill/>
              </a:ln>
              <a:solidFill>
                <a:srgbClr val="7030A0"/>
              </a:solidFill>
              <a:latin typeface="Trebuchet MS" panose="020B0603020202020204" pitchFamily="34" charset="0"/>
            </a:endParaRPr>
          </a:p>
          <a:p>
            <a:pPr marL="1885950" lvl="3" indent="-514350">
              <a:buFont typeface="+mj-lt"/>
              <a:buAutoNum type="romanUcPeriod"/>
            </a:pPr>
            <a:r>
              <a:rPr lang="en-US" sz="2400" spc="-133" dirty="0">
                <a:ln w="3175">
                  <a:noFill/>
                </a:ln>
                <a:solidFill>
                  <a:srgbClr val="7030A0"/>
                </a:solidFill>
                <a:latin typeface="Trebuchet MS" panose="020B0603020202020204" pitchFamily="34" charset="0"/>
              </a:rPr>
              <a:t>Create an EntityReference from the target entity type and the ID result of </a:t>
            </a:r>
          </a:p>
          <a:p>
            <a:pPr marL="1885950" lvl="3" indent="-514350">
              <a:buFont typeface="+mj-lt"/>
              <a:buAutoNum type="romanUcPeriod"/>
            </a:pPr>
            <a:r>
              <a:rPr lang="en-US" sz="2400" spc="-133" dirty="0">
                <a:ln w="3175">
                  <a:noFill/>
                </a:ln>
                <a:solidFill>
                  <a:srgbClr val="7030A0"/>
                </a:solidFill>
                <a:latin typeface="Trebuchet MS" panose="020B0603020202020204" pitchFamily="34" charset="0"/>
              </a:rPr>
              <a:t>the Create request as the value for Target.</a:t>
            </a:r>
          </a:p>
          <a:p>
            <a:pPr marL="1885950" lvl="3" indent="-514350">
              <a:buFont typeface="+mj-lt"/>
              <a:buAutoNum type="romanUcPeriod"/>
            </a:pPr>
            <a:endParaRPr lang="en-US" sz="2400" spc="-133" dirty="0">
              <a:ln w="3175">
                <a:noFill/>
              </a:ln>
              <a:solidFill>
                <a:srgbClr val="7030A0"/>
              </a:solidFill>
              <a:latin typeface="Trebuchet MS" panose="020B0603020202020204" pitchFamily="34" charset="0"/>
            </a:endParaRPr>
          </a:p>
          <a:p>
            <a:pPr marL="1885950" lvl="3" indent="-514350">
              <a:buFont typeface="+mj-lt"/>
              <a:buAutoNum type="romanUcPeriod"/>
            </a:pPr>
            <a:r>
              <a:rPr lang="en-US" sz="2400" spc="-133" dirty="0">
                <a:ln w="3175">
                  <a:noFill/>
                </a:ln>
                <a:solidFill>
                  <a:srgbClr val="7030A0"/>
                </a:solidFill>
                <a:latin typeface="Trebuchet MS" panose="020B0603020202020204" pitchFamily="34" charset="0"/>
              </a:rPr>
              <a:t>Return the UpsertResponse.</a:t>
            </a:r>
          </a:p>
          <a:p>
            <a:endParaRPr lang="en-US" sz="2000" dirty="0"/>
          </a:p>
          <a:p>
            <a:pPr marL="342900"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999696618"/>
      </p:ext>
    </p:extLst>
  </p:cSld>
  <p:clrMapOvr>
    <a:masterClrMapping/>
  </p:clrMapOvr>
  <p:transition spd="slow">
    <p:wipe/>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Use Upsert to insert or update a record</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pic>
        <p:nvPicPr>
          <p:cNvPr id="5" name="Picture 2" descr="upsert process 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782" y="929904"/>
            <a:ext cx="8279475" cy="53041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830717438"/>
      </p:ext>
    </p:extLst>
  </p:cSld>
  <p:clrMapOvr>
    <a:masterClrMapping/>
  </p:clrMapOvr>
  <p:transition spd="slow">
    <p:wipe/>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Change Tracking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34525"/>
            <a:ext cx="10780222" cy="5078313"/>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For the Dynamics CRM Online 2015 Update 1, Microsoft built in a reliable and efficient method for tracking transactional data changes within an entity. This new functionality is called </a:t>
            </a:r>
            <a:r>
              <a:rPr lang="en-US" sz="2400" b="1" spc="-133" dirty="0">
                <a:ln w="3175">
                  <a:noFill/>
                </a:ln>
                <a:solidFill>
                  <a:srgbClr val="7030A0"/>
                </a:solidFill>
                <a:latin typeface="Trebuchet MS" panose="020B0603020202020204" pitchFamily="34" charset="0"/>
              </a:rPr>
              <a:t>Change Tracking </a:t>
            </a:r>
            <a:r>
              <a:rPr lang="en-US" sz="2400" spc="-133" dirty="0">
                <a:ln w="3175">
                  <a:noFill/>
                </a:ln>
                <a:solidFill>
                  <a:srgbClr val="7030A0"/>
                </a:solidFill>
                <a:latin typeface="Trebuchet MS" panose="020B0603020202020204" pitchFamily="34" charset="0"/>
              </a:rPr>
              <a:t>and</a:t>
            </a:r>
            <a:r>
              <a:rPr lang="en-US" sz="2000" dirty="0"/>
              <a:t> </a:t>
            </a:r>
            <a:r>
              <a:rPr lang="en-US" sz="2400" spc="-133" dirty="0">
                <a:ln w="3175">
                  <a:noFill/>
                </a:ln>
                <a:solidFill>
                  <a:srgbClr val="7030A0"/>
                </a:solidFill>
                <a:latin typeface="Trebuchet MS" panose="020B0603020202020204" pitchFamily="34" charset="0"/>
              </a:rPr>
              <a:t>is available for Dynamics CRM Online only.</a:t>
            </a:r>
          </a:p>
          <a:p>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This feature is currently </a:t>
            </a:r>
            <a:r>
              <a:rPr lang="en-US" sz="2400" b="1" spc="-133" dirty="0">
                <a:ln w="3175">
                  <a:noFill/>
                </a:ln>
                <a:solidFill>
                  <a:srgbClr val="7030A0"/>
                </a:solidFill>
                <a:latin typeface="Trebuchet MS" panose="020B0603020202020204" pitchFamily="34" charset="0"/>
              </a:rPr>
              <a:t>not available in Dynamics CRM 2016 on premise .</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Change Tracking is used for the purpose of </a:t>
            </a:r>
            <a:r>
              <a:rPr lang="en-US" sz="2400" b="1" spc="-133" dirty="0">
                <a:ln w="3175">
                  <a:noFill/>
                </a:ln>
                <a:solidFill>
                  <a:srgbClr val="7030A0"/>
                </a:solidFill>
                <a:latin typeface="Trebuchet MS" panose="020B0603020202020204" pitchFamily="34" charset="0"/>
              </a:rPr>
              <a:t>keeping data synchronized by identifying the data changes that have taken place since the last data synchronization was performed.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By enabling the Change Tracking feature on any entity, the ability to retrieve entity data changes becomes available as standard functionality.</a:t>
            </a:r>
          </a:p>
          <a:p>
            <a:pPr marL="342900"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981842815"/>
      </p:ext>
    </p:extLst>
  </p:cSld>
  <p:clrMapOvr>
    <a:masterClrMapping/>
  </p:clrMapOvr>
  <p:transition spd="slow">
    <p:wipe/>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SDK Features : Enable Change Tracking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34525"/>
            <a:ext cx="10780222" cy="2985433"/>
          </a:xfrm>
          <a:prstGeom prst="rect">
            <a:avLst/>
          </a:prstGeom>
        </p:spPr>
        <p:txBody>
          <a:bodyPr wrap="square">
            <a:spAutoFit/>
          </a:bodyPr>
          <a:lstStyle/>
          <a:p>
            <a:r>
              <a:rPr lang="en-US" sz="2400" spc="-133" dirty="0">
                <a:ln w="3175">
                  <a:noFill/>
                </a:ln>
                <a:solidFill>
                  <a:srgbClr val="7030A0"/>
                </a:solidFill>
                <a:latin typeface="Trebuchet MS" panose="020B0603020202020204" pitchFamily="34" charset="0"/>
              </a:rPr>
              <a:t>In order to enable the Change Tracking feature, follow these simple steps:</a:t>
            </a:r>
          </a:p>
          <a:p>
            <a:pPr marL="457200" indent="-457200">
              <a:buFont typeface="+mj-lt"/>
              <a:buAutoNum type="arabicPeriod"/>
            </a:pPr>
            <a:endParaRPr lang="en-US" sz="2400" spc="-133" dirty="0">
              <a:ln w="3175">
                <a:noFill/>
              </a:ln>
              <a:solidFill>
                <a:srgbClr val="7030A0"/>
              </a:solidFill>
              <a:latin typeface="Trebuchet MS" panose="020B0603020202020204" pitchFamily="34" charset="0"/>
            </a:endParaRPr>
          </a:p>
          <a:p>
            <a:pPr indent="-457200">
              <a:buAutoNum type="arabicPeriod"/>
            </a:pPr>
            <a:r>
              <a:rPr lang="en-US" sz="2400" spc="-133" dirty="0">
                <a:ln w="3175">
                  <a:noFill/>
                </a:ln>
                <a:solidFill>
                  <a:srgbClr val="7030A0"/>
                </a:solidFill>
                <a:latin typeface="Trebuchet MS" panose="020B0603020202020204" pitchFamily="34" charset="0"/>
              </a:rPr>
              <a:t>Navigate to Settings &gt; Customizations &gt; Customize the System and select the entity for which you want to track changes.</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2. On the entity’s General tab, scroll down to </a:t>
            </a:r>
            <a:r>
              <a:rPr lang="en-US" sz="2400" b="1" spc="-133" dirty="0">
                <a:ln w="3175">
                  <a:noFill/>
                </a:ln>
                <a:solidFill>
                  <a:srgbClr val="7030A0"/>
                </a:solidFill>
                <a:latin typeface="Trebuchet MS" panose="020B0603020202020204" pitchFamily="34" charset="0"/>
              </a:rPr>
              <a:t>Data Services</a:t>
            </a:r>
            <a:r>
              <a:rPr lang="en-US" sz="2400" spc="-133" dirty="0">
                <a:ln w="3175">
                  <a:noFill/>
                </a:ln>
                <a:solidFill>
                  <a:srgbClr val="7030A0"/>
                </a:solidFill>
                <a:latin typeface="Trebuchet MS" panose="020B0603020202020204" pitchFamily="34" charset="0"/>
              </a:rPr>
              <a:t>, and select the Change </a:t>
            </a:r>
            <a:r>
              <a:rPr lang="en-US" sz="2400" b="1" spc="-133" dirty="0">
                <a:ln w="3175">
                  <a:noFill/>
                </a:ln>
                <a:solidFill>
                  <a:srgbClr val="7030A0"/>
                </a:solidFill>
                <a:latin typeface="Trebuchet MS" panose="020B0603020202020204" pitchFamily="34" charset="0"/>
              </a:rPr>
              <a:t>Tracking option box</a:t>
            </a:r>
            <a:r>
              <a:rPr lang="en-US" sz="2400" spc="-133" dirty="0">
                <a:ln w="3175">
                  <a:noFill/>
                </a:ln>
                <a:solidFill>
                  <a:srgbClr val="7030A0"/>
                </a:solidFill>
                <a:latin typeface="Trebuchet MS" panose="020B0603020202020204" pitchFamily="34" charset="0"/>
              </a:rPr>
              <a:t>.</a:t>
            </a:r>
          </a:p>
          <a:p>
            <a:pPr marL="800100" lvl="1" indent="-342900">
              <a:buFont typeface="Arial" panose="020B0604020202020204" pitchFamily="34" charset="0"/>
              <a:buChar char="•"/>
            </a:pPr>
            <a:endParaRPr lang="en-US" sz="2000" b="1" dirty="0">
              <a:solidFill>
                <a:prstClr val="black"/>
              </a:solidFill>
            </a:endParaRPr>
          </a:p>
        </p:txBody>
      </p:sp>
      <p:pic>
        <p:nvPicPr>
          <p:cNvPr id="5" name="Picture 4" descr="https://image-pobjects.netdna-ssl.com/wp-content/uploads/2015/10/102615_1328_ChangeTrack1.png"/>
          <p:cNvPicPr/>
          <p:nvPr/>
        </p:nvPicPr>
        <p:blipFill>
          <a:blip r:embed="rId3">
            <a:extLst>
              <a:ext uri="{28A0092B-C50C-407E-A947-70E740481C1C}">
                <a14:useLocalDpi xmlns:a14="http://schemas.microsoft.com/office/drawing/2010/main" val="0"/>
              </a:ext>
            </a:extLst>
          </a:blip>
          <a:srcRect/>
          <a:stretch>
            <a:fillRect/>
          </a:stretch>
        </p:blipFill>
        <p:spPr bwMode="auto">
          <a:xfrm>
            <a:off x="1225521" y="3617222"/>
            <a:ext cx="3695614" cy="3013758"/>
          </a:xfrm>
          <a:prstGeom prst="rect">
            <a:avLst/>
          </a:prstGeom>
          <a:noFill/>
          <a:ln>
            <a:noFill/>
          </a:ln>
        </p:spPr>
      </p:pic>
      <p:pic>
        <p:nvPicPr>
          <p:cNvPr id="6" name="Picture 5" descr="https://image-pobjects.netdna-ssl.com/wp-content/uploads/2015/10/102615_1328_ChangeTrack2.png"/>
          <p:cNvPicPr/>
          <p:nvPr/>
        </p:nvPicPr>
        <p:blipFill>
          <a:blip r:embed="rId4">
            <a:extLst>
              <a:ext uri="{28A0092B-C50C-407E-A947-70E740481C1C}">
                <a14:useLocalDpi xmlns:a14="http://schemas.microsoft.com/office/drawing/2010/main" val="0"/>
              </a:ext>
            </a:extLst>
          </a:blip>
          <a:srcRect/>
          <a:stretch>
            <a:fillRect/>
          </a:stretch>
        </p:blipFill>
        <p:spPr bwMode="auto">
          <a:xfrm>
            <a:off x="5850671" y="3643617"/>
            <a:ext cx="4532745" cy="2961606"/>
          </a:xfrm>
          <a:prstGeom prst="rect">
            <a:avLst/>
          </a:prstGeom>
          <a:noFill/>
          <a:ln>
            <a:noFill/>
          </a:ln>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960882394"/>
      </p:ext>
    </p:extLst>
  </p:cSld>
  <p:clrMapOvr>
    <a:masterClrMapping/>
  </p:clrMapOvr>
  <p:transition spd="slow">
    <p:wipe/>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Change Tracking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17899" y="571809"/>
            <a:ext cx="10780222" cy="6555641"/>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For those choosing to enable the feature programmatically, this can also be accomplished by setting the </a:t>
            </a:r>
            <a:r>
              <a:rPr lang="en-US" sz="2400" b="1" spc="-133" dirty="0">
                <a:ln w="3175">
                  <a:noFill/>
                </a:ln>
                <a:solidFill>
                  <a:srgbClr val="7030A0"/>
                </a:solidFill>
                <a:latin typeface="Trebuchet MS" panose="020B0603020202020204" pitchFamily="34" charset="0"/>
              </a:rPr>
              <a:t>ChangeTrackingEnabled property value to True.</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It is worth noting that regardless of the method used to enable the Change Tracking feature, the feature must be enabled on each entity separately for which the functionality will be used.</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The RetrieveEntityChangeRequest message </a:t>
            </a:r>
            <a:r>
              <a:rPr lang="en-US" sz="2400" spc="-133" dirty="0">
                <a:ln w="3175">
                  <a:noFill/>
                </a:ln>
                <a:solidFill>
                  <a:srgbClr val="7030A0"/>
                </a:solidFill>
                <a:latin typeface="Trebuchet MS" panose="020B0603020202020204" pitchFamily="34" charset="0"/>
              </a:rPr>
              <a:t>is used to retrieve entity data changes.</a:t>
            </a: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 When executing the</a:t>
            </a:r>
            <a:r>
              <a:rPr lang="en-US" sz="2000" dirty="0">
                <a:solidFill>
                  <a:prstClr val="black"/>
                </a:solidFill>
              </a:rPr>
              <a:t> </a:t>
            </a:r>
            <a:r>
              <a:rPr lang="en-US" sz="2400" b="1" spc="-133" dirty="0">
                <a:ln w="3175">
                  <a:noFill/>
                </a:ln>
                <a:solidFill>
                  <a:srgbClr val="7030A0"/>
                </a:solidFill>
                <a:latin typeface="Trebuchet MS" panose="020B0603020202020204" pitchFamily="34" charset="0"/>
              </a:rPr>
              <a:t>RetrieveEntityChangeRequest message </a:t>
            </a:r>
            <a:r>
              <a:rPr lang="en-US" sz="2400" spc="-133" dirty="0">
                <a:ln w="3175">
                  <a:noFill/>
                </a:ln>
                <a:solidFill>
                  <a:srgbClr val="7030A0"/>
                </a:solidFill>
                <a:latin typeface="Trebuchet MS" panose="020B0603020202020204" pitchFamily="34" charset="0"/>
              </a:rPr>
              <a:t>for the first time, all data records in the entity that can populate the external storage are retrieved.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In addition to retrieving the records, the message also returns a</a:t>
            </a:r>
            <a:r>
              <a:rPr lang="en-US" sz="2000" dirty="0">
                <a:solidFill>
                  <a:prstClr val="black"/>
                </a:solidFill>
              </a:rPr>
              <a:t> </a:t>
            </a:r>
            <a:r>
              <a:rPr lang="en-US" sz="2400" b="1" spc="-133" dirty="0">
                <a:ln w="3175">
                  <a:noFill/>
                </a:ln>
                <a:solidFill>
                  <a:srgbClr val="7030A0"/>
                </a:solidFill>
                <a:latin typeface="Trebuchet MS" panose="020B0603020202020204" pitchFamily="34" charset="0"/>
              </a:rPr>
              <a:t>version number </a:t>
            </a:r>
            <a:r>
              <a:rPr lang="en-US" sz="2400" spc="-133" dirty="0">
                <a:ln w="3175">
                  <a:noFill/>
                </a:ln>
                <a:solidFill>
                  <a:srgbClr val="7030A0"/>
                </a:solidFill>
                <a:latin typeface="Trebuchet MS" panose="020B0603020202020204" pitchFamily="34" charset="0"/>
              </a:rPr>
              <a:t>that is used the next time the message is sent.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This allows for retrieval of only the </a:t>
            </a:r>
            <a:r>
              <a:rPr lang="en-US" sz="2400" b="1" spc="-133" dirty="0">
                <a:ln w="3175">
                  <a:noFill/>
                </a:ln>
                <a:solidFill>
                  <a:srgbClr val="7030A0"/>
                </a:solidFill>
                <a:latin typeface="Trebuchet MS" panose="020B0603020202020204" pitchFamily="34" charset="0"/>
              </a:rPr>
              <a:t>data changes occurring subsequent to the previous version.</a:t>
            </a:r>
          </a:p>
          <a:p>
            <a:pPr marL="342900"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685457039"/>
      </p:ext>
    </p:extLst>
  </p:cSld>
  <p:clrMapOvr>
    <a:masterClrMapping/>
  </p:clrMapOvr>
  <p:transition spd="slow">
    <p:wipe/>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SDK Features : Transactional Batching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940626" y="548580"/>
            <a:ext cx="10780222" cy="6678751"/>
          </a:xfrm>
          <a:prstGeom prst="rect">
            <a:avLst/>
          </a:prstGeom>
        </p:spPr>
        <p:txBody>
          <a:bodyPr wrap="square">
            <a:spAutoFit/>
          </a:bodyPr>
          <a:lstStyle/>
          <a:p>
            <a:r>
              <a:rPr lang="en-US" sz="2400" spc="-133" dirty="0">
                <a:ln w="3175">
                  <a:noFill/>
                </a:ln>
                <a:solidFill>
                  <a:srgbClr val="7030A0"/>
                </a:solidFill>
                <a:latin typeface="Trebuchet MS" panose="020B0603020202020204" pitchFamily="34" charset="0"/>
              </a:rPr>
              <a:t>Data integrity is critical to business. Transactional support is one of the important ways to ensure data integrity, which is something that you often run into in your CRM data integration project.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The introduction of </a:t>
            </a:r>
            <a:r>
              <a:rPr lang="en-US" sz="2000" dirty="0"/>
              <a:t>"</a:t>
            </a:r>
            <a:r>
              <a:rPr lang="en-US" sz="2400" b="1" spc="-133" dirty="0">
                <a:ln w="3175">
                  <a:noFill/>
                </a:ln>
                <a:solidFill>
                  <a:srgbClr val="7030A0"/>
                </a:solidFill>
                <a:latin typeface="Trebuchet MS" panose="020B0603020202020204" pitchFamily="34" charset="0"/>
              </a:rPr>
              <a:t>Transaction Batching" </a:t>
            </a:r>
            <a:r>
              <a:rPr lang="en-US" sz="2400" spc="-133" dirty="0">
                <a:ln w="3175">
                  <a:noFill/>
                </a:ln>
                <a:solidFill>
                  <a:srgbClr val="7030A0"/>
                </a:solidFill>
                <a:latin typeface="Trebuchet MS" panose="020B0603020202020204" pitchFamily="34" charset="0"/>
              </a:rPr>
              <a:t>feature in CRM Online 2015 Update 1 release is one important step forward as it enables an important integration scenario, which was not possible in previous CRM versions.</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The Transactional Batching feature works in the following all or none fashion.</a:t>
            </a:r>
          </a:p>
          <a:p>
            <a:endParaRPr lang="en-US" sz="2400" spc="-133" dirty="0">
              <a:ln w="3175">
                <a:noFill/>
              </a:ln>
              <a:solidFill>
                <a:srgbClr val="7030A0"/>
              </a:solidFill>
              <a:latin typeface="Trebuchet MS" panose="020B0603020202020204" pitchFamily="34" charset="0"/>
            </a:endParaRPr>
          </a:p>
          <a:p>
            <a:pPr marL="0" lvl="1"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You put a batch of multiple individual requests into one ExecuteTransaction request, which contain a collection of CRM records that you want CRM server to process as a batch.</a:t>
            </a:r>
          </a:p>
          <a:p>
            <a:pPr marL="800100" lvl="1"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You submit the </a:t>
            </a:r>
            <a:r>
              <a:rPr lang="en-US" sz="2400" b="1" spc="-133" dirty="0">
                <a:ln w="3175">
                  <a:noFill/>
                </a:ln>
                <a:solidFill>
                  <a:srgbClr val="7030A0"/>
                </a:solidFill>
                <a:latin typeface="Trebuchet MS" panose="020B0603020202020204" pitchFamily="34" charset="0"/>
              </a:rPr>
              <a:t>ExecuteTransaction</a:t>
            </a:r>
            <a:r>
              <a:rPr lang="en-US" sz="2400" spc="-133" dirty="0">
                <a:ln w="3175">
                  <a:noFill/>
                </a:ln>
                <a:solidFill>
                  <a:srgbClr val="7030A0"/>
                </a:solidFill>
                <a:latin typeface="Trebuchet MS" panose="020B0603020202020204" pitchFamily="34" charset="0"/>
              </a:rPr>
              <a:t> request to CRM server.</a:t>
            </a:r>
          </a:p>
          <a:p>
            <a:pPr marL="800100" lvl="1" indent="-342900"/>
            <a:endParaRPr lang="en-US" sz="2400" spc="-133" dirty="0">
              <a:ln w="3175">
                <a:noFill/>
              </a:ln>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CRM server process each record in the batch in the sequence as they came in within a single database transaction.</a:t>
            </a:r>
          </a:p>
          <a:p>
            <a:pPr marL="342900" indent="-342900">
              <a:buFont typeface="Arial" panose="020B0604020202020204" pitchFamily="34" charset="0"/>
              <a:buChar char="•"/>
            </a:pPr>
            <a:endParaRPr lang="en-US" sz="2000" b="1" dirty="0">
              <a:solidFill>
                <a:prstClr val="black"/>
              </a:solidFill>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954112597"/>
      </p:ext>
    </p:extLst>
  </p:cSld>
  <p:clrMapOvr>
    <a:masterClrMapping/>
  </p:clrMapOvr>
  <p:transition spd="slow">
    <p:wipe/>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Transactional Batching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27000" y="868023"/>
            <a:ext cx="11684000" cy="5570756"/>
          </a:xfrm>
          <a:prstGeom prst="rect">
            <a:avLst/>
          </a:prstGeom>
        </p:spPr>
        <p:txBody>
          <a:bodyPr wrap="square">
            <a:spAutoFit/>
          </a:bodyPr>
          <a:lstStyle/>
          <a:p>
            <a:pPr marL="1257300" lvl="2"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If all records have been successfully processed, the whole batch is committed; otherwise if any of the record fails, the whole batch is rolled back </a:t>
            </a:r>
            <a:r>
              <a:rPr lang="en-US" sz="2400" b="1" spc="-133" dirty="0">
                <a:ln w="3175">
                  <a:noFill/>
                </a:ln>
                <a:solidFill>
                  <a:srgbClr val="7030A0"/>
                </a:solidFill>
                <a:latin typeface="Trebuchet MS" panose="020B0603020202020204" pitchFamily="34" charset="0"/>
              </a:rPr>
              <a:t>(all or none fashion).</a:t>
            </a:r>
          </a:p>
          <a:p>
            <a:pPr marL="800100" lvl="1" indent="-342900">
              <a:buFont typeface="Arial" panose="020B0604020202020204" pitchFamily="34" charset="0"/>
              <a:buChar char="•"/>
            </a:pPr>
            <a:endParaRPr lang="en-US" sz="2400" b="1" spc="-133" dirty="0">
              <a:ln w="3175">
                <a:noFill/>
              </a:ln>
              <a:solidFill>
                <a:srgbClr val="7030A0"/>
              </a:solidFill>
              <a:latin typeface="Trebuchet MS" panose="020B0603020202020204" pitchFamily="34" charset="0"/>
            </a:endParaRPr>
          </a:p>
          <a:p>
            <a:pPr lvl="1"/>
            <a:r>
              <a:rPr lang="en-US" sz="2400" b="1" spc="-133" dirty="0">
                <a:ln w="3175">
                  <a:noFill/>
                </a:ln>
                <a:solidFill>
                  <a:srgbClr val="7030A0"/>
                </a:solidFill>
                <a:latin typeface="Trebuchet MS" panose="020B0603020202020204" pitchFamily="34" charset="0"/>
              </a:rPr>
              <a:t>Points to remember:</a:t>
            </a:r>
          </a:p>
          <a:p>
            <a:pPr lvl="1"/>
            <a:endParaRPr lang="en-US" sz="2400" b="1" spc="-133" dirty="0">
              <a:ln w="3175">
                <a:noFill/>
              </a:ln>
              <a:solidFill>
                <a:srgbClr val="7030A0"/>
              </a:solidFill>
              <a:latin typeface="Trebuchet MS" panose="020B0603020202020204" pitchFamily="34" charset="0"/>
            </a:endParaRPr>
          </a:p>
          <a:p>
            <a:pPr marL="285750" indent="-28575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An ExecuteMultipleRequest can contain ExecuteTransactionRequest </a:t>
            </a:r>
            <a:r>
              <a:rPr lang="en-US" sz="2400" spc="-133" dirty="0">
                <a:ln w="3175">
                  <a:noFill/>
                </a:ln>
                <a:solidFill>
                  <a:srgbClr val="7030A0"/>
                </a:solidFill>
                <a:latin typeface="Trebuchet MS" panose="020B0603020202020204" pitchFamily="34" charset="0"/>
              </a:rPr>
              <a:t>messages, and each ExecuteTransactionRequest is responsible for all records in its own batch by running them in one single transaction.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285750"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An ExecuteTransactionRequest cannot contain any ExecuteTransactionRequest or ExecuteMultipleRequest messages. If you try to do so, you will get an error indicating </a:t>
            </a:r>
            <a:r>
              <a:rPr lang="en-US" sz="2400" b="1" spc="-133" dirty="0">
                <a:ln w="3175">
                  <a:noFill/>
                </a:ln>
                <a:solidFill>
                  <a:srgbClr val="7030A0"/>
                </a:solidFill>
                <a:latin typeface="Trebuchet MS" panose="020B0603020202020204" pitchFamily="34" charset="0"/>
              </a:rPr>
              <a:t>"</a:t>
            </a:r>
            <a:r>
              <a:rPr lang="en-US" sz="2400" b="1" spc="-133" dirty="0" err="1">
                <a:ln w="3175">
                  <a:noFill/>
                </a:ln>
                <a:solidFill>
                  <a:srgbClr val="7030A0"/>
                </a:solidFill>
                <a:latin typeface="Trebuchet MS" panose="020B0603020202020204" pitchFamily="34" charset="0"/>
              </a:rPr>
              <a:t>ExecuteMultiple</a:t>
            </a:r>
            <a:r>
              <a:rPr lang="en-US" sz="2400" b="1" spc="-133" dirty="0">
                <a:ln w="3175">
                  <a:noFill/>
                </a:ln>
                <a:solidFill>
                  <a:srgbClr val="7030A0"/>
                </a:solidFill>
                <a:latin typeface="Trebuchet MS" panose="020B0603020202020204" pitchFamily="34" charset="0"/>
              </a:rPr>
              <a:t> </a:t>
            </a:r>
            <a:r>
              <a:rPr lang="en-US" sz="2400" spc="-133" dirty="0">
                <a:ln w="3175">
                  <a:noFill/>
                </a:ln>
                <a:solidFill>
                  <a:srgbClr val="7030A0"/>
                </a:solidFill>
                <a:latin typeface="Trebuchet MS" panose="020B0603020202020204" pitchFamily="34" charset="0"/>
              </a:rPr>
              <a:t>or </a:t>
            </a:r>
            <a:r>
              <a:rPr lang="en-US" sz="2400" spc="-133" dirty="0" err="1">
                <a:ln w="3175">
                  <a:noFill/>
                </a:ln>
                <a:solidFill>
                  <a:srgbClr val="7030A0"/>
                </a:solidFill>
                <a:latin typeface="Trebuchet MS" panose="020B0603020202020204" pitchFamily="34" charset="0"/>
              </a:rPr>
              <a:t>ExecuteTransaction</a:t>
            </a:r>
            <a:r>
              <a:rPr lang="en-US" sz="2400" spc="-133" dirty="0">
                <a:ln w="3175">
                  <a:noFill/>
                </a:ln>
                <a:solidFill>
                  <a:srgbClr val="7030A0"/>
                </a:solidFill>
                <a:latin typeface="Trebuchet MS" panose="020B0603020202020204" pitchFamily="34" charset="0"/>
              </a:rPr>
              <a:t> Requests cannot be executed inside another </a:t>
            </a:r>
            <a:r>
              <a:rPr lang="en-US" sz="2400" spc="-133" dirty="0" err="1">
                <a:ln w="3175">
                  <a:noFill/>
                </a:ln>
                <a:solidFill>
                  <a:srgbClr val="7030A0"/>
                </a:solidFill>
                <a:latin typeface="Trebuchet MS" panose="020B0603020202020204" pitchFamily="34" charset="0"/>
              </a:rPr>
              <a:t>ExecuteTransaction</a:t>
            </a:r>
            <a:r>
              <a:rPr lang="en-US" sz="2400" spc="-133" dirty="0">
                <a:ln w="3175">
                  <a:noFill/>
                </a:ln>
                <a:solidFill>
                  <a:srgbClr val="7030A0"/>
                </a:solidFill>
                <a:latin typeface="Trebuchet MS" panose="020B0603020202020204" pitchFamily="34" charset="0"/>
              </a:rPr>
              <a:t> request</a:t>
            </a:r>
            <a:r>
              <a:rPr lang="en-US" sz="2000" dirty="0"/>
              <a:t>“.</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768505692"/>
      </p:ext>
    </p:extLst>
  </p:cSld>
  <p:clrMapOvr>
    <a:masterClrMapping/>
  </p:clrMapOvr>
  <p:transition spd="slow">
    <p:wipe/>
  </p:transition>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Transactional Batching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sp>
        <p:nvSpPr>
          <p:cNvPr id="4" name="Rectangle 3"/>
          <p:cNvSpPr/>
          <p:nvPr/>
        </p:nvSpPr>
        <p:spPr>
          <a:xfrm>
            <a:off x="508000" y="733246"/>
            <a:ext cx="11684000" cy="6124754"/>
          </a:xfrm>
          <a:prstGeom prst="rect">
            <a:avLst/>
          </a:prstGeom>
        </p:spPr>
        <p:txBody>
          <a:bodyPr wrap="square">
            <a:spAutoFit/>
          </a:bodyPr>
          <a:lstStyle/>
          <a:p>
            <a:pPr marL="285750" lvl="1" indent="-28575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Points to remember:</a:t>
            </a:r>
          </a:p>
          <a:p>
            <a:pPr lvl="1"/>
            <a:endParaRPr lang="en-US" sz="2000" dirty="0"/>
          </a:p>
          <a:p>
            <a:pPr marL="285750"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CRM transactional batching request (ExecuteTransactionRequest) is constrained by the same limits that are imposed on </a:t>
            </a:r>
            <a:r>
              <a:rPr lang="en-US" sz="2400" b="1" spc="-133" dirty="0">
                <a:ln w="3175">
                  <a:noFill/>
                </a:ln>
                <a:solidFill>
                  <a:srgbClr val="7030A0"/>
                </a:solidFill>
                <a:latin typeface="Trebuchet MS" panose="020B0603020202020204" pitchFamily="34" charset="0"/>
              </a:rPr>
              <a:t>ExecuteMultipleRequest. </a:t>
            </a:r>
            <a:br>
              <a:rPr lang="en-US" sz="2000" dirty="0"/>
            </a:br>
            <a:endParaRPr lang="en-US" sz="2000" dirty="0"/>
          </a:p>
          <a:p>
            <a:pPr marL="285750" lvl="1" indent="-28575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The maximum allowed batch size is 1000.</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CRM online has a throttling of 2 concurrent batch requests.</a:t>
            </a:r>
            <a:r>
              <a:rPr lang="en-US" sz="2000" dirty="0"/>
              <a:t> </a:t>
            </a:r>
            <a:r>
              <a:rPr lang="en-US" sz="2400" b="1" spc="-133" dirty="0">
                <a:ln w="3175">
                  <a:noFill/>
                </a:ln>
                <a:solidFill>
                  <a:srgbClr val="7030A0"/>
                </a:solidFill>
                <a:latin typeface="Trebuchet MS" panose="020B0603020202020204" pitchFamily="34" charset="0"/>
              </a:rPr>
              <a:t>If you try to send more than 2</a:t>
            </a:r>
            <a:r>
              <a:rPr lang="en-US" sz="2000" b="1" dirty="0"/>
              <a:t> </a:t>
            </a:r>
            <a:r>
              <a:rPr lang="en-US" sz="2400" spc="-133" dirty="0">
                <a:ln w="3175">
                  <a:noFill/>
                </a:ln>
                <a:solidFill>
                  <a:srgbClr val="7030A0"/>
                </a:solidFill>
                <a:latin typeface="Trebuchet MS" panose="020B0603020202020204" pitchFamily="34" charset="0"/>
              </a:rPr>
              <a:t>simultaneous batch requests to CRM online server, you will get an error indicating the </a:t>
            </a:r>
            <a:r>
              <a:rPr lang="en-US" sz="2400" b="1" spc="-133" dirty="0">
                <a:ln w="3175">
                  <a:noFill/>
                </a:ln>
                <a:solidFill>
                  <a:srgbClr val="7030A0"/>
                </a:solidFill>
                <a:latin typeface="Trebuchet MS" panose="020B0603020202020204" pitchFamily="34" charset="0"/>
              </a:rPr>
              <a:t>server is busy.</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In the case when an ExecuteMultipleRequest contains ExecuteTransationRequest messages, the batch size of the ExecuteMultiple request is calculated by the total of all individual items.</a:t>
            </a:r>
          </a:p>
          <a:p>
            <a:pPr marL="285750" indent="-28575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285750"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 requests that make up the ExecuteTransactionRequest do not have to be of the same type. You can have </a:t>
            </a:r>
            <a:r>
              <a:rPr lang="en-US" sz="2400" b="1" spc="-133" dirty="0">
                <a:ln w="3175">
                  <a:noFill/>
                </a:ln>
                <a:solidFill>
                  <a:srgbClr val="7030A0"/>
                </a:solidFill>
                <a:latin typeface="Trebuchet MS" panose="020B0603020202020204" pitchFamily="34" charset="0"/>
              </a:rPr>
              <a:t>a mix of CreateRequest, UpdateRequest messages in the same batch. </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27643894"/>
      </p:ext>
    </p:extLst>
  </p:cSld>
  <p:clrMapOvr>
    <a:masterClrMapping/>
  </p:clrMapOvr>
  <p:transition spd="slow">
    <p:wipe/>
  </p:transition>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0716591" cy="670999"/>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Transactional Batching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864524" y="965199"/>
            <a:ext cx="10946476" cy="5447645"/>
          </a:xfrm>
          <a:prstGeom prst="rect">
            <a:avLst/>
          </a:prstGeom>
        </p:spPr>
        <p:txBody>
          <a:bodyPr wrap="square">
            <a:spAutoFit/>
          </a:bodyPr>
          <a:lstStyle/>
          <a:p>
            <a:pPr lvl="1"/>
            <a:r>
              <a:rPr lang="en-US" sz="2400" b="1" spc="-133" dirty="0">
                <a:ln w="3175">
                  <a:noFill/>
                </a:ln>
                <a:solidFill>
                  <a:srgbClr val="7030A0"/>
                </a:solidFill>
                <a:latin typeface="Trebuchet MS" panose="020B0603020202020204" pitchFamily="34" charset="0"/>
              </a:rPr>
              <a:t>Points to remember:</a:t>
            </a:r>
          </a:p>
          <a:p>
            <a:pPr lvl="1"/>
            <a:endParaRPr lang="en-US" sz="2000"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In the case that you need transactional support when creating records for a master/detail scenario (such as salesorder, salesorderdetail entities), you should continue to use </a:t>
            </a:r>
            <a:r>
              <a:rPr lang="en-US" sz="2400" b="1" spc="-133" dirty="0">
                <a:ln w="3175">
                  <a:noFill/>
                </a:ln>
                <a:solidFill>
                  <a:srgbClr val="7030A0"/>
                </a:solidFill>
                <a:latin typeface="Trebuchet MS" panose="020B0603020202020204" pitchFamily="34" charset="0"/>
              </a:rPr>
              <a:t>RelatedEntities approach.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Using ExecuteTransactionRequest is not going to help in this particular case, as there is no way to establish the relationship since the </a:t>
            </a:r>
            <a:r>
              <a:rPr lang="en-US" sz="2400" b="1" spc="-133" dirty="0">
                <a:ln w="3175">
                  <a:noFill/>
                </a:ln>
                <a:solidFill>
                  <a:srgbClr val="7030A0"/>
                </a:solidFill>
                <a:latin typeface="Trebuchet MS" panose="020B0603020202020204" pitchFamily="34" charset="0"/>
              </a:rPr>
              <a:t>master record's ID is not known.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Using </a:t>
            </a:r>
            <a:r>
              <a:rPr lang="en-US" sz="2400" b="1" spc="-133" dirty="0" err="1">
                <a:ln w="3175">
                  <a:noFill/>
                </a:ln>
                <a:solidFill>
                  <a:srgbClr val="7030A0"/>
                </a:solidFill>
                <a:latin typeface="Trebuchet MS" panose="020B0603020202020204" pitchFamily="34" charset="0"/>
              </a:rPr>
              <a:t>ExecuteTransactionRequest</a:t>
            </a:r>
            <a:r>
              <a:rPr lang="en-US" sz="2400" b="1" spc="-133" dirty="0">
                <a:ln w="3175">
                  <a:noFill/>
                </a:ln>
                <a:solidFill>
                  <a:srgbClr val="7030A0"/>
                </a:solidFill>
                <a:latin typeface="Trebuchet MS" panose="020B0603020202020204" pitchFamily="34" charset="0"/>
              </a:rPr>
              <a:t> </a:t>
            </a:r>
            <a:r>
              <a:rPr lang="en-US" sz="2400" spc="-133" dirty="0">
                <a:ln w="3175">
                  <a:noFill/>
                </a:ln>
                <a:solidFill>
                  <a:srgbClr val="7030A0"/>
                </a:solidFill>
                <a:latin typeface="Trebuchet MS" panose="020B0603020202020204" pitchFamily="34" charset="0"/>
              </a:rPr>
              <a:t>means that the database transaction will take longer to commit, and it can block other operations in the system. So use it with discretion.</a:t>
            </a:r>
            <a:endParaRPr lang="en-US" sz="2400" b="1" spc="-133" dirty="0">
              <a:ln w="3175">
                <a:noFill/>
              </a:ln>
              <a:solidFill>
                <a:srgbClr val="7030A0"/>
              </a:solidFill>
              <a:latin typeface="Trebuchet MS" panose="020B0603020202020204" pitchFamily="34" charset="0"/>
            </a:endParaRPr>
          </a:p>
          <a:p>
            <a:pPr lvl="1"/>
            <a:r>
              <a:rPr lang="en-US" sz="2400" spc="-133" dirty="0">
                <a:ln w="3175">
                  <a:noFill/>
                </a:ln>
                <a:solidFill>
                  <a:srgbClr val="7030A0"/>
                </a:solidFill>
                <a:latin typeface="Trebuchet MS" panose="020B0603020202020204" pitchFamily="34" charset="0"/>
              </a:rPr>
              <a:t>Please refer the below link to learn more on transactional batching :</a:t>
            </a:r>
          </a:p>
          <a:p>
            <a:pPr lvl="1"/>
            <a:endParaRPr lang="en-US" sz="2400" spc="-133" dirty="0">
              <a:ln w="3175">
                <a:noFill/>
              </a:ln>
              <a:solidFill>
                <a:srgbClr val="7030A0"/>
              </a:solidFill>
              <a:latin typeface="Trebuchet MS" panose="020B0603020202020204" pitchFamily="34" charset="0"/>
            </a:endParaRPr>
          </a:p>
          <a:p>
            <a:pPr lvl="1"/>
            <a:r>
              <a:rPr lang="en-US" sz="2400" spc="-133" dirty="0">
                <a:ln w="3175">
                  <a:noFill/>
                </a:ln>
                <a:solidFill>
                  <a:srgbClr val="7030A0"/>
                </a:solidFill>
                <a:latin typeface="Trebuchet MS" panose="020B0603020202020204" pitchFamily="34" charset="0"/>
                <a:hlinkClick r:id="rId3"/>
              </a:rPr>
              <a:t>https://msdn.microsoft.com/en-in/library/jj863631.aspx</a:t>
            </a:r>
            <a:r>
              <a:rPr lang="en-US" sz="2400" spc="-133" dirty="0">
                <a:ln w="3175">
                  <a:noFill/>
                </a:ln>
                <a:solidFill>
                  <a:srgbClr val="7030A0"/>
                </a:solidFill>
                <a:latin typeface="Trebuchet MS" panose="020B0603020202020204" pitchFamily="34" charset="0"/>
              </a:rPr>
              <a:t> </a:t>
            </a:r>
          </a:p>
        </p:txBody>
      </p:sp>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90421524"/>
      </p:ext>
    </p:extLst>
  </p:cSld>
  <p:clrMapOvr>
    <a:masterClrMapping/>
  </p:clrMapOvr>
  <p:transition spd="slow">
    <p:wipe/>
  </p:transition>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Optimistic Concurrency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05020" y="676948"/>
            <a:ext cx="10780222" cy="6617196"/>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In your Microsoft Dynamics CRM environment, data changes could happen to the same record </a:t>
            </a:r>
            <a:r>
              <a:rPr lang="en-US" sz="2400" b="1" spc="-133" dirty="0">
                <a:ln w="3175">
                  <a:noFill/>
                </a:ln>
                <a:solidFill>
                  <a:srgbClr val="7030A0"/>
                </a:solidFill>
                <a:latin typeface="Trebuchet MS" panose="020B0603020202020204" pitchFamily="34" charset="0"/>
              </a:rPr>
              <a:t>simultaneously due to the operations initiated by different system users or applications at the same time. </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Such concurrency situation could sometimes result in</a:t>
            </a:r>
            <a:r>
              <a:rPr lang="en-US" sz="2000" dirty="0">
                <a:solidFill>
                  <a:prstClr val="black"/>
                </a:solidFill>
              </a:rPr>
              <a:t> </a:t>
            </a:r>
            <a:r>
              <a:rPr lang="en-US" sz="2400" b="1" spc="-133" dirty="0">
                <a:ln w="3175">
                  <a:noFill/>
                </a:ln>
                <a:solidFill>
                  <a:srgbClr val="7030A0"/>
                </a:solidFill>
                <a:latin typeface="Trebuchet MS" panose="020B0603020202020204" pitchFamily="34" charset="0"/>
              </a:rPr>
              <a:t>data loss.</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With the introduction of </a:t>
            </a:r>
            <a:r>
              <a:rPr lang="en-US" sz="2400" b="1" spc="-133" dirty="0">
                <a:ln w="3175">
                  <a:noFill/>
                </a:ln>
                <a:solidFill>
                  <a:srgbClr val="7030A0"/>
                </a:solidFill>
                <a:latin typeface="Trebuchet MS" panose="020B0603020202020204" pitchFamily="34" charset="0"/>
              </a:rPr>
              <a:t>Optimistic Concurrency feature in CRM Online 2015 Update 1</a:t>
            </a:r>
            <a:r>
              <a:rPr lang="en-US" sz="2400" spc="-133" dirty="0">
                <a:ln w="3175">
                  <a:noFill/>
                </a:ln>
                <a:solidFill>
                  <a:srgbClr val="7030A0"/>
                </a:solidFill>
                <a:latin typeface="Trebuchet MS" panose="020B0603020202020204" pitchFamily="34" charset="0"/>
              </a:rPr>
              <a:t> release, we now have a way to detect whether the record has been changed since the last time it was retrieved, which can help mitigate such potential data loss.</a:t>
            </a: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 Optimistic Concurrency feature is made possible by the </a:t>
            </a:r>
            <a:r>
              <a:rPr lang="en-US" sz="2400" b="1" spc="-133" dirty="0">
                <a:ln w="3175">
                  <a:noFill/>
                </a:ln>
                <a:solidFill>
                  <a:srgbClr val="7030A0"/>
                </a:solidFill>
                <a:latin typeface="Trebuchet MS" panose="020B0603020202020204" pitchFamily="34" charset="0"/>
              </a:rPr>
              <a:t>ConcurrencyBehavior </a:t>
            </a:r>
            <a:r>
              <a:rPr lang="en-US" sz="2400" spc="-133" dirty="0">
                <a:ln w="3175">
                  <a:noFill/>
                </a:ln>
                <a:solidFill>
                  <a:srgbClr val="7030A0"/>
                </a:solidFill>
                <a:latin typeface="Trebuchet MS" panose="020B0603020202020204" pitchFamily="34" charset="0"/>
              </a:rPr>
              <a:t>option of</a:t>
            </a:r>
            <a:r>
              <a:rPr lang="en-US" sz="2000" dirty="0"/>
              <a:t> </a:t>
            </a:r>
            <a:r>
              <a:rPr lang="en-US" sz="2400" b="1" spc="-133" dirty="0">
                <a:ln w="3175">
                  <a:noFill/>
                </a:ln>
                <a:solidFill>
                  <a:srgbClr val="7030A0"/>
                </a:solidFill>
                <a:latin typeface="Trebuchet MS" panose="020B0603020202020204" pitchFamily="34" charset="0"/>
              </a:rPr>
              <a:t>UpdateRequest and DeleteRequest message.</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ConcurrencyBehavior</a:t>
            </a:r>
            <a:r>
              <a:rPr lang="en-US" sz="2000" dirty="0"/>
              <a:t> </a:t>
            </a:r>
            <a:r>
              <a:rPr lang="en-US" sz="2400" spc="-133" dirty="0">
                <a:ln w="3175">
                  <a:noFill/>
                </a:ln>
                <a:solidFill>
                  <a:srgbClr val="7030A0"/>
                </a:solidFill>
                <a:latin typeface="Trebuchet MS" panose="020B0603020202020204" pitchFamily="34" charset="0"/>
              </a:rPr>
              <a:t>option is also available for</a:t>
            </a:r>
            <a:r>
              <a:rPr lang="en-US" sz="2000" dirty="0"/>
              <a:t> </a:t>
            </a:r>
            <a:r>
              <a:rPr lang="en-US" sz="2400" b="1" spc="-133" dirty="0">
                <a:ln w="3175">
                  <a:noFill/>
                </a:ln>
                <a:solidFill>
                  <a:srgbClr val="7030A0"/>
                </a:solidFill>
                <a:latin typeface="Trebuchet MS" panose="020B0603020202020204" pitchFamily="34" charset="0"/>
              </a:rPr>
              <a:t>DeleteRequest</a:t>
            </a:r>
            <a:r>
              <a:rPr lang="en-US" sz="2000" dirty="0"/>
              <a:t> </a:t>
            </a:r>
            <a:r>
              <a:rPr lang="en-US" sz="2400" spc="-133" dirty="0">
                <a:ln w="3175">
                  <a:noFill/>
                </a:ln>
                <a:solidFill>
                  <a:srgbClr val="7030A0"/>
                </a:solidFill>
                <a:latin typeface="Trebuchet MS" panose="020B0603020202020204" pitchFamily="34" charset="0"/>
              </a:rPr>
              <a:t>message, which provides a similar logic.</a:t>
            </a: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Delete will fail if the record has been changed by another thread since it was retrieved.</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08318086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a:t>
            </a:r>
            <a:br>
              <a:rPr lang="en-US" sz="3200" b="1" dirty="0">
                <a:ln w="3175">
                  <a:noFill/>
                </a:ln>
                <a:solidFill>
                  <a:srgbClr val="8B0D88"/>
                </a:solidFill>
                <a:latin typeface="Trebuchet MS" panose="020B0603020202020204" pitchFamily="34" charset="0"/>
              </a:rPr>
            </a:br>
            <a:r>
              <a:rPr lang="en-US" sz="3200" b="1" dirty="0">
                <a:ln w="3175">
                  <a:noFill/>
                </a:ln>
                <a:solidFill>
                  <a:srgbClr val="8B0D88"/>
                </a:solidFill>
                <a:latin typeface="Trebuchet MS" panose="020B0603020202020204" pitchFamily="34" charset="0"/>
              </a:rPr>
              <a:t>Designer</a:t>
            </a:r>
            <a:endParaRPr lang="en-US" sz="3200" dirty="0">
              <a:solidFill>
                <a:schemeClr val="accent1">
                  <a:lumMod val="50000"/>
                </a:schemeClr>
              </a:solidFill>
              <a:latin typeface="Segoe UI (Body)"/>
            </a:endParaRPr>
          </a:p>
        </p:txBody>
      </p:sp>
      <p:pic>
        <p:nvPicPr>
          <p:cNvPr id="3" name="Picture 2"/>
          <p:cNvPicPr>
            <a:picLocks noChangeAspect="1"/>
          </p:cNvPicPr>
          <p:nvPr/>
        </p:nvPicPr>
        <p:blipFill>
          <a:blip r:embed="rId3"/>
          <a:stretch>
            <a:fillRect/>
          </a:stretch>
        </p:blipFill>
        <p:spPr>
          <a:xfrm>
            <a:off x="99639" y="1302239"/>
            <a:ext cx="11738722" cy="493579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60618080"/>
      </p:ext>
    </p:extLst>
  </p:cSld>
  <p:clrMapOvr>
    <a:masterClrMapping/>
  </p:clrMapOvr>
  <p:transition spd="slow">
    <p:wipe/>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SDK Features : Optimistic Concurrency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34525"/>
            <a:ext cx="10780222" cy="5632311"/>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Optimistic concurrency is supported on all </a:t>
            </a:r>
            <a:r>
              <a:rPr lang="en-US" sz="2400" b="1" spc="-133" dirty="0">
                <a:ln w="3175">
                  <a:noFill/>
                </a:ln>
                <a:solidFill>
                  <a:srgbClr val="7030A0"/>
                </a:solidFill>
                <a:latin typeface="Trebuchet MS" panose="020B0603020202020204" pitchFamily="34" charset="0"/>
              </a:rPr>
              <a:t>out-of-box entities </a:t>
            </a:r>
            <a:r>
              <a:rPr lang="en-US" sz="2400" spc="-133" dirty="0">
                <a:ln w="3175">
                  <a:noFill/>
                </a:ln>
                <a:solidFill>
                  <a:srgbClr val="7030A0"/>
                </a:solidFill>
                <a:latin typeface="Trebuchet MS" panose="020B0603020202020204" pitchFamily="34" charset="0"/>
              </a:rPr>
              <a:t>enabled for offline sync and all custom entities.</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Such concurrency situation could sometimes result in </a:t>
            </a:r>
            <a:r>
              <a:rPr lang="en-US" sz="2400" b="1" spc="-133" dirty="0">
                <a:ln w="3175">
                  <a:noFill/>
                </a:ln>
                <a:solidFill>
                  <a:srgbClr val="7030A0"/>
                </a:solidFill>
                <a:latin typeface="Trebuchet MS" panose="020B0603020202020204" pitchFamily="34" charset="0"/>
              </a:rPr>
              <a:t>data loss</a:t>
            </a:r>
            <a:r>
              <a:rPr lang="en-US" sz="2000" dirty="0">
                <a:solidFill>
                  <a:prstClr val="black"/>
                </a:solidFill>
              </a:rPr>
              <a:t>.</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You can determine if an entity supports optimistic concurrency by retrieving the entity’s metadata through an SDK call, or by viewing the metadata using the Metadata Browser, and check if the attribute </a:t>
            </a:r>
            <a:r>
              <a:rPr lang="en-US" sz="2400" b="1" spc="-133" dirty="0">
                <a:ln w="3175">
                  <a:noFill/>
                </a:ln>
                <a:solidFill>
                  <a:srgbClr val="7030A0"/>
                </a:solidFill>
                <a:latin typeface="Trebuchet MS" panose="020B0603020202020204" pitchFamily="34" charset="0"/>
              </a:rPr>
              <a:t>IsOptimisticConcurrencyEnabled is set to true.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For custom entities, this property is set to true by default.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Please use the below link to know more on Optimistic Concurrency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hlinkClick r:id="rId3"/>
              </a:rPr>
              <a:t>https://msdn.microsoft.com/en-us/library/dn932125.aspx</a:t>
            </a:r>
            <a:r>
              <a:rPr lang="en-US" sz="2400" spc="-133" dirty="0">
                <a:ln w="3175">
                  <a:noFill/>
                </a:ln>
                <a:solidFill>
                  <a:srgbClr val="7030A0"/>
                </a:solidFill>
                <a:latin typeface="Trebuchet MS" panose="020B0603020202020204" pitchFamily="34" charset="0"/>
              </a:rPr>
              <a:t> </a:t>
            </a:r>
          </a:p>
        </p:txBody>
      </p:sp>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520915"/>
      </p:ext>
    </p:extLst>
  </p:cSld>
  <p:clrMapOvr>
    <a:masterClrMapping/>
  </p:clrMapOvr>
  <p:transition spd="slow">
    <p:wipe/>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SDK Features : New Query Operators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934525"/>
            <a:ext cx="10780222" cy="3600986"/>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CRM query system has been further enhanced in CRM Online 2015 Update 1 release to support more </a:t>
            </a:r>
            <a:r>
              <a:rPr lang="en-US" sz="2400" b="1" spc="-133" dirty="0">
                <a:ln w="3175">
                  <a:noFill/>
                </a:ln>
                <a:solidFill>
                  <a:srgbClr val="7030A0"/>
                </a:solidFill>
                <a:latin typeface="Trebuchet MS" panose="020B0603020202020204" pitchFamily="34" charset="0"/>
              </a:rPr>
              <a:t>datetime filtering operators.</a:t>
            </a:r>
          </a:p>
          <a:p>
            <a:endParaRPr lang="en-US" sz="2000" dirty="0">
              <a:solidFill>
                <a:prstClr val="black"/>
              </a:solidFill>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Older-than operators allow you to </a:t>
            </a:r>
            <a:r>
              <a:rPr lang="en-US" sz="2400" b="1" spc="-133" dirty="0">
                <a:ln w="3175">
                  <a:noFill/>
                </a:ln>
                <a:solidFill>
                  <a:srgbClr val="7030A0"/>
                </a:solidFill>
                <a:latin typeface="Trebuchet MS" panose="020B0603020202020204" pitchFamily="34" charset="0"/>
              </a:rPr>
              <a:t>perform filtering against CRM date/time fields </a:t>
            </a:r>
            <a:r>
              <a:rPr lang="en-US" sz="2400" spc="-133" dirty="0">
                <a:ln w="3175">
                  <a:noFill/>
                </a:ln>
                <a:solidFill>
                  <a:srgbClr val="7030A0"/>
                </a:solidFill>
                <a:latin typeface="Trebuchet MS" panose="020B0603020202020204" pitchFamily="34" charset="0"/>
              </a:rPr>
              <a:t>by returning the records that are older than the provided criteria. </a:t>
            </a:r>
            <a:endParaRPr lang="en-US" sz="2000" dirty="0">
              <a:solidFill>
                <a:prstClr val="black"/>
              </a:solidFill>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CRM Online 2015 Update </a:t>
            </a:r>
            <a:r>
              <a:rPr lang="en-US" sz="2400" spc="-133" dirty="0">
                <a:ln w="3175">
                  <a:noFill/>
                </a:ln>
                <a:solidFill>
                  <a:srgbClr val="7030A0"/>
                </a:solidFill>
                <a:latin typeface="Trebuchet MS" panose="020B0603020202020204" pitchFamily="34" charset="0"/>
              </a:rPr>
              <a:t>1 release added a few more older-than operators in addition to the olderthan-x-months operator which was available before this release.</a:t>
            </a: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276423532"/>
              </p:ext>
            </p:extLst>
          </p:nvPr>
        </p:nvGraphicFramePr>
        <p:xfrm>
          <a:off x="1030779" y="3607722"/>
          <a:ext cx="10573787" cy="3052719"/>
        </p:xfrm>
        <a:graphic>
          <a:graphicData uri="http://schemas.openxmlformats.org/drawingml/2006/table">
            <a:tbl>
              <a:tblPr/>
              <a:tblGrid>
                <a:gridCol w="4531625">
                  <a:extLst>
                    <a:ext uri="{9D8B030D-6E8A-4147-A177-3AD203B41FA5}">
                      <a16:colId xmlns:a16="http://schemas.microsoft.com/office/drawing/2014/main" val="20000"/>
                    </a:ext>
                  </a:extLst>
                </a:gridCol>
                <a:gridCol w="2746435">
                  <a:extLst>
                    <a:ext uri="{9D8B030D-6E8A-4147-A177-3AD203B41FA5}">
                      <a16:colId xmlns:a16="http://schemas.microsoft.com/office/drawing/2014/main" val="20001"/>
                    </a:ext>
                  </a:extLst>
                </a:gridCol>
                <a:gridCol w="3295727">
                  <a:extLst>
                    <a:ext uri="{9D8B030D-6E8A-4147-A177-3AD203B41FA5}">
                      <a16:colId xmlns:a16="http://schemas.microsoft.com/office/drawing/2014/main" val="20002"/>
                    </a:ext>
                  </a:extLst>
                </a:gridCol>
              </a:tblGrid>
              <a:tr h="392321">
                <a:tc>
                  <a:txBody>
                    <a:bodyPr/>
                    <a:lstStyle/>
                    <a:p>
                      <a:r>
                        <a:rPr lang="en-US" sz="2000" b="1" dirty="0">
                          <a:effectLst/>
                        </a:rPr>
                        <a:t>Operator</a:t>
                      </a:r>
                      <a:endParaRPr lang="en-US" sz="2000" dirty="0">
                        <a:effectLst/>
                      </a:endParaRPr>
                    </a:p>
                  </a:txBody>
                  <a:tcPr marL="31714" marR="31714" marT="15857" marB="15857" anchor="ctr">
                    <a:lnL>
                      <a:noFill/>
                    </a:lnL>
                    <a:lnR>
                      <a:noFill/>
                    </a:lnR>
                    <a:lnT>
                      <a:noFill/>
                    </a:lnT>
                    <a:lnB>
                      <a:noFill/>
                    </a:lnB>
                    <a:solidFill>
                      <a:srgbClr val="FEFEFE"/>
                    </a:solidFill>
                  </a:tcPr>
                </a:tc>
                <a:tc>
                  <a:txBody>
                    <a:bodyPr/>
                    <a:lstStyle/>
                    <a:p>
                      <a:r>
                        <a:rPr lang="en-US" sz="2000" b="1">
                          <a:effectLst/>
                        </a:rPr>
                        <a:t>Allowed Values</a:t>
                      </a:r>
                      <a:endParaRPr lang="en-US" sz="2000">
                        <a:effectLst/>
                      </a:endParaRPr>
                    </a:p>
                  </a:txBody>
                  <a:tcPr marL="31714" marR="31714" marT="15857" marB="15857" anchor="ctr">
                    <a:lnL>
                      <a:noFill/>
                    </a:lnL>
                    <a:lnR>
                      <a:noFill/>
                    </a:lnR>
                    <a:lnT>
                      <a:noFill/>
                    </a:lnT>
                    <a:lnB>
                      <a:noFill/>
                    </a:lnB>
                    <a:solidFill>
                      <a:srgbClr val="FEFEFE"/>
                    </a:solidFill>
                  </a:tcPr>
                </a:tc>
                <a:tc>
                  <a:txBody>
                    <a:bodyPr/>
                    <a:lstStyle/>
                    <a:p>
                      <a:r>
                        <a:rPr lang="en-US" sz="2000" b="1" dirty="0">
                          <a:effectLst/>
                        </a:rPr>
                        <a:t>Supported Version</a:t>
                      </a:r>
                      <a:endParaRPr lang="en-US" sz="2000" dirty="0">
                        <a:effectLst/>
                      </a:endParaRPr>
                    </a:p>
                  </a:txBody>
                  <a:tcPr marL="31714" marR="31714" marT="15857" marB="15857" anchor="ctr">
                    <a:lnL>
                      <a:noFill/>
                    </a:lnL>
                    <a:lnR>
                      <a:noFill/>
                    </a:lnR>
                    <a:lnT>
                      <a:noFill/>
                    </a:lnT>
                    <a:lnB>
                      <a:noFill/>
                    </a:lnB>
                    <a:solidFill>
                      <a:srgbClr val="FEFEFE"/>
                    </a:solidFill>
                  </a:tcPr>
                </a:tc>
                <a:extLst>
                  <a:ext uri="{0D108BD9-81ED-4DB2-BD59-A6C34878D82A}">
                    <a16:rowId xmlns:a16="http://schemas.microsoft.com/office/drawing/2014/main" val="10000"/>
                  </a:ext>
                </a:extLst>
              </a:tr>
              <a:tr h="314443">
                <a:tc>
                  <a:txBody>
                    <a:bodyPr/>
                    <a:lstStyle/>
                    <a:p>
                      <a:r>
                        <a:rPr lang="en-US" sz="2000">
                          <a:effectLst/>
                        </a:rPr>
                        <a:t>olderthan-x-minutes</a:t>
                      </a:r>
                    </a:p>
                  </a:txBody>
                  <a:tcPr marL="31714" marR="31714" marT="15857" marB="15857" anchor="ctr">
                    <a:lnL>
                      <a:noFill/>
                    </a:lnL>
                    <a:lnR>
                      <a:noFill/>
                    </a:lnR>
                    <a:lnT>
                      <a:noFill/>
                    </a:lnT>
                    <a:lnB>
                      <a:noFill/>
                    </a:lnB>
                    <a:solidFill>
                      <a:srgbClr val="FEFEFE"/>
                    </a:solidFill>
                  </a:tcPr>
                </a:tc>
                <a:tc>
                  <a:txBody>
                    <a:bodyPr/>
                    <a:lstStyle/>
                    <a:p>
                      <a:r>
                        <a:rPr lang="en-US" sz="2000">
                          <a:effectLst/>
                        </a:rPr>
                        <a:t>1-1440</a:t>
                      </a:r>
                    </a:p>
                  </a:txBody>
                  <a:tcPr marL="31714" marR="31714" marT="15857" marB="15857" anchor="ctr">
                    <a:lnL>
                      <a:noFill/>
                    </a:lnL>
                    <a:lnR>
                      <a:noFill/>
                    </a:lnR>
                    <a:lnT>
                      <a:noFill/>
                    </a:lnT>
                    <a:lnB>
                      <a:noFill/>
                    </a:lnB>
                    <a:solidFill>
                      <a:srgbClr val="FEFEFE"/>
                    </a:solidFill>
                  </a:tcPr>
                </a:tc>
                <a:tc>
                  <a:txBody>
                    <a:bodyPr/>
                    <a:lstStyle/>
                    <a:p>
                      <a:r>
                        <a:rPr lang="en-US" sz="2000" dirty="0">
                          <a:effectLst/>
                        </a:rPr>
                        <a:t>v7.1+</a:t>
                      </a:r>
                    </a:p>
                  </a:txBody>
                  <a:tcPr marL="31714" marR="31714" marT="15857" marB="15857" anchor="ctr">
                    <a:lnL>
                      <a:noFill/>
                    </a:lnL>
                    <a:lnR>
                      <a:noFill/>
                    </a:lnR>
                    <a:lnT>
                      <a:noFill/>
                    </a:lnT>
                    <a:lnB>
                      <a:noFill/>
                    </a:lnB>
                    <a:solidFill>
                      <a:srgbClr val="FEFEFE"/>
                    </a:solidFill>
                  </a:tcPr>
                </a:tc>
                <a:extLst>
                  <a:ext uri="{0D108BD9-81ED-4DB2-BD59-A6C34878D82A}">
                    <a16:rowId xmlns:a16="http://schemas.microsoft.com/office/drawing/2014/main" val="10001"/>
                  </a:ext>
                </a:extLst>
              </a:tr>
              <a:tr h="314443">
                <a:tc>
                  <a:txBody>
                    <a:bodyPr/>
                    <a:lstStyle/>
                    <a:p>
                      <a:r>
                        <a:rPr lang="en-US" sz="2000">
                          <a:effectLst/>
                        </a:rPr>
                        <a:t>olderthan-x-hours</a:t>
                      </a:r>
                    </a:p>
                  </a:txBody>
                  <a:tcPr marL="31714" marR="31714" marT="15857" marB="15857" anchor="ctr">
                    <a:lnL>
                      <a:noFill/>
                    </a:lnL>
                    <a:lnR>
                      <a:noFill/>
                    </a:lnR>
                    <a:lnT>
                      <a:noFill/>
                    </a:lnT>
                    <a:lnB>
                      <a:noFill/>
                    </a:lnB>
                    <a:solidFill>
                      <a:srgbClr val="FEFEFE"/>
                    </a:solidFill>
                  </a:tcPr>
                </a:tc>
                <a:tc>
                  <a:txBody>
                    <a:bodyPr/>
                    <a:lstStyle/>
                    <a:p>
                      <a:r>
                        <a:rPr lang="en-US" sz="2000">
                          <a:effectLst/>
                        </a:rPr>
                        <a:t>1-2000</a:t>
                      </a:r>
                    </a:p>
                  </a:txBody>
                  <a:tcPr marL="31714" marR="31714" marT="15857" marB="15857" anchor="ctr">
                    <a:lnL>
                      <a:noFill/>
                    </a:lnL>
                    <a:lnR>
                      <a:noFill/>
                    </a:lnR>
                    <a:lnT>
                      <a:noFill/>
                    </a:lnT>
                    <a:lnB>
                      <a:noFill/>
                    </a:lnB>
                    <a:solidFill>
                      <a:srgbClr val="FEFEFE"/>
                    </a:solidFill>
                  </a:tcPr>
                </a:tc>
                <a:tc>
                  <a:txBody>
                    <a:bodyPr/>
                    <a:lstStyle/>
                    <a:p>
                      <a:r>
                        <a:rPr lang="en-US" sz="2000" dirty="0">
                          <a:effectLst/>
                        </a:rPr>
                        <a:t>v7.1+</a:t>
                      </a:r>
                    </a:p>
                  </a:txBody>
                  <a:tcPr marL="31714" marR="31714" marT="15857" marB="15857" anchor="ctr">
                    <a:lnL>
                      <a:noFill/>
                    </a:lnL>
                    <a:lnR>
                      <a:noFill/>
                    </a:lnR>
                    <a:lnT>
                      <a:noFill/>
                    </a:lnT>
                    <a:lnB>
                      <a:noFill/>
                    </a:lnB>
                    <a:solidFill>
                      <a:srgbClr val="FEFEFE"/>
                    </a:solidFill>
                  </a:tcPr>
                </a:tc>
                <a:extLst>
                  <a:ext uri="{0D108BD9-81ED-4DB2-BD59-A6C34878D82A}">
                    <a16:rowId xmlns:a16="http://schemas.microsoft.com/office/drawing/2014/main" val="10002"/>
                  </a:ext>
                </a:extLst>
              </a:tr>
              <a:tr h="314443">
                <a:tc>
                  <a:txBody>
                    <a:bodyPr/>
                    <a:lstStyle/>
                    <a:p>
                      <a:r>
                        <a:rPr lang="en-US" sz="2000">
                          <a:effectLst/>
                        </a:rPr>
                        <a:t>olderthan-x-days</a:t>
                      </a:r>
                    </a:p>
                  </a:txBody>
                  <a:tcPr marL="31714" marR="31714" marT="15857" marB="15857" anchor="ctr">
                    <a:lnL>
                      <a:noFill/>
                    </a:lnL>
                    <a:lnR>
                      <a:noFill/>
                    </a:lnR>
                    <a:lnT>
                      <a:noFill/>
                    </a:lnT>
                    <a:lnB>
                      <a:noFill/>
                    </a:lnB>
                    <a:solidFill>
                      <a:srgbClr val="FEFEFE"/>
                    </a:solidFill>
                  </a:tcPr>
                </a:tc>
                <a:tc>
                  <a:txBody>
                    <a:bodyPr/>
                    <a:lstStyle/>
                    <a:p>
                      <a:r>
                        <a:rPr lang="en-US" sz="2000">
                          <a:effectLst/>
                        </a:rPr>
                        <a:t>1-500</a:t>
                      </a:r>
                    </a:p>
                  </a:txBody>
                  <a:tcPr marL="31714" marR="31714" marT="15857" marB="15857" anchor="ctr">
                    <a:lnL>
                      <a:noFill/>
                    </a:lnL>
                    <a:lnR>
                      <a:noFill/>
                    </a:lnR>
                    <a:lnT>
                      <a:noFill/>
                    </a:lnT>
                    <a:lnB>
                      <a:noFill/>
                    </a:lnB>
                    <a:solidFill>
                      <a:srgbClr val="FEFEFE"/>
                    </a:solidFill>
                  </a:tcPr>
                </a:tc>
                <a:tc>
                  <a:txBody>
                    <a:bodyPr/>
                    <a:lstStyle/>
                    <a:p>
                      <a:r>
                        <a:rPr lang="en-US" sz="2000" dirty="0">
                          <a:effectLst/>
                        </a:rPr>
                        <a:t>v7.1+</a:t>
                      </a:r>
                    </a:p>
                  </a:txBody>
                  <a:tcPr marL="31714" marR="31714" marT="15857" marB="15857" anchor="ctr">
                    <a:lnL>
                      <a:noFill/>
                    </a:lnL>
                    <a:lnR>
                      <a:noFill/>
                    </a:lnR>
                    <a:lnT>
                      <a:noFill/>
                    </a:lnT>
                    <a:lnB>
                      <a:noFill/>
                    </a:lnB>
                    <a:solidFill>
                      <a:srgbClr val="FEFEFE"/>
                    </a:solidFill>
                  </a:tcPr>
                </a:tc>
                <a:extLst>
                  <a:ext uri="{0D108BD9-81ED-4DB2-BD59-A6C34878D82A}">
                    <a16:rowId xmlns:a16="http://schemas.microsoft.com/office/drawing/2014/main" val="10003"/>
                  </a:ext>
                </a:extLst>
              </a:tr>
              <a:tr h="314443">
                <a:tc>
                  <a:txBody>
                    <a:bodyPr/>
                    <a:lstStyle/>
                    <a:p>
                      <a:r>
                        <a:rPr lang="en-US" sz="2000" dirty="0" err="1">
                          <a:effectLst/>
                        </a:rPr>
                        <a:t>olderthan</a:t>
                      </a:r>
                      <a:r>
                        <a:rPr lang="en-US" sz="2000" dirty="0">
                          <a:effectLst/>
                        </a:rPr>
                        <a:t>-x-weeks</a:t>
                      </a:r>
                    </a:p>
                  </a:txBody>
                  <a:tcPr marL="31714" marR="31714" marT="15857" marB="15857" anchor="ctr">
                    <a:lnL>
                      <a:noFill/>
                    </a:lnL>
                    <a:lnR>
                      <a:noFill/>
                    </a:lnR>
                    <a:lnT>
                      <a:noFill/>
                    </a:lnT>
                    <a:lnB>
                      <a:noFill/>
                    </a:lnB>
                    <a:solidFill>
                      <a:srgbClr val="FEFEFE"/>
                    </a:solidFill>
                  </a:tcPr>
                </a:tc>
                <a:tc>
                  <a:txBody>
                    <a:bodyPr/>
                    <a:lstStyle/>
                    <a:p>
                      <a:r>
                        <a:rPr lang="en-US" sz="2000">
                          <a:effectLst/>
                        </a:rPr>
                        <a:t>1-100</a:t>
                      </a:r>
                    </a:p>
                  </a:txBody>
                  <a:tcPr marL="31714" marR="31714" marT="15857" marB="15857" anchor="ctr">
                    <a:lnL>
                      <a:noFill/>
                    </a:lnL>
                    <a:lnR>
                      <a:noFill/>
                    </a:lnR>
                    <a:lnT>
                      <a:noFill/>
                    </a:lnT>
                    <a:lnB>
                      <a:noFill/>
                    </a:lnB>
                    <a:solidFill>
                      <a:srgbClr val="FEFEFE"/>
                    </a:solidFill>
                  </a:tcPr>
                </a:tc>
                <a:tc>
                  <a:txBody>
                    <a:bodyPr/>
                    <a:lstStyle/>
                    <a:p>
                      <a:r>
                        <a:rPr lang="en-US" sz="2000">
                          <a:effectLst/>
                        </a:rPr>
                        <a:t>v7.1+</a:t>
                      </a:r>
                    </a:p>
                  </a:txBody>
                  <a:tcPr marL="31714" marR="31714" marT="15857" marB="15857" anchor="ctr">
                    <a:lnL>
                      <a:noFill/>
                    </a:lnL>
                    <a:lnR>
                      <a:noFill/>
                    </a:lnR>
                    <a:lnT>
                      <a:noFill/>
                    </a:lnT>
                    <a:lnB>
                      <a:noFill/>
                    </a:lnB>
                    <a:solidFill>
                      <a:srgbClr val="FEFEFE"/>
                    </a:solidFill>
                  </a:tcPr>
                </a:tc>
                <a:extLst>
                  <a:ext uri="{0D108BD9-81ED-4DB2-BD59-A6C34878D82A}">
                    <a16:rowId xmlns:a16="http://schemas.microsoft.com/office/drawing/2014/main" val="10004"/>
                  </a:ext>
                </a:extLst>
              </a:tr>
              <a:tr h="563974">
                <a:tc>
                  <a:txBody>
                    <a:bodyPr/>
                    <a:lstStyle/>
                    <a:p>
                      <a:r>
                        <a:rPr lang="en-US" sz="2000">
                          <a:effectLst/>
                        </a:rPr>
                        <a:t>olderthan-x-months</a:t>
                      </a:r>
                    </a:p>
                  </a:txBody>
                  <a:tcPr marL="31714" marR="31714" marT="15857" marB="15857" anchor="ctr">
                    <a:lnL>
                      <a:noFill/>
                    </a:lnL>
                    <a:lnR>
                      <a:noFill/>
                    </a:lnR>
                    <a:lnT>
                      <a:noFill/>
                    </a:lnT>
                    <a:lnB>
                      <a:noFill/>
                    </a:lnB>
                    <a:solidFill>
                      <a:srgbClr val="FEFEFE"/>
                    </a:solidFill>
                  </a:tcPr>
                </a:tc>
                <a:tc>
                  <a:txBody>
                    <a:bodyPr/>
                    <a:lstStyle/>
                    <a:p>
                      <a:r>
                        <a:rPr lang="en-US" sz="2000">
                          <a:effectLst/>
                        </a:rPr>
                        <a:t>1-100</a:t>
                      </a:r>
                    </a:p>
                  </a:txBody>
                  <a:tcPr marL="31714" marR="31714" marT="15857" marB="15857" anchor="ctr">
                    <a:lnL>
                      <a:noFill/>
                    </a:lnL>
                    <a:lnR>
                      <a:noFill/>
                    </a:lnR>
                    <a:lnT>
                      <a:noFill/>
                    </a:lnT>
                    <a:lnB>
                      <a:noFill/>
                    </a:lnB>
                    <a:solidFill>
                      <a:srgbClr val="FEFEFE"/>
                    </a:solidFill>
                  </a:tcPr>
                </a:tc>
                <a:tc>
                  <a:txBody>
                    <a:bodyPr/>
                    <a:lstStyle/>
                    <a:p>
                      <a:r>
                        <a:rPr lang="en-US" sz="2000">
                          <a:effectLst/>
                        </a:rPr>
                        <a:t>v3.0+ </a:t>
                      </a:r>
                      <a:br>
                        <a:rPr lang="en-US" sz="2000">
                          <a:effectLst/>
                        </a:rPr>
                      </a:br>
                      <a:endParaRPr lang="en-US" sz="2000">
                        <a:effectLst/>
                      </a:endParaRPr>
                    </a:p>
                  </a:txBody>
                  <a:tcPr marL="31714" marR="31714" marT="15857" marB="15857" anchor="ctr">
                    <a:lnL>
                      <a:noFill/>
                    </a:lnL>
                    <a:lnR>
                      <a:noFill/>
                    </a:lnR>
                    <a:lnT>
                      <a:noFill/>
                    </a:lnT>
                    <a:lnB>
                      <a:noFill/>
                    </a:lnB>
                    <a:solidFill>
                      <a:srgbClr val="FEFEFE"/>
                    </a:solidFill>
                  </a:tcPr>
                </a:tc>
                <a:extLst>
                  <a:ext uri="{0D108BD9-81ED-4DB2-BD59-A6C34878D82A}">
                    <a16:rowId xmlns:a16="http://schemas.microsoft.com/office/drawing/2014/main" val="10005"/>
                  </a:ext>
                </a:extLst>
              </a:tr>
              <a:tr h="314443">
                <a:tc>
                  <a:txBody>
                    <a:bodyPr/>
                    <a:lstStyle/>
                    <a:p>
                      <a:r>
                        <a:rPr lang="en-US" sz="2000">
                          <a:effectLst/>
                        </a:rPr>
                        <a:t>olderthan-x-weeks</a:t>
                      </a:r>
                    </a:p>
                  </a:txBody>
                  <a:tcPr marL="31714" marR="31714" marT="15857" marB="15857" anchor="ctr">
                    <a:lnL>
                      <a:noFill/>
                    </a:lnL>
                    <a:lnR>
                      <a:noFill/>
                    </a:lnR>
                    <a:lnT>
                      <a:noFill/>
                    </a:lnT>
                    <a:lnB>
                      <a:noFill/>
                    </a:lnB>
                    <a:solidFill>
                      <a:srgbClr val="FEFEFE"/>
                    </a:solidFill>
                  </a:tcPr>
                </a:tc>
                <a:tc>
                  <a:txBody>
                    <a:bodyPr/>
                    <a:lstStyle/>
                    <a:p>
                      <a:r>
                        <a:rPr lang="en-US" sz="2000">
                          <a:effectLst/>
                        </a:rPr>
                        <a:t>1-100</a:t>
                      </a:r>
                    </a:p>
                  </a:txBody>
                  <a:tcPr marL="31714" marR="31714" marT="15857" marB="15857" anchor="ctr">
                    <a:lnL>
                      <a:noFill/>
                    </a:lnL>
                    <a:lnR>
                      <a:noFill/>
                    </a:lnR>
                    <a:lnT>
                      <a:noFill/>
                    </a:lnT>
                    <a:lnB>
                      <a:noFill/>
                    </a:lnB>
                    <a:solidFill>
                      <a:srgbClr val="FEFEFE"/>
                    </a:solidFill>
                  </a:tcPr>
                </a:tc>
                <a:tc>
                  <a:txBody>
                    <a:bodyPr/>
                    <a:lstStyle/>
                    <a:p>
                      <a:r>
                        <a:rPr lang="en-US" sz="2000">
                          <a:effectLst/>
                        </a:rPr>
                        <a:t>v7.1+</a:t>
                      </a:r>
                    </a:p>
                  </a:txBody>
                  <a:tcPr marL="31714" marR="31714" marT="15857" marB="15857" anchor="ctr">
                    <a:lnL>
                      <a:noFill/>
                    </a:lnL>
                    <a:lnR>
                      <a:noFill/>
                    </a:lnR>
                    <a:lnT>
                      <a:noFill/>
                    </a:lnT>
                    <a:lnB>
                      <a:noFill/>
                    </a:lnB>
                    <a:solidFill>
                      <a:srgbClr val="FEFEFE"/>
                    </a:solidFill>
                  </a:tcPr>
                </a:tc>
                <a:extLst>
                  <a:ext uri="{0D108BD9-81ED-4DB2-BD59-A6C34878D82A}">
                    <a16:rowId xmlns:a16="http://schemas.microsoft.com/office/drawing/2014/main" val="10006"/>
                  </a:ext>
                </a:extLst>
              </a:tr>
              <a:tr h="314443">
                <a:tc>
                  <a:txBody>
                    <a:bodyPr/>
                    <a:lstStyle/>
                    <a:p>
                      <a:r>
                        <a:rPr lang="en-US" sz="2000">
                          <a:effectLst/>
                        </a:rPr>
                        <a:t>olderthan-x-years</a:t>
                      </a:r>
                    </a:p>
                  </a:txBody>
                  <a:tcPr marL="31714" marR="31714" marT="15857" marB="15857" anchor="ctr">
                    <a:lnL>
                      <a:noFill/>
                    </a:lnL>
                    <a:lnR>
                      <a:noFill/>
                    </a:lnR>
                    <a:lnT>
                      <a:noFill/>
                    </a:lnT>
                    <a:lnB>
                      <a:noFill/>
                    </a:lnB>
                    <a:solidFill>
                      <a:srgbClr val="FEFEFE"/>
                    </a:solidFill>
                  </a:tcPr>
                </a:tc>
                <a:tc>
                  <a:txBody>
                    <a:bodyPr/>
                    <a:lstStyle/>
                    <a:p>
                      <a:r>
                        <a:rPr lang="en-US" sz="2000" dirty="0">
                          <a:effectLst/>
                        </a:rPr>
                        <a:t>1-100</a:t>
                      </a:r>
                    </a:p>
                  </a:txBody>
                  <a:tcPr marL="31714" marR="31714" marT="15857" marB="15857" anchor="ctr">
                    <a:lnL>
                      <a:noFill/>
                    </a:lnL>
                    <a:lnR>
                      <a:noFill/>
                    </a:lnR>
                    <a:lnT>
                      <a:noFill/>
                    </a:lnT>
                    <a:lnB>
                      <a:noFill/>
                    </a:lnB>
                    <a:solidFill>
                      <a:srgbClr val="FEFEFE"/>
                    </a:solidFill>
                  </a:tcPr>
                </a:tc>
                <a:tc>
                  <a:txBody>
                    <a:bodyPr/>
                    <a:lstStyle/>
                    <a:p>
                      <a:r>
                        <a:rPr lang="en-US" sz="2000" dirty="0">
                          <a:effectLst/>
                        </a:rPr>
                        <a:t>v7.1+</a:t>
                      </a:r>
                    </a:p>
                  </a:txBody>
                  <a:tcPr marL="31714" marR="31714" marT="15857" marB="15857" anchor="ctr">
                    <a:lnL>
                      <a:noFill/>
                    </a:lnL>
                    <a:lnR>
                      <a:noFill/>
                    </a:lnR>
                    <a:lnT>
                      <a:noFill/>
                    </a:lnT>
                    <a:lnB>
                      <a:noFill/>
                    </a:lnB>
                    <a:solidFill>
                      <a:srgbClr val="FEFEFE"/>
                    </a:solidFill>
                  </a:tcPr>
                </a:tc>
                <a:extLst>
                  <a:ext uri="{0D108BD9-81ED-4DB2-BD59-A6C34878D82A}">
                    <a16:rowId xmlns:a16="http://schemas.microsoft.com/office/drawing/2014/main" val="10007"/>
                  </a:ext>
                </a:extLst>
              </a:tr>
            </a:tbl>
          </a:graphicData>
        </a:graphic>
      </p:graphicFrame>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785283908"/>
      </p:ext>
    </p:extLst>
  </p:cSld>
  <p:clrMapOvr>
    <a:masterClrMapping/>
  </p:clrMapOvr>
  <p:transition spd="slow">
    <p:wipe/>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2031" y="114192"/>
            <a:ext cx="13982539" cy="851008"/>
          </a:xfrm>
        </p:spPr>
        <p:txBody>
          <a:bodyPr/>
          <a:lstStyle/>
          <a:p>
            <a:pPr defTabSz="914363"/>
            <a:r>
              <a:rPr sz="2900" b="1" dirty="0">
                <a:solidFill>
                  <a:srgbClr val="8B0D88"/>
                </a:solidFill>
                <a:latin typeface="Trebuchet MS" panose="020B0603020202020204" pitchFamily="34" charset="0"/>
                <a:ea typeface="+mj-ea"/>
                <a:cs typeface="+mj-cs"/>
              </a:rPr>
              <a:t> SDK Features : New Query Operators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938013" y="868265"/>
            <a:ext cx="10780222" cy="769441"/>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Those new operators can be seen in CRM Advanced Find entities</a:t>
            </a:r>
            <a:r>
              <a:rPr lang="en-US" sz="2000" dirty="0"/>
              <a:t>.</a:t>
            </a:r>
            <a:endParaRPr lang="en-US" sz="2000" b="1" dirty="0">
              <a:solidFill>
                <a:prstClr val="black"/>
              </a:solidFill>
            </a:endParaRPr>
          </a:p>
          <a:p>
            <a:endParaRPr lang="en-US" sz="2000" dirty="0">
              <a:solidFill>
                <a:prstClr val="black"/>
              </a:solidFill>
            </a:endParaRPr>
          </a:p>
        </p:txBody>
      </p:sp>
      <p:pic>
        <p:nvPicPr>
          <p:cNvPr id="75778" name="Picture 2" descr="http://www.kingswaysoft.com/Frontend/Images/blog/2015-04%20New%20Query%20Operato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006" y="1642411"/>
            <a:ext cx="5304609" cy="46531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0822841"/>
      </p:ext>
    </p:extLst>
  </p:cSld>
  <p:clrMapOvr>
    <a:masterClrMapping/>
  </p:clrMapOvr>
  <p:transition spd="slow">
    <p:wipe/>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SDK Features : New Query Operators in Dynamics CRM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365760" y="965200"/>
            <a:ext cx="10780222" cy="3046988"/>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CRM query system has been further enhanced in CRM Online 2015 Update 1 release to support more </a:t>
            </a:r>
            <a:r>
              <a:rPr lang="en-US" sz="2400" b="1" spc="-133" dirty="0">
                <a:ln w="3175">
                  <a:noFill/>
                </a:ln>
                <a:solidFill>
                  <a:srgbClr val="7030A0"/>
                </a:solidFill>
                <a:latin typeface="Trebuchet MS" panose="020B0603020202020204" pitchFamily="34" charset="0"/>
              </a:rPr>
              <a:t>datetime filtering operators.</a:t>
            </a:r>
          </a:p>
          <a:p>
            <a:endParaRPr lang="en-US" sz="2400" b="1"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For further details about how to use those operators, please refer to CRM SDK documentation page in the below link:</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hlinkClick r:id="rId3"/>
              </a:rPr>
              <a:t>https://msdn.microsoft.com/en-us/library/gg334216.aspx</a:t>
            </a:r>
            <a:r>
              <a:rPr lang="en-US" sz="2400" spc="-133" dirty="0">
                <a:ln w="3175">
                  <a:noFill/>
                </a:ln>
                <a:solidFill>
                  <a:srgbClr val="7030A0"/>
                </a:solidFill>
                <a:latin typeface="Trebuchet MS" panose="020B0603020202020204" pitchFamily="34" charset="0"/>
              </a:rPr>
              <a:t> </a:t>
            </a:r>
          </a:p>
        </p:txBody>
      </p:sp>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584137733"/>
      </p:ext>
    </p:extLst>
  </p:cSld>
  <p:clrMapOvr>
    <a:masterClrMapping/>
  </p:clrMapOvr>
  <p:transition spd="slow">
    <p:wipe/>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Q&amp;A</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749458753"/>
      </p:ext>
    </p:extLst>
  </p:cSld>
  <p:clrMapOvr>
    <a:masterClrMapping/>
  </p:clrMapOvr>
  <p:transition spd="slow">
    <p:wipe/>
  </p:transition>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Email Integration and Synchronization</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978628007"/>
      </p:ext>
    </p:extLst>
  </p:cSld>
  <p:clrMapOvr>
    <a:masterClrMapping/>
  </p:clrMapOvr>
  <p:transition spd="slow">
    <p:wipe/>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Integrate With Email System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8023"/>
            <a:ext cx="10780222" cy="6001643"/>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One of the main reasons people use Microsoft Dynamics CRM is to store all customer email so anyone with the appropriate permissions can see all relevant customer communications in one place.</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For example, you can see all email associated with a particular contact or account, or for a particular opportunity or case.</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To store email and other messaging records in CRM, you need to synchronize your email system with CRM. There are three ways to do this:</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1257300" lvl="2" indent="-342900">
              <a:buFont typeface="Wingdings" panose="05000000000000000000" pitchFamily="2" charset="2"/>
              <a:buChar char="q"/>
            </a:pPr>
            <a:r>
              <a:rPr lang="en-US" sz="2400" spc="-133" dirty="0">
                <a:ln w="3175">
                  <a:noFill/>
                </a:ln>
                <a:solidFill>
                  <a:srgbClr val="7030A0"/>
                </a:solidFill>
                <a:latin typeface="Trebuchet MS" panose="020B0603020202020204" pitchFamily="34" charset="0"/>
              </a:rPr>
              <a:t>Server-side synchronization</a:t>
            </a:r>
          </a:p>
          <a:p>
            <a:pPr marL="1257300" lvl="2" indent="-342900">
              <a:buFont typeface="Wingdings" panose="05000000000000000000" pitchFamily="2" charset="2"/>
              <a:buChar char="q"/>
            </a:pPr>
            <a:r>
              <a:rPr lang="en-US" sz="2400" spc="-133" dirty="0">
                <a:ln w="3175">
                  <a:noFill/>
                </a:ln>
                <a:solidFill>
                  <a:srgbClr val="7030A0"/>
                </a:solidFill>
                <a:latin typeface="Trebuchet MS" panose="020B0603020202020204" pitchFamily="34" charset="0"/>
              </a:rPr>
              <a:t>Microsoft Dynamics CRM for Outlook</a:t>
            </a:r>
          </a:p>
          <a:p>
            <a:pPr marL="1257300" lvl="2" indent="-342900">
              <a:buFont typeface="Wingdings" panose="05000000000000000000" pitchFamily="2" charset="2"/>
              <a:buChar char="q"/>
            </a:pPr>
            <a:r>
              <a:rPr lang="en-US" sz="2400" spc="-133" dirty="0">
                <a:ln w="3175">
                  <a:noFill/>
                </a:ln>
                <a:solidFill>
                  <a:srgbClr val="7030A0"/>
                </a:solidFill>
                <a:latin typeface="Trebuchet MS" panose="020B0603020202020204" pitchFamily="34" charset="0"/>
              </a:rPr>
              <a:t>Microsoft Dynamics CRM Email Router</a:t>
            </a:r>
          </a:p>
          <a:p>
            <a:pPr marL="1257300" lvl="2" indent="-342900">
              <a:buFont typeface="Wingdings" panose="05000000000000000000" pitchFamily="2" charset="2"/>
              <a:buChar char="q"/>
            </a:pPr>
            <a:endParaRPr lang="en-US" sz="2400" spc="-133" dirty="0">
              <a:ln w="3175">
                <a:noFill/>
              </a:ln>
              <a:solidFill>
                <a:srgbClr val="7030A0"/>
              </a:solidFill>
              <a:latin typeface="Trebuchet MS" panose="020B0603020202020204" pitchFamily="34" charset="0"/>
            </a:endParaRPr>
          </a:p>
          <a:p>
            <a:pPr marL="342900" lvl="2"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Internet Message Access Protocol (IMAP) email servers are not currently supported by server-side synchronization or the Email Router.</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734874142"/>
      </p:ext>
    </p:extLst>
  </p:cSld>
  <p:clrMapOvr>
    <a:masterClrMapping/>
  </p:clrMapOvr>
  <p:transition spd="slow">
    <p:wipe/>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sz="2900" b="1" dirty="0">
                <a:solidFill>
                  <a:srgbClr val="8B0D88"/>
                </a:solidFill>
                <a:latin typeface="Trebuchet MS" panose="020B0603020202020204" pitchFamily="34" charset="0"/>
                <a:ea typeface="+mj-ea"/>
                <a:cs typeface="+mj-cs"/>
              </a:rPr>
              <a:t> Integrate With Email System</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email routers to dynamics 3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3669" y="717176"/>
            <a:ext cx="6657602" cy="5727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388402721"/>
      </p:ext>
    </p:extLst>
  </p:cSld>
  <p:clrMapOvr>
    <a:masterClrMapping/>
  </p:clrMapOvr>
  <p:transition spd="slow">
    <p:wipe/>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Server 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966384" y="584687"/>
            <a:ext cx="10780222" cy="6617196"/>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Server-side synchronization is a new feature in Microsoft Dynamics CRM that is        used to integrate Microsoft Dynamics CRM with your Email Mail box </a:t>
            </a:r>
            <a:r>
              <a:rPr lang="en-US" sz="2400" b="1" spc="-133" dirty="0">
                <a:ln w="3175">
                  <a:noFill/>
                </a:ln>
                <a:solidFill>
                  <a:srgbClr val="7030A0"/>
                </a:solidFill>
                <a:latin typeface="Trebuchet MS" panose="020B0603020202020204" pitchFamily="34" charset="0"/>
              </a:rPr>
              <a:t>( and POP3 or SMTP based email servers). </a:t>
            </a: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Server-side synchronization internally uses the</a:t>
            </a:r>
            <a:r>
              <a:rPr lang="en-US" sz="2000" dirty="0"/>
              <a:t> </a:t>
            </a:r>
            <a:r>
              <a:rPr lang="en-US" sz="2400" b="1" spc="-133" dirty="0">
                <a:ln w="3175">
                  <a:noFill/>
                </a:ln>
                <a:solidFill>
                  <a:srgbClr val="7030A0"/>
                </a:solidFill>
                <a:latin typeface="Trebuchet MS" panose="020B0603020202020204" pitchFamily="34" charset="0"/>
              </a:rPr>
              <a:t>asynchronous service </a:t>
            </a:r>
            <a:r>
              <a:rPr lang="en-US" sz="2400" spc="-133" dirty="0">
                <a:ln w="3175">
                  <a:noFill/>
                </a:ln>
                <a:solidFill>
                  <a:srgbClr val="7030A0"/>
                </a:solidFill>
                <a:latin typeface="Trebuchet MS" panose="020B0603020202020204" pitchFamily="34" charset="0"/>
              </a:rPr>
              <a:t>of the Dynamics CRM.</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Server-side synchronization provides </a:t>
            </a:r>
            <a:r>
              <a:rPr lang="en-US" sz="2400" b="1" spc="-133" dirty="0">
                <a:ln w="3175">
                  <a:noFill/>
                </a:ln>
                <a:solidFill>
                  <a:srgbClr val="7030A0"/>
                </a:solidFill>
                <a:latin typeface="Trebuchet MS" panose="020B0603020202020204" pitchFamily="34" charset="0"/>
              </a:rPr>
              <a:t>direct Microsoft Dynamics CRM-to-email server synchronization.</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Server-side synchronization eliminates the overhead of maintaining Email Router as a separate service for CRM to use.</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You can also use server-side synchronization together with Dynamics CRM for Outlook.</a:t>
            </a: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Internet Message Access Protocol (IMAP) email servers are not currently supported by server-side synchronization or the Email Router.</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05714695"/>
      </p:ext>
    </p:extLst>
  </p:cSld>
  <p:clrMapOvr>
    <a:masterClrMapping/>
  </p:clrMapOvr>
  <p:transition spd="slow">
    <p:wipe/>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Server 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pic>
        <p:nvPicPr>
          <p:cNvPr id="76802" name="Picture 2" descr="Server-side synchronization in Dynamics C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535" y="965200"/>
            <a:ext cx="8927869" cy="53442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69165811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0703"/>
          </a:xfrm>
        </p:spPr>
        <p:txBody>
          <a:bodyPr>
            <a:normAutofit/>
          </a:bodyPr>
          <a:lstStyle/>
          <a:p>
            <a:pPr defTabSz="914363"/>
            <a:r>
              <a:rPr lang="en-US" sz="2800" b="1" dirty="0">
                <a:solidFill>
                  <a:srgbClr val="8B0D88"/>
                </a:solidFill>
                <a:latin typeface="Trebuchet MS" panose="020B0603020202020204" pitchFamily="34" charset="0"/>
              </a:rPr>
              <a:t>Microsoft Dynamics CRM Deployment Model</a:t>
            </a:r>
          </a:p>
        </p:txBody>
      </p:sp>
      <p:sp>
        <p:nvSpPr>
          <p:cNvPr id="4" name="Rectangle 3"/>
          <p:cNvSpPr/>
          <p:nvPr/>
        </p:nvSpPr>
        <p:spPr>
          <a:xfrm>
            <a:off x="778933" y="1073512"/>
            <a:ext cx="10759132" cy="5816977"/>
          </a:xfrm>
          <a:prstGeom prst="rect">
            <a:avLst/>
          </a:prstGeom>
        </p:spPr>
        <p:txBody>
          <a:bodyPr wrap="square">
            <a:spAutoFit/>
          </a:bodyPr>
          <a:lstStyle/>
          <a:p>
            <a:r>
              <a:rPr lang="en-US" sz="2400" b="1" dirty="0">
                <a:solidFill>
                  <a:srgbClr val="7030A0"/>
                </a:solidFill>
                <a:latin typeface="Trebuchet MS" panose="020B0603020202020204" pitchFamily="34" charset="0"/>
              </a:rPr>
              <a:t>Microsoft Dynamics CRM Online</a:t>
            </a:r>
          </a:p>
          <a:p>
            <a:endParaRPr lang="en-US" sz="2400" dirty="0">
              <a:solidFill>
                <a:srgbClr val="7030A0"/>
              </a:solidFill>
              <a:latin typeface="Trebuchet MS" panose="020B0603020202020204" pitchFamily="34" charset="0"/>
            </a:endParaRPr>
          </a:p>
          <a:p>
            <a:pPr>
              <a:buFont typeface="Arial" panose="020B0604020202020204" pitchFamily="34" charset="0"/>
              <a:buChar char="•"/>
            </a:pPr>
            <a:r>
              <a:rPr lang="en-US" sz="2400" dirty="0">
                <a:solidFill>
                  <a:srgbClr val="7030A0"/>
                </a:solidFill>
                <a:latin typeface="Trebuchet MS" panose="020B0603020202020204" pitchFamily="34" charset="0"/>
              </a:rPr>
              <a:t>Microsoft Dynamics CRM Online is the best choice for most companies with five or more users</a:t>
            </a:r>
          </a:p>
          <a:p>
            <a:pPr>
              <a:buFont typeface="Arial" panose="020B0604020202020204" pitchFamily="34" charset="0"/>
              <a:buChar char="•"/>
            </a:pPr>
            <a:endParaRPr lang="en-US" sz="2400" dirty="0">
              <a:solidFill>
                <a:srgbClr val="7030A0"/>
              </a:solidFill>
              <a:latin typeface="Trebuchet MS" panose="020B0603020202020204" pitchFamily="34" charset="0"/>
            </a:endParaRPr>
          </a:p>
          <a:p>
            <a:pPr>
              <a:buFont typeface="Arial" panose="020B0604020202020204" pitchFamily="34" charset="0"/>
              <a:buChar char="•"/>
            </a:pPr>
            <a:r>
              <a:rPr lang="en-US" sz="2400" dirty="0">
                <a:solidFill>
                  <a:srgbClr val="7030A0"/>
                </a:solidFill>
                <a:latin typeface="Trebuchet MS" panose="020B0603020202020204" pitchFamily="34" charset="0"/>
              </a:rPr>
              <a:t>.With CRM Online, Microsoft hosts the application and performs all updates, upgrades, backups and Microsoft also provides technical support.</a:t>
            </a:r>
          </a:p>
          <a:p>
            <a:endParaRPr lang="en-US" sz="2400" dirty="0">
              <a:solidFill>
                <a:srgbClr val="7030A0"/>
              </a:solidFill>
              <a:latin typeface="Trebuchet MS" panose="020B0603020202020204" pitchFamily="34" charset="0"/>
            </a:endParaRPr>
          </a:p>
          <a:p>
            <a:pPr>
              <a:buFont typeface="Arial" panose="020B0604020202020204" pitchFamily="34" charset="0"/>
              <a:buChar char="•"/>
            </a:pPr>
            <a:r>
              <a:rPr lang="en-US" sz="2400" dirty="0">
                <a:solidFill>
                  <a:srgbClr val="7030A0"/>
                </a:solidFill>
                <a:latin typeface="Trebuchet MS" panose="020B0603020202020204" pitchFamily="34" charset="0"/>
              </a:rPr>
              <a:t>The cost of CRM Online is determined by the license type. Note that Microsoft requires a minimum of five Professional licenses before a subscriber can add </a:t>
            </a:r>
            <a:r>
              <a:rPr lang="en-US" sz="2400" b="1" dirty="0">
                <a:solidFill>
                  <a:srgbClr val="7030A0"/>
                </a:solidFill>
                <a:latin typeface="Trebuchet MS" panose="020B0603020202020204" pitchFamily="34" charset="0"/>
              </a:rPr>
              <a:t>Basic or Essential Licenses</a:t>
            </a:r>
          </a:p>
          <a:p>
            <a:pPr>
              <a:buFont typeface="Arial" panose="020B0604020202020204" pitchFamily="34" charset="0"/>
              <a:buChar char="•"/>
            </a:pPr>
            <a:endParaRPr lang="en-US" sz="2400" dirty="0">
              <a:solidFill>
                <a:srgbClr val="7030A0"/>
              </a:solidFill>
              <a:latin typeface="Trebuchet MS" panose="020B0603020202020204" pitchFamily="34" charset="0"/>
            </a:endParaRPr>
          </a:p>
          <a:p>
            <a:pPr>
              <a:buFont typeface="Arial" panose="020B0604020202020204" pitchFamily="34" charset="0"/>
              <a:buChar char="•"/>
            </a:pPr>
            <a:r>
              <a:rPr lang="en-US" sz="2400" dirty="0">
                <a:solidFill>
                  <a:srgbClr val="7030A0"/>
                </a:solidFill>
                <a:latin typeface="Trebuchet MS" panose="020B0603020202020204" pitchFamily="34" charset="0"/>
              </a:rPr>
              <a:t>There are no setup fees, but a one-year contract is required.</a:t>
            </a:r>
          </a:p>
          <a:p>
            <a:pPr>
              <a:buFont typeface="Arial" panose="020B0604020202020204" pitchFamily="34" charset="0"/>
              <a:buChar char="•"/>
            </a:pPr>
            <a:endParaRPr lang="en-US" sz="2000" b="0" i="0" dirty="0">
              <a:solidFill>
                <a:srgbClr val="000000"/>
              </a:solidFill>
              <a:effectLst/>
              <a:latin typeface="Segoe UI (Body)"/>
            </a:endParaRPr>
          </a:p>
          <a:p>
            <a:pPr>
              <a:buFont typeface="Arial" panose="020B0604020202020204" pitchFamily="34" charset="0"/>
              <a:buChar char="•"/>
            </a:pPr>
            <a:endParaRPr lang="en-US" sz="2000" dirty="0">
              <a:solidFill>
                <a:srgbClr val="000000"/>
              </a:solidFill>
              <a:latin typeface="Segoe UI (Body)"/>
            </a:endParaRPr>
          </a:p>
          <a:p>
            <a:pPr>
              <a:buFont typeface="Arial" panose="020B0604020202020204" pitchFamily="34" charset="0"/>
              <a:buChar char="•"/>
            </a:pPr>
            <a:endParaRPr lang="en-US" sz="2000" b="0" i="0" dirty="0">
              <a:solidFill>
                <a:srgbClr val="000000"/>
              </a:solidFill>
              <a:effectLst/>
              <a:latin typeface="Segoe UI (Body)"/>
            </a:endParaRPr>
          </a:p>
        </p:txBody>
      </p:sp>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331398986"/>
      </p:ext>
    </p:extLst>
  </p:cSld>
  <p:clrMapOvr>
    <a:overrideClrMapping bg1="lt1" tx1="dk1" bg2="lt2" tx2="dk2" accent1="accent1" accent2="accent2" accent3="accent3" accent4="accent4" accent5="accent5" accent6="accent6" hlink="hlink" folHlink="folHlink"/>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a:t>
            </a:r>
            <a:br>
              <a:rPr lang="en-US" sz="3200" b="1" dirty="0">
                <a:ln w="3175">
                  <a:noFill/>
                </a:ln>
                <a:solidFill>
                  <a:srgbClr val="8B0D88"/>
                </a:solidFill>
                <a:latin typeface="Trebuchet MS" panose="020B0603020202020204" pitchFamily="34" charset="0"/>
              </a:rPr>
            </a:br>
            <a:r>
              <a:rPr lang="en-US" sz="3200" b="1" dirty="0">
                <a:ln w="3175">
                  <a:noFill/>
                </a:ln>
                <a:solidFill>
                  <a:srgbClr val="8B0D88"/>
                </a:solidFill>
                <a:latin typeface="Trebuchet MS" panose="020B0603020202020204" pitchFamily="34" charset="0"/>
              </a:rPr>
              <a:t>Designer</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pic>
        <p:nvPicPr>
          <p:cNvPr id="29698" name="Picture 2" descr="https://nishantrana.files.wordpress.com/2016/11/110316_1346_createappsi22.png?w=8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11" y="1839165"/>
            <a:ext cx="10618225" cy="32348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691328480"/>
      </p:ext>
    </p:extLst>
  </p:cSld>
  <p:clrMapOvr>
    <a:masterClrMapping/>
  </p:clrMapOvr>
  <p:transition spd="slow">
    <p:wipe/>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When to use server-side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635638" y="965200"/>
            <a:ext cx="10780222" cy="4154984"/>
          </a:xfrm>
          <a:prstGeom prst="rect">
            <a:avLst/>
          </a:prstGeom>
        </p:spPr>
        <p:txBody>
          <a:bodyPr wrap="square">
            <a:spAutoFit/>
          </a:bodyPr>
          <a:lstStyle/>
          <a:p>
            <a:r>
              <a:rPr lang="en-US" sz="2400" spc="-133" dirty="0">
                <a:ln w="3175">
                  <a:noFill/>
                </a:ln>
                <a:solidFill>
                  <a:srgbClr val="7030A0"/>
                </a:solidFill>
                <a:latin typeface="Trebuchet MS" panose="020B0603020202020204" pitchFamily="34" charset="0"/>
              </a:rPr>
              <a:t>Server-side synchronization is the preferred synchronization method for the following reasons:</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Enables Microsoft Dynamics CRM App for Outlook (CRM Online only) :</a:t>
            </a:r>
          </a:p>
          <a:p>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CRM Online 2016 Update includes a new lightweight email tracking app called Dynamics CRM App for Outlook.</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With Dynamics CRM App for Outlook, CRM information appears inline next to a user’s Outlook email messages.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11565204"/>
      </p:ext>
    </p:extLst>
  </p:cSld>
  <p:clrMapOvr>
    <a:masterClrMapping/>
  </p:clrMapOvr>
  <p:transition spd="slow">
    <p:wipe/>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068945" y="927279"/>
            <a:ext cx="9775065" cy="3416320"/>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For example : People can preview information about contacts and leads stored in CRM and add CRM contacts directly from an email message.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They can also track incoming and outgoing email messages and (optionally) link them to new or existing CRM records.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Dynamics CRM App for Outlook is very simple to deploy and it works with Outlook on the web (included in Microsoft Office 365) or the Outlook desktop client.</a:t>
            </a:r>
            <a:r>
              <a:rPr lang="en-US" sz="2400" dirty="0"/>
              <a:t> </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When to use server-side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8023"/>
            <a:ext cx="10780222" cy="5139869"/>
          </a:xfrm>
          <a:prstGeom prst="rect">
            <a:avLst/>
          </a:prstGeom>
        </p:spPr>
        <p:txBody>
          <a:bodyPr wrap="square">
            <a:spAutoFit/>
          </a:bodyPr>
          <a:lstStyle/>
          <a:p>
            <a:r>
              <a:rPr lang="en-US" sz="2400" spc="-133" dirty="0">
                <a:ln w="3175">
                  <a:noFill/>
                </a:ln>
                <a:solidFill>
                  <a:srgbClr val="7030A0"/>
                </a:solidFill>
                <a:latin typeface="Trebuchet MS" panose="020B0603020202020204" pitchFamily="34" charset="0"/>
              </a:rPr>
              <a:t>Enables email folder tracking : </a:t>
            </a:r>
          </a:p>
          <a:p>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With folder tracking, users can simply drag email to an Exchange folder to track it automatically in CRM.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Folder tracking works on any mobile device that supports Microsoft Exchange, which means users can track email from just about any device.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Please refer to the below link to learn more of folder Email folder tracking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hlinkClick r:id="rId3"/>
              </a:rPr>
              <a:t>https://www.microsoft.com/en-us/dynamics/crm-customer-center/track-outlook-email-by-moving-it-to-a-tracked-exchange-folder.aspx</a:t>
            </a:r>
            <a:endParaRPr lang="en-US" sz="2400" spc="-133" dirty="0">
              <a:ln w="3175">
                <a:noFill/>
              </a:ln>
              <a:solidFill>
                <a:srgbClr val="7030A0"/>
              </a:solidFill>
              <a:latin typeface="Trebuchet MS" panose="020B0603020202020204" pitchFamily="34" charset="0"/>
            </a:endParaRPr>
          </a:p>
          <a:p>
            <a:br>
              <a:rPr lang="en-US" sz="2000" dirty="0"/>
            </a:br>
            <a:endParaRPr lang="en-US" sz="2000" dirty="0"/>
          </a:p>
        </p:txBody>
      </p:sp>
      <p:pic>
        <p:nvPicPr>
          <p:cNvPr id="77826" name="Picture 2" descr="Impor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196226880"/>
      </p:ext>
    </p:extLst>
  </p:cSld>
  <p:clrMapOvr>
    <a:masterClrMapping/>
  </p:clrMapOvr>
  <p:transition spd="slow">
    <p:wipe/>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When to use server-side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8023"/>
            <a:ext cx="10780222" cy="1015663"/>
          </a:xfrm>
          <a:prstGeom prst="rect">
            <a:avLst/>
          </a:prstGeom>
        </p:spPr>
        <p:txBody>
          <a:bodyPr wrap="square">
            <a:spAutoFit/>
          </a:bodyPr>
          <a:lstStyle/>
          <a:p>
            <a:r>
              <a:rPr lang="en-US" sz="2000" b="1" dirty="0"/>
              <a:t>Enables email folder tracking : </a:t>
            </a:r>
          </a:p>
          <a:p>
            <a:endParaRPr lang="en-US" sz="2000" b="1" dirty="0"/>
          </a:p>
          <a:p>
            <a:endParaRPr lang="en-US" sz="2000" b="1" dirty="0"/>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3970" name="Picture 2" descr="https://www.microsoft.com/en-us/dynamics/crm-customer-center/Exchange_folder_tracking_Dynamics_C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614" y="1475606"/>
            <a:ext cx="8739044" cy="4946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060152519"/>
      </p:ext>
    </p:extLst>
  </p:cSld>
  <p:clrMapOvr>
    <a:masterClrMapping/>
  </p:clrMapOvr>
  <p:transition spd="slow">
    <p:wipe/>
  </p:transition>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When to use server-side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8023"/>
            <a:ext cx="10780222" cy="6155531"/>
          </a:xfrm>
          <a:prstGeom prst="rect">
            <a:avLst/>
          </a:prstGeom>
        </p:spPr>
        <p:txBody>
          <a:bodyPr wrap="square">
            <a:spAutoFit/>
          </a:bodyPr>
          <a:lstStyle/>
          <a:p>
            <a:pPr marL="285750"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Synchronize appointments, contacts, and tasks. In addition to email, you can synchronize Outlook appointments, contacts, and tasks. You can also synchronize appointments, contacts, and tasks with Dynamics CRM for Outlook, but not with the Email Router.</a:t>
            </a:r>
            <a:br>
              <a:rPr lang="en-US" sz="2400" spc="-133" dirty="0">
                <a:ln w="3175">
                  <a:noFill/>
                </a:ln>
                <a:solidFill>
                  <a:srgbClr val="7030A0"/>
                </a:solidFill>
                <a:latin typeface="Trebuchet MS" panose="020B0603020202020204" pitchFamily="34" charset="0"/>
              </a:rPr>
            </a:br>
            <a:endParaRPr lang="en-US" sz="2400" b="1" spc="-133" dirty="0">
              <a:ln w="3175">
                <a:noFill/>
              </a:ln>
              <a:solidFill>
                <a:srgbClr val="7030A0"/>
              </a:solidFill>
              <a:latin typeface="Trebuchet MS" panose="020B0603020202020204" pitchFamily="34" charset="0"/>
            </a:endParaRPr>
          </a:p>
          <a:p>
            <a:pPr marL="285750" indent="-28575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Synchronize with POP3 email servers</a:t>
            </a:r>
            <a:r>
              <a:rPr lang="en-US" sz="2400" spc="-133" dirty="0">
                <a:ln w="3175">
                  <a:noFill/>
                </a:ln>
                <a:solidFill>
                  <a:srgbClr val="7030A0"/>
                </a:solidFill>
                <a:latin typeface="Trebuchet MS" panose="020B0603020202020204" pitchFamily="34" charset="0"/>
              </a:rPr>
              <a:t>. You can use server-side synchronization to synchronize CRM with Gmail, Outlook.com, Yahoo, and other POP3 email servers. Note, however, that you can’t synchronize appointments, contacts, and tasks with POP3 email servers.</a:t>
            </a:r>
            <a:br>
              <a:rPr lang="en-US" sz="2400" spc="-133" dirty="0">
                <a:ln w="3175">
                  <a:noFill/>
                </a:ln>
                <a:solidFill>
                  <a:srgbClr val="7030A0"/>
                </a:solidFill>
                <a:latin typeface="Trebuchet MS" panose="020B0603020202020204" pitchFamily="34" charset="0"/>
              </a:rPr>
            </a:br>
            <a:endParaRPr lang="en-US" sz="2400" spc="-133" dirty="0">
              <a:ln w="3175">
                <a:noFill/>
              </a:ln>
              <a:solidFill>
                <a:srgbClr val="7030A0"/>
              </a:solidFill>
              <a:latin typeface="Trebuchet MS" panose="020B0603020202020204" pitchFamily="34" charset="0"/>
            </a:endParaRPr>
          </a:p>
          <a:p>
            <a:pPr marL="285750"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Enables multiple scenarios, including hybrid scenarios. You can use server-side synchronization to connect:</a:t>
            </a:r>
          </a:p>
          <a:p>
            <a:pPr marL="285750" indent="-28575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1200150" lvl="2"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CRM Online to Exchange Online</a:t>
            </a:r>
          </a:p>
          <a:p>
            <a:pPr marL="1200150" lvl="2"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CRM Online to Exchange Server (on-premises)</a:t>
            </a:r>
          </a:p>
          <a:p>
            <a:pPr marL="1200150" lvl="2" indent="-28575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CRM Server (on-premises) to Exchange Server (on-premises).</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2945" name="Picture 1"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349481"/>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823203578"/>
      </p:ext>
    </p:extLst>
  </p:cSld>
  <p:clrMapOvr>
    <a:masterClrMapping/>
  </p:clrMapOvr>
  <p:transition spd="slow">
    <p:wipe/>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When to use server-side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602023"/>
            <a:ext cx="10780222" cy="9387185"/>
          </a:xfrm>
          <a:prstGeom prst="rect">
            <a:avLst/>
          </a:prstGeom>
        </p:spPr>
        <p:txBody>
          <a:bodyPr wrap="square">
            <a:spAutoFit/>
          </a:bodyPr>
          <a:lstStyle/>
          <a:p>
            <a:endParaRPr lang="en-US" sz="2000" b="1" dirty="0">
              <a:solidFill>
                <a:prstClr val="black"/>
              </a:solidFill>
            </a:endParaRPr>
          </a:p>
          <a:p>
            <a:pPr marL="285750" indent="-28575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Integrated mailbox management and resource utilization</a:t>
            </a:r>
            <a:r>
              <a:rPr lang="en-US" sz="2400" spc="-133" dirty="0">
                <a:ln w="3175">
                  <a:noFill/>
                </a:ln>
                <a:solidFill>
                  <a:srgbClr val="7030A0"/>
                </a:solidFill>
                <a:latin typeface="Trebuchet MS" panose="020B0603020202020204" pitchFamily="34" charset="0"/>
              </a:rPr>
              <a:t>. You can use the server-side synchronization performance dashboard to quickly monitor mailbox performance across the organization. You can also troubleshoot errors through error logging and reporting.</a:t>
            </a:r>
          </a:p>
          <a:p>
            <a:r>
              <a:rPr lang="en-US" sz="2400" spc="-133" dirty="0">
                <a:ln w="3175">
                  <a:noFill/>
                </a:ln>
                <a:solidFill>
                  <a:srgbClr val="7030A0"/>
                </a:solidFill>
                <a:latin typeface="Trebuchet MS" panose="020B0603020202020204" pitchFamily="34" charset="0"/>
              </a:rPr>
              <a:t>Features available with server-side synchronization Online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Some features offered by server-side synchronization include the following:</a:t>
            </a:r>
          </a:p>
          <a:p>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Email folder tracking.</a:t>
            </a:r>
            <a:r>
              <a:rPr lang="en-US" sz="2400" spc="-133" dirty="0">
                <a:ln w="3175">
                  <a:noFill/>
                </a:ln>
                <a:solidFill>
                  <a:srgbClr val="7030A0"/>
                </a:solidFill>
                <a:latin typeface="Trebuchet MS" panose="020B0603020202020204" pitchFamily="34" charset="0"/>
              </a:rPr>
              <a:t> You can simply drag email to a folder to track it. Folder tracking works on any mobile device that supports Microsoft Exchange, which means you can track email from just about any device. </a:t>
            </a:r>
            <a:br>
              <a:rPr lang="en-US" sz="2400" spc="-133" dirty="0">
                <a:ln w="3175">
                  <a:noFill/>
                </a:ln>
                <a:solidFill>
                  <a:srgbClr val="7030A0"/>
                </a:solidFill>
                <a:latin typeface="Trebuchet MS" panose="020B0603020202020204" pitchFamily="34" charset="0"/>
              </a:rPr>
            </a:b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Doesn’t require Outlook</a:t>
            </a:r>
            <a:r>
              <a:rPr lang="en-US" sz="2400" spc="-133" dirty="0">
                <a:ln w="3175">
                  <a:noFill/>
                </a:ln>
                <a:solidFill>
                  <a:srgbClr val="7030A0"/>
                </a:solidFill>
                <a:latin typeface="Trebuchet MS" panose="020B0603020202020204" pitchFamily="34" charset="0"/>
              </a:rPr>
              <a:t>. You don’t have to have the CRM for Outlook add-in open to synchronize records. You can still use CRM for Outlook to track records manually even if you do the synchronization through server-side sync. This also helps to boost the performance of the Outlook add-in.</a:t>
            </a:r>
            <a:br>
              <a:rPr lang="en-US" sz="2000" dirty="0"/>
            </a:br>
            <a:br>
              <a:rPr lang="en-US" sz="2000" dirty="0"/>
            </a:br>
            <a:endParaRPr lang="en-US" sz="2000" dirty="0"/>
          </a:p>
          <a:p>
            <a:br>
              <a:rPr lang="en-US" sz="2000" dirty="0"/>
            </a:br>
            <a:endParaRPr lang="en-US" sz="2000" dirty="0"/>
          </a:p>
          <a:p>
            <a:endParaRPr lang="en-US" sz="2000" b="1" i="1" u="sng" dirty="0">
              <a:effectLst>
                <a:outerShdw blurRad="38100" dist="38100" dir="2700000" algn="tl">
                  <a:srgbClr val="000000">
                    <a:alpha val="43137"/>
                  </a:srgbClr>
                </a:outerShdw>
              </a:effectLst>
            </a:endParaRPr>
          </a:p>
          <a:p>
            <a:endParaRPr lang="en-US" sz="2000" b="1" i="1" u="sng" dirty="0">
              <a:solidFill>
                <a:prstClr val="black"/>
              </a:solidFill>
              <a:effectLst>
                <a:outerShdw blurRad="38100" dist="38100" dir="2700000" algn="tl">
                  <a:srgbClr val="000000">
                    <a:alpha val="43137"/>
                  </a:srgbClr>
                </a:outerShdw>
              </a:effectLst>
            </a:endParaRPr>
          </a:p>
          <a:p>
            <a:endParaRPr lang="en-US" sz="2000" b="1" i="1" u="sng" dirty="0">
              <a:solidFill>
                <a:prstClr val="black"/>
              </a:solidFill>
              <a:effectLst>
                <a:outerShdw blurRad="38100" dist="38100" dir="2700000" algn="tl">
                  <a:srgbClr val="000000">
                    <a:alpha val="43137"/>
                  </a:srgbClr>
                </a:outerShdw>
              </a:effectLst>
            </a:endParaRPr>
          </a:p>
          <a:p>
            <a:endParaRPr lang="en-US" sz="2000" b="1" i="1" u="sng" dirty="0">
              <a:solidFill>
                <a:prstClr val="black"/>
              </a:solidFill>
              <a:effectLst>
                <a:outerShdw blurRad="38100" dist="38100" dir="2700000" algn="tl">
                  <a:srgbClr val="000000">
                    <a:alpha val="43137"/>
                  </a:srgbClr>
                </a:outerShdw>
              </a:effectLst>
            </a:endParaRPr>
          </a:p>
          <a:p>
            <a:endParaRPr lang="en-US" sz="2000" dirty="0">
              <a:solidFill>
                <a:prstClr val="black"/>
              </a:solidFill>
            </a:endParaRPr>
          </a:p>
          <a:p>
            <a:endParaRPr lang="en-US" sz="2000" b="1"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2945" name="Picture 1"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349481"/>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528464741"/>
      </p:ext>
    </p:extLst>
  </p:cSld>
  <p:clrMapOvr>
    <a:masterClrMapping/>
  </p:clrMapOvr>
  <p:transition spd="slow">
    <p:wipe/>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When to use server-side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602023"/>
            <a:ext cx="10780222" cy="6309420"/>
          </a:xfrm>
          <a:prstGeom prst="rect">
            <a:avLst/>
          </a:prstGeom>
        </p:spPr>
        <p:txBody>
          <a:bodyPr wrap="square">
            <a:spAutoFit/>
          </a:bodyPr>
          <a:lstStyle/>
          <a:p>
            <a:endParaRPr lang="en-US" sz="2000" dirty="0">
              <a:solidFill>
                <a:prstClr val="black"/>
              </a:solidFill>
            </a:endParaRPr>
          </a:p>
          <a:p>
            <a:r>
              <a:rPr lang="en-US" sz="2400" spc="-133" dirty="0">
                <a:ln w="3175">
                  <a:noFill/>
                </a:ln>
                <a:solidFill>
                  <a:srgbClr val="7030A0"/>
                </a:solidFill>
                <a:latin typeface="Trebuchet MS" panose="020B0603020202020204" pitchFamily="34" charset="0"/>
              </a:rPr>
              <a:t>Features available with server-side synchronization Online :</a:t>
            </a:r>
          </a:p>
          <a:p>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Support for CRM App for Outlook</a:t>
            </a:r>
            <a:r>
              <a:rPr lang="en-US" sz="2400" spc="-133" dirty="0">
                <a:ln w="3175">
                  <a:noFill/>
                </a:ln>
                <a:solidFill>
                  <a:srgbClr val="7030A0"/>
                </a:solidFill>
                <a:latin typeface="Trebuchet MS" panose="020B0603020202020204" pitchFamily="34" charset="0"/>
              </a:rPr>
              <a:t>. You can track incoming email with the new Dynamics CRM App for Outlook. Dynamics CRM App for Outlook works with Outlook on the web. So all you need is a browser to track incoming email.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Features available with server-side synchronization On-Premise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Some features offered by server-side synchronization with Microsoft Dynamics CRM (on-premises) include the following:</a:t>
            </a:r>
          </a:p>
          <a:p>
            <a:pPr marL="342900" indent="-342900">
              <a:buFont typeface="Arial" panose="020B0604020202020204" pitchFamily="34" charset="0"/>
              <a:buChar char="•"/>
            </a:pPr>
            <a:endParaRPr lang="en-US" sz="2400" b="1"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Performance counters</a:t>
            </a:r>
            <a:r>
              <a:rPr lang="en-US" sz="2400" spc="-133" dirty="0">
                <a:ln w="3175">
                  <a:noFill/>
                </a:ln>
                <a:solidFill>
                  <a:srgbClr val="7030A0"/>
                </a:solidFill>
                <a:latin typeface="Trebuchet MS" panose="020B0603020202020204" pitchFamily="34" charset="0"/>
              </a:rPr>
              <a:t>. Performance counters are added to Activity and mailbox queue for Asynchronous service and server-side synchronization. </a:t>
            </a:r>
            <a:br>
              <a:rPr lang="en-US" sz="2400" spc="-133" dirty="0">
                <a:ln w="3175">
                  <a:noFill/>
                </a:ln>
                <a:solidFill>
                  <a:srgbClr val="7030A0"/>
                </a:solidFill>
                <a:latin typeface="Trebuchet MS" panose="020B0603020202020204" pitchFamily="34" charset="0"/>
              </a:rPr>
            </a:b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Server role deployment.</a:t>
            </a:r>
            <a:r>
              <a:rPr lang="en-US" sz="2400" spc="-133" dirty="0">
                <a:ln w="3175">
                  <a:noFill/>
                </a:ln>
                <a:solidFill>
                  <a:srgbClr val="7030A0"/>
                </a:solidFill>
                <a:latin typeface="Trebuchet MS" panose="020B0603020202020204" pitchFamily="34" charset="0"/>
              </a:rPr>
              <a:t> Server-side synchronization leverages the Asynchronous Service server role on the Microsoft Dynamics CRM server. </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2945" name="Picture 1"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349481"/>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047024289"/>
      </p:ext>
    </p:extLst>
  </p:cSld>
  <p:clrMapOvr>
    <a:masterClrMapping/>
  </p:clrMapOvr>
  <p:transition spd="slow">
    <p:wipe/>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How To Configure server-side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43657" y="610136"/>
            <a:ext cx="10780222" cy="6555641"/>
          </a:xfrm>
          <a:prstGeom prst="rect">
            <a:avLst/>
          </a:prstGeom>
        </p:spPr>
        <p:txBody>
          <a:bodyPr wrap="square">
            <a:spAutoFit/>
          </a:bodyPr>
          <a:lstStyle/>
          <a:p>
            <a:endParaRPr lang="en-US" sz="2000" dirty="0">
              <a:solidFill>
                <a:prstClr val="black"/>
              </a:solidFill>
            </a:endParaRPr>
          </a:p>
          <a:p>
            <a:r>
              <a:rPr lang="en-US" sz="2400" spc="-133" dirty="0">
                <a:ln w="3175">
                  <a:noFill/>
                </a:ln>
                <a:solidFill>
                  <a:srgbClr val="7030A0"/>
                </a:solidFill>
                <a:latin typeface="Trebuchet MS" panose="020B0603020202020204" pitchFamily="34" charset="0"/>
              </a:rPr>
              <a:t>Follow these steps to configure server-side synchronization:</a:t>
            </a:r>
          </a:p>
          <a:p>
            <a:pPr marL="1714500" lvl="3"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Create an email server profile </a:t>
            </a:r>
            <a:br>
              <a:rPr lang="en-US" sz="2400" spc="-133" dirty="0">
                <a:ln w="3175">
                  <a:noFill/>
                </a:ln>
                <a:solidFill>
                  <a:srgbClr val="7030A0"/>
                </a:solidFill>
                <a:latin typeface="Trebuchet MS" panose="020B0603020202020204" pitchFamily="34" charset="0"/>
              </a:rPr>
            </a:br>
            <a:endParaRPr lang="en-US" sz="2400" spc="-133" dirty="0">
              <a:ln w="3175">
                <a:noFill/>
              </a:ln>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Add mailboxes to an email server profile </a:t>
            </a:r>
            <a:br>
              <a:rPr lang="en-US" sz="2400" spc="-133" dirty="0">
                <a:ln w="3175">
                  <a:noFill/>
                </a:ln>
                <a:solidFill>
                  <a:srgbClr val="7030A0"/>
                </a:solidFill>
                <a:latin typeface="Trebuchet MS" panose="020B0603020202020204" pitchFamily="34" charset="0"/>
              </a:rPr>
            </a:br>
            <a:endParaRPr lang="en-US" sz="2400" spc="-133" dirty="0">
              <a:ln w="3175">
                <a:noFill/>
              </a:ln>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Set the delivery method for incoming and outgoing email </a:t>
            </a:r>
            <a:br>
              <a:rPr lang="en-US" sz="2400" spc="-133" dirty="0">
                <a:ln w="3175">
                  <a:noFill/>
                </a:ln>
                <a:solidFill>
                  <a:srgbClr val="7030A0"/>
                </a:solidFill>
                <a:latin typeface="Trebuchet MS" panose="020B0603020202020204" pitchFamily="34" charset="0"/>
              </a:rPr>
            </a:br>
            <a:endParaRPr lang="en-US" sz="2400" spc="-133" dirty="0">
              <a:ln w="3175">
                <a:noFill/>
              </a:ln>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Test email configuration of mailboxes set up through server-side synchronization </a:t>
            </a: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Step 1 : Create an email server profile</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Please use the below link to learn more :</a:t>
            </a:r>
            <a:endParaRPr lang="en-US" sz="2400" spc="-133" dirty="0">
              <a:ln w="3175">
                <a:noFill/>
              </a:ln>
              <a:solidFill>
                <a:srgbClr val="7030A0"/>
              </a:solidFill>
              <a:latin typeface="Trebuchet MS" panose="020B0603020202020204" pitchFamily="34" charset="0"/>
              <a:hlinkClick r:id="rId3"/>
            </a:endParaRPr>
          </a:p>
          <a:p>
            <a:pPr lvl="3"/>
            <a:r>
              <a:rPr lang="en-US" sz="2400" spc="-133" dirty="0">
                <a:ln w="3175">
                  <a:noFill/>
                </a:ln>
                <a:solidFill>
                  <a:srgbClr val="7030A0"/>
                </a:solidFill>
                <a:latin typeface="Trebuchet MS" panose="020B0603020202020204" pitchFamily="34" charset="0"/>
                <a:hlinkClick r:id="rId3"/>
              </a:rPr>
              <a:t>https://technet.microsoft.com/en-us/library/b4a7e72b-df4f-42d8-a91d-c69cc52ff138(v=crm.7)#BKMK_CreateProfile</a:t>
            </a:r>
            <a:endParaRPr lang="en-US" sz="2400" spc="-133" dirty="0">
              <a:ln w="3175">
                <a:noFill/>
              </a:ln>
              <a:solidFill>
                <a:srgbClr val="7030A0"/>
              </a:solidFill>
              <a:latin typeface="Trebuchet MS" panose="020B0603020202020204" pitchFamily="34" charset="0"/>
            </a:endParaRPr>
          </a:p>
          <a:p>
            <a:pPr lvl="3"/>
            <a:br>
              <a:rPr lang="en-US" sz="2000" dirty="0"/>
            </a:br>
            <a:endParaRPr lang="en-US" sz="2000" dirty="0"/>
          </a:p>
        </p:txBody>
      </p:sp>
      <p:pic>
        <p:nvPicPr>
          <p:cNvPr id="77826" name="Picture 2" descr="Impor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2945" name="Picture 1" descr="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349481"/>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664405211"/>
      </p:ext>
    </p:extLst>
  </p:cSld>
  <p:clrMapOvr>
    <a:masterClrMapping/>
  </p:clrMapOvr>
  <p:transition spd="slow">
    <p:wipe/>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sz="2900" b="1" dirty="0">
                <a:solidFill>
                  <a:srgbClr val="8B0D88"/>
                </a:solidFill>
                <a:latin typeface="Trebuchet MS" panose="020B0603020202020204" pitchFamily="34" charset="0"/>
                <a:ea typeface="+mj-ea"/>
                <a:cs typeface="+mj-cs"/>
              </a:rPr>
              <a:t>  How To Configure server-side synchronization</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602023"/>
            <a:ext cx="10780222" cy="6309420"/>
          </a:xfrm>
          <a:prstGeom prst="rect">
            <a:avLst/>
          </a:prstGeom>
        </p:spPr>
        <p:txBody>
          <a:bodyPr wrap="square">
            <a:spAutoFit/>
          </a:bodyPr>
          <a:lstStyle/>
          <a:p>
            <a:pPr lvl="3"/>
            <a:endParaRPr lang="en-US" sz="2000"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Step 2 : Add mailboxes to an email server profile</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Please use the below link to learn more :</a:t>
            </a:r>
            <a:endParaRPr lang="en-US" sz="2400" spc="-133" dirty="0">
              <a:ln w="3175">
                <a:noFill/>
              </a:ln>
              <a:solidFill>
                <a:srgbClr val="7030A0"/>
              </a:solidFill>
              <a:latin typeface="Trebuchet MS" panose="020B0603020202020204" pitchFamily="34" charset="0"/>
              <a:hlinkClick r:id="rId3"/>
            </a:endParaRPr>
          </a:p>
          <a:p>
            <a:pPr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hlinkClick r:id="rId3"/>
              </a:rPr>
              <a:t>https://technet.microsoft.com/en-us/library/b4a7e72b-df4f-42d8-a91d-c69cc52ff138(v=crm.7)#BKMK_AddMailbox</a:t>
            </a:r>
            <a:r>
              <a:rPr lang="en-US" sz="2400" spc="-133" dirty="0">
                <a:ln w="3175">
                  <a:noFill/>
                </a:ln>
                <a:solidFill>
                  <a:srgbClr val="7030A0"/>
                </a:solidFill>
                <a:latin typeface="Trebuchet MS" panose="020B0603020202020204" pitchFamily="34" charset="0"/>
              </a:rPr>
              <a:t> </a:t>
            </a:r>
          </a:p>
          <a:p>
            <a:pPr lvl="3"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Step 3 : Set the delivery method for incoming and outgoing email</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Please use the below link to learn more :</a:t>
            </a:r>
            <a:endParaRPr lang="en-US" sz="2400" spc="-133" dirty="0">
              <a:ln w="3175">
                <a:noFill/>
              </a:ln>
              <a:solidFill>
                <a:srgbClr val="7030A0"/>
              </a:solidFill>
              <a:latin typeface="Trebuchet MS" panose="020B0603020202020204" pitchFamily="34" charset="0"/>
              <a:hlinkClick r:id="rId3"/>
            </a:endParaRPr>
          </a:p>
          <a:p>
            <a:pPr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hlinkClick r:id="rId4"/>
              </a:rPr>
              <a:t>https://technet.microsoft.com/en-us/library/dn832108(v=crm.7).aspx</a:t>
            </a:r>
            <a:endParaRPr lang="en-US" sz="2400" spc="-133" dirty="0">
              <a:ln w="3175">
                <a:noFill/>
              </a:ln>
              <a:solidFill>
                <a:srgbClr val="7030A0"/>
              </a:solidFill>
              <a:latin typeface="Trebuchet MS" panose="020B0603020202020204" pitchFamily="34" charset="0"/>
            </a:endParaRPr>
          </a:p>
          <a:p>
            <a:pPr lvl="3"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Step 4 : Test email configuration of mailboxes set up through server-side synchronization </a:t>
            </a:r>
          </a:p>
          <a:p>
            <a:pPr marL="1714500" lvl="3"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1714500"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Please use the below link to learn more :</a:t>
            </a:r>
            <a:endParaRPr lang="en-US" sz="2400" spc="-133" dirty="0">
              <a:ln w="3175">
                <a:noFill/>
              </a:ln>
              <a:solidFill>
                <a:srgbClr val="7030A0"/>
              </a:solidFill>
              <a:latin typeface="Trebuchet MS" panose="020B0603020202020204" pitchFamily="34" charset="0"/>
              <a:hlinkClick r:id="rId3"/>
            </a:endParaRPr>
          </a:p>
          <a:p>
            <a:pPr lvl="3"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hlinkClick r:id="rId5"/>
              </a:rPr>
              <a:t>https://technet.microsoft.com/en-us/library/dn832132(v=crm.7).aspx</a:t>
            </a:r>
            <a:endParaRPr lang="en-US" sz="2400" spc="-133" dirty="0">
              <a:ln w="3175">
                <a:noFill/>
              </a:ln>
              <a:solidFill>
                <a:srgbClr val="7030A0"/>
              </a:solidFill>
              <a:latin typeface="Trebuchet MS" panose="020B0603020202020204" pitchFamily="34" charset="0"/>
            </a:endParaRPr>
          </a:p>
        </p:txBody>
      </p:sp>
      <p:pic>
        <p:nvPicPr>
          <p:cNvPr id="77826" name="Picture 2" descr="Import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2945" name="Picture 1" descr="no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349481"/>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7"/>
          <a:stretch>
            <a:fillRect/>
          </a:stretch>
        </p:blipFill>
        <p:spPr>
          <a:xfrm>
            <a:off x="11011655" y="0"/>
            <a:ext cx="1180345" cy="1035586"/>
          </a:xfrm>
          <a:prstGeom prst="rect">
            <a:avLst/>
          </a:prstGeom>
        </p:spPr>
      </p:pic>
    </p:spTree>
    <p:extLst>
      <p:ext uri="{BB962C8B-B14F-4D97-AF65-F5344CB8AC3E}">
        <p14:creationId xmlns:p14="http://schemas.microsoft.com/office/powerpoint/2010/main" val="1823996572"/>
      </p:ext>
    </p:extLst>
  </p:cSld>
  <p:clrMapOvr>
    <a:masterClrMapping/>
  </p:clrMapOvr>
  <p:transition spd="slow">
    <p:wipe/>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Email Router</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8023"/>
            <a:ext cx="10780222" cy="5878532"/>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 Microsoft Dynamics CRM Email Router acts as an intermediary application that provides server-to-server synchronization between Microsoft Dynamics CRM and Exchange or POP3/SMTP based email servers.</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 Email Router only synchronizes email messages. It doesn’t synchronize appointments, contacts, or tasks.</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 Email Router enables you to configure an interface between your Microsoft Dynamics CRM deployment and one or more servers running Exchange Server, Exchange Online accounts, or POP3 servers, for incoming email.</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For outgoing email, one or more SMTP servers, Exchange Web Services (EWS), or Exchange Online accounts are supported. Email messages come into the Microsoft Dynamics CRM system through the Email Router.</a:t>
            </a:r>
            <a:endParaRPr lang="en-US" sz="2000" dirty="0">
              <a:solidFill>
                <a:prstClr val="black"/>
              </a:solidFill>
            </a:endParaRPr>
          </a:p>
          <a:p>
            <a:pPr marL="342900" indent="-342900">
              <a:buFont typeface="Arial" panose="020B0604020202020204" pitchFamily="34" charset="0"/>
              <a:buChar char="•"/>
            </a:pPr>
            <a:r>
              <a:rPr lang="en-US" sz="2000" b="1" dirty="0">
                <a:solidFill>
                  <a:prstClr val="black"/>
                </a:solidFill>
              </a:rPr>
              <a:t>Although it is supported, we do not recommend that you install the Email Router on a computer that is running Microsoft Exchange Server.</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720248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defTabSz="914363"/>
            <a:r>
              <a:rPr lang="en-US" sz="3200" b="1" dirty="0">
                <a:ln w="3175">
                  <a:noFill/>
                </a:ln>
                <a:solidFill>
                  <a:srgbClr val="8B0D88"/>
                </a:solidFill>
                <a:latin typeface="Trebuchet MS" panose="020B0603020202020204" pitchFamily="34" charset="0"/>
              </a:rPr>
              <a:t>Create Apps in Dynamics 365 using App Designer and Site Map </a:t>
            </a:r>
            <a:br>
              <a:rPr lang="en-US" sz="3200" b="1" dirty="0">
                <a:ln w="3175">
                  <a:noFill/>
                </a:ln>
                <a:solidFill>
                  <a:srgbClr val="8B0D88"/>
                </a:solidFill>
                <a:latin typeface="Trebuchet MS" panose="020B0603020202020204" pitchFamily="34" charset="0"/>
              </a:rPr>
            </a:br>
            <a:r>
              <a:rPr lang="en-US" sz="3200" b="1" dirty="0">
                <a:ln w="3175">
                  <a:noFill/>
                </a:ln>
                <a:solidFill>
                  <a:srgbClr val="8B0D88"/>
                </a:solidFill>
                <a:latin typeface="Trebuchet MS" panose="020B0603020202020204" pitchFamily="34" charset="0"/>
              </a:rPr>
              <a:t>Designer</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endParaRPr lang="en-US" sz="3200" dirty="0">
              <a:solidFill>
                <a:schemeClr val="accent1">
                  <a:lumMod val="50000"/>
                </a:schemeClr>
              </a:solidFill>
              <a:latin typeface="Segoe UI (Body)"/>
            </a:endParaRPr>
          </a:p>
        </p:txBody>
      </p:sp>
      <p:pic>
        <p:nvPicPr>
          <p:cNvPr id="3" name="Picture 2"/>
          <p:cNvPicPr>
            <a:picLocks noChangeAspect="1"/>
          </p:cNvPicPr>
          <p:nvPr/>
        </p:nvPicPr>
        <p:blipFill>
          <a:blip r:embed="rId3"/>
          <a:stretch>
            <a:fillRect/>
          </a:stretch>
        </p:blipFill>
        <p:spPr>
          <a:xfrm>
            <a:off x="127000" y="1333500"/>
            <a:ext cx="11684312" cy="399153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259455951"/>
      </p:ext>
    </p:extLst>
  </p:cSld>
  <p:clrMapOvr>
    <a:masterClrMapping/>
  </p:clrMapOvr>
  <p:transition spd="slow">
    <p:wipe/>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Email Router</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8023"/>
            <a:ext cx="10910210" cy="6309420"/>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After you install the Email Router, you must run the Email Router Configuration Manager, an application that is installed during Microsoft Dynamics CRM Email Router Setup. You can use the Email Router Configuration Manager to configure the following:</a:t>
            </a:r>
          </a:p>
          <a:p>
            <a:pPr marL="342900" lvl="1"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One or more incoming profiles </a:t>
            </a:r>
            <a:r>
              <a:rPr lang="en-US" sz="2400" spc="-133" dirty="0">
                <a:ln w="3175">
                  <a:noFill/>
                </a:ln>
                <a:solidFill>
                  <a:srgbClr val="7030A0"/>
                </a:solidFill>
                <a:latin typeface="Trebuchet MS" panose="020B0603020202020204" pitchFamily="34" charset="0"/>
              </a:rPr>
              <a:t>: An incoming profile contains the information about the email systems that will be used to process incoming email messages.</a:t>
            </a:r>
          </a:p>
          <a:p>
            <a:pPr marL="342900" lvl="1"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lvl="1"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One or more outgoing profiles </a:t>
            </a:r>
            <a:r>
              <a:rPr lang="en-US" sz="2400" spc="-133" dirty="0">
                <a:ln w="3175">
                  <a:noFill/>
                </a:ln>
                <a:solidFill>
                  <a:srgbClr val="7030A0"/>
                </a:solidFill>
                <a:latin typeface="Trebuchet MS" panose="020B0603020202020204" pitchFamily="34" charset="0"/>
              </a:rPr>
              <a:t>: An outgoing profile contains the information about the email systems that will be used to process outgoing email messages.</a:t>
            </a:r>
          </a:p>
          <a:p>
            <a:pPr marL="342900" lvl="1"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lvl="1"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One or more deployments </a:t>
            </a:r>
            <a:r>
              <a:rPr lang="en-US" sz="2400" spc="-133" dirty="0">
                <a:ln w="3175">
                  <a:noFill/>
                </a:ln>
                <a:solidFill>
                  <a:srgbClr val="7030A0"/>
                </a:solidFill>
                <a:latin typeface="Trebuchet MS" panose="020B0603020202020204" pitchFamily="34" charset="0"/>
              </a:rPr>
              <a:t>:The Deployments area contains information about the Microsoft Dynamics CRM deployment and maps to an incoming and outgoing profile.</a:t>
            </a:r>
          </a:p>
          <a:p>
            <a:pPr marL="342900" lvl="1" indent="-342900">
              <a:buFont typeface="Arial" panose="020B0604020202020204" pitchFamily="34" charset="0"/>
              <a:buChar char="•"/>
            </a:pPr>
            <a:endParaRPr lang="en-US" sz="2400" b="1" spc="-133" dirty="0">
              <a:ln w="3175">
                <a:noFill/>
              </a:ln>
              <a:solidFill>
                <a:srgbClr val="7030A0"/>
              </a:solidFill>
              <a:latin typeface="Trebuchet MS" panose="020B0603020202020204" pitchFamily="34" charset="0"/>
            </a:endParaRPr>
          </a:p>
          <a:p>
            <a:pPr marL="342900" lvl="1"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Users, queues, and forward mailboxes </a:t>
            </a:r>
            <a:r>
              <a:rPr lang="en-US" sz="2400" spc="-133" dirty="0">
                <a:ln w="3175">
                  <a:noFill/>
                </a:ln>
                <a:solidFill>
                  <a:srgbClr val="7030A0"/>
                </a:solidFill>
                <a:latin typeface="Trebuchet MS" panose="020B0603020202020204" pitchFamily="34" charset="0"/>
              </a:rPr>
              <a:t>: This area contains information about each user that will use the Email Router for email tracking. You can also configure email routing for queues and define a forward mailbox.</a:t>
            </a:r>
          </a:p>
          <a:p>
            <a:pPr marL="342900" indent="-342900">
              <a:buFont typeface="Arial" panose="020B0604020202020204" pitchFamily="34" charset="0"/>
              <a:buChar char="•"/>
            </a:pPr>
            <a:endParaRPr lang="en-US" sz="2000" b="1"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46319534"/>
      </p:ext>
    </p:extLst>
  </p:cSld>
  <p:clrMapOvr>
    <a:masterClrMapping/>
  </p:clrMapOvr>
  <p:transition spd="slow">
    <p:wipe/>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sz="2900" b="1" dirty="0">
                <a:solidFill>
                  <a:srgbClr val="8B0D88"/>
                </a:solidFill>
                <a:latin typeface="Trebuchet MS" panose="020B0603020202020204" pitchFamily="34" charset="0"/>
                <a:ea typeface="+mj-ea"/>
                <a:cs typeface="+mj-cs"/>
              </a:rPr>
              <a:t> Email Router</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043953" y="950590"/>
            <a:ext cx="8104094" cy="5433573"/>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94990252"/>
      </p:ext>
    </p:extLst>
  </p:cSld>
  <p:clrMapOvr>
    <a:masterClrMapping/>
  </p:clrMapOvr>
  <p:transition spd="slow">
    <p:wipe/>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How To Configure Email Router</a:t>
            </a: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8023"/>
            <a:ext cx="10910210" cy="4093428"/>
          </a:xfrm>
          <a:prstGeom prst="rect">
            <a:avLst/>
          </a:prstGeom>
        </p:spPr>
        <p:txBody>
          <a:bodyPr wrap="square">
            <a:spAutoFit/>
          </a:bodyPr>
          <a:lstStyle/>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Download the Email Router for Dynamics CRM from the below link</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hlinkClick r:id="rId3"/>
              </a:rPr>
              <a:t>https://www.microsoft.com/en-us/download/details.aspx?id=50373</a:t>
            </a:r>
            <a:r>
              <a:rPr lang="en-US" sz="2400" spc="-133" dirty="0">
                <a:ln w="3175">
                  <a:noFill/>
                </a:ln>
                <a:solidFill>
                  <a:srgbClr val="7030A0"/>
                </a:solidFill>
                <a:latin typeface="Trebuchet MS" panose="020B0603020202020204" pitchFamily="34" charset="0"/>
              </a:rPr>
              <a:t> </a:t>
            </a:r>
          </a:p>
          <a:p>
            <a:pPr marL="800100" lvl="1"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800100" lvl="1"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Please refer to the below link to get more details on Email Router and how to setup</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hlinkClick r:id="rId4"/>
              </a:rPr>
              <a:t>https://technet.microsoft.com/en-us/library/hh699800.aspx</a:t>
            </a:r>
            <a:r>
              <a:rPr lang="en-US" sz="2400" spc="-133" dirty="0">
                <a:ln w="3175">
                  <a:noFill/>
                </a:ln>
                <a:solidFill>
                  <a:srgbClr val="7030A0"/>
                </a:solidFill>
                <a:latin typeface="Trebuchet MS" panose="020B0603020202020204" pitchFamily="34" charset="0"/>
              </a:rPr>
              <a:t>  </a:t>
            </a:r>
          </a:p>
          <a:p>
            <a:pPr marL="342900" indent="-342900">
              <a:buFont typeface="Arial" panose="020B0604020202020204" pitchFamily="34" charset="0"/>
              <a:buChar char="•"/>
            </a:pPr>
            <a:endParaRPr lang="en-US" sz="2000" b="1" dirty="0">
              <a:solidFill>
                <a:prstClr val="black"/>
              </a:solidFill>
            </a:endParaRPr>
          </a:p>
        </p:txBody>
      </p:sp>
      <p:pic>
        <p:nvPicPr>
          <p:cNvPr id="77826" name="Picture 2" descr="Import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6"/>
          <a:stretch>
            <a:fillRect/>
          </a:stretch>
        </p:blipFill>
        <p:spPr>
          <a:xfrm>
            <a:off x="11011655" y="0"/>
            <a:ext cx="1180345" cy="1035586"/>
          </a:xfrm>
          <a:prstGeom prst="rect">
            <a:avLst/>
          </a:prstGeom>
        </p:spPr>
      </p:pic>
    </p:spTree>
    <p:extLst>
      <p:ext uri="{BB962C8B-B14F-4D97-AF65-F5344CB8AC3E}">
        <p14:creationId xmlns:p14="http://schemas.microsoft.com/office/powerpoint/2010/main" val="2053419696"/>
      </p:ext>
    </p:extLst>
  </p:cSld>
  <p:clrMapOvr>
    <a:masterClrMapping/>
  </p:clrMapOvr>
  <p:transition spd="slow">
    <p:wipe/>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sz="2900" b="1" dirty="0">
                <a:solidFill>
                  <a:srgbClr val="8B0D88"/>
                </a:solidFill>
                <a:latin typeface="Trebuchet MS" panose="020B0603020202020204" pitchFamily="34" charset="0"/>
                <a:ea typeface="+mj-ea"/>
                <a:cs typeface="+mj-cs"/>
              </a:rPr>
              <a:t> CRM for Outlook</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796307"/>
            <a:ext cx="10780222" cy="5262979"/>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Microsoft Dynamics CRM for Outlook can synchronize email messages, contacts, tasks, and appointments between Microsoft Office Outlook and Microsoft Dynamics CRM (client-to-server synchronization).</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Similar to server-side synchronization, synchronization filters are used to synchronize messaging data from Microsoft Dynamics CRM to Outlook or Exchange. Manually tracked or Inbox-rule based tracking is used to synchronize messaging data from Exchange or Outlook to Microsoft Dynamics CRM.</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When you use Dynamics CRM for Outlook, there are a few synchronization concepts that are helpful to understand. Notice that, to have any of this Dynamics CRM for Outlook functionality, each Microsoft Dynamics CRM user must run the Dynamics CRM for Outlook add-in and the Microsoft Dynamics CRM user mailbox record must be configured appropriately.</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483042448"/>
      </p:ext>
    </p:extLst>
  </p:cSld>
  <p:clrMapOvr>
    <a:masterClrMapping/>
  </p:clrMapOvr>
  <p:transition spd="slow">
    <p:wipe/>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sz="2900" b="1" dirty="0">
                <a:solidFill>
                  <a:srgbClr val="8B0D88"/>
                </a:solidFill>
                <a:latin typeface="Trebuchet MS" panose="020B0603020202020204" pitchFamily="34" charset="0"/>
                <a:ea typeface="+mj-ea"/>
                <a:cs typeface="+mj-cs"/>
              </a:rPr>
              <a:t> CRM for Outlook synchronization concepts</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796307"/>
            <a:ext cx="10780222" cy="6001643"/>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When you select Dynamics CRM for Outlook as the messaging data synchronization method in the user mailbox record, email, contacts, appointments, and tasks created in Outlook are synchronized with Microsoft Dynamics CRM Online or Microsoft Dynamics CRM (on-premises).</a:t>
            </a:r>
          </a:p>
          <a:p>
            <a:pPr marL="342900" indent="-342900">
              <a:buFont typeface="Arial" panose="020B0604020202020204" pitchFamily="34" charset="0"/>
              <a:buChar char="•"/>
            </a:pPr>
            <a:endParaRPr lang="en-US" sz="2400" dirty="0">
              <a:solidFill>
                <a:prstClr val="black"/>
              </a:solidFill>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Note the following concepts when you use Dynamics CRM for Outlook as the synchronizing agent:</a:t>
            </a: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1. </a:t>
            </a:r>
            <a:r>
              <a:rPr lang="en-US" sz="2400" b="1" spc="-133" dirty="0">
                <a:ln w="3175">
                  <a:noFill/>
                </a:ln>
                <a:solidFill>
                  <a:srgbClr val="7030A0"/>
                </a:solidFill>
                <a:latin typeface="Trebuchet MS" panose="020B0603020202020204" pitchFamily="34" charset="0"/>
              </a:rPr>
              <a:t>Synchronizing organization </a:t>
            </a:r>
            <a:r>
              <a:rPr lang="en-US" sz="2400" spc="-133" dirty="0">
                <a:ln w="3175">
                  <a:noFill/>
                </a:ln>
                <a:solidFill>
                  <a:srgbClr val="7030A0"/>
                </a:solidFill>
                <a:latin typeface="Trebuchet MS" panose="020B0603020202020204" pitchFamily="34" charset="0"/>
              </a:rPr>
              <a:t>: Only one organization can be designated as the synchronizing organization. If you have more than one Microsoft Dynamics CRM organization configured, you can view the synchronizing organization in the Microsoft Dynamics CRM Configuration Wizard. The Configuration Wizard is an application included with Dynamics CRM for Outlook. Notice that you can still connect to additional organizations by using Dynamics CRM for Outlook. However, when an organization is not defined as the synchronizing organization in Dynamics CRM for Outlook, messaging data in Outlook does not synchronize with that organization.</a:t>
            </a:r>
            <a:endParaRPr lang="en-US" sz="2400"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779022980"/>
      </p:ext>
    </p:extLst>
  </p:cSld>
  <p:clrMapOvr>
    <a:masterClrMapping/>
  </p:clrMapOvr>
  <p:transition spd="slow">
    <p:wipe/>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CRM for Outlook synchronization concepts</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688733"/>
            <a:ext cx="10780222" cy="5016758"/>
          </a:xfrm>
          <a:prstGeom prst="rect">
            <a:avLst/>
          </a:prstGeom>
        </p:spPr>
        <p:txBody>
          <a:bodyPr wrap="square">
            <a:spAutoFit/>
          </a:bodyPr>
          <a:lstStyle/>
          <a:p>
            <a:pPr marL="342900" indent="-342900">
              <a:buFont typeface="Arial" panose="020B0604020202020204" pitchFamily="34" charset="0"/>
              <a:buChar char="•"/>
            </a:pPr>
            <a:endParaRPr lang="en-US" sz="20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000" spc="-133" dirty="0">
                <a:ln w="3175">
                  <a:noFill/>
                </a:ln>
                <a:solidFill>
                  <a:srgbClr val="7030A0"/>
                </a:solidFill>
                <a:latin typeface="Trebuchet MS" panose="020B0603020202020204" pitchFamily="34" charset="0"/>
              </a:rPr>
              <a:t>2. </a:t>
            </a:r>
            <a:r>
              <a:rPr lang="en-US" sz="2000" b="1" spc="-133" dirty="0">
                <a:ln w="3175">
                  <a:noFill/>
                </a:ln>
                <a:solidFill>
                  <a:srgbClr val="7030A0"/>
                </a:solidFill>
                <a:latin typeface="Trebuchet MS" panose="020B0603020202020204" pitchFamily="34" charset="0"/>
              </a:rPr>
              <a:t>Synchronizing mailbox </a:t>
            </a:r>
            <a:r>
              <a:rPr lang="en-US" sz="2000" spc="-133" dirty="0">
                <a:ln w="3175">
                  <a:noFill/>
                </a:ln>
                <a:solidFill>
                  <a:srgbClr val="7030A0"/>
                </a:solidFill>
                <a:latin typeface="Trebuchet MS" panose="020B0603020202020204" pitchFamily="34" charset="0"/>
              </a:rPr>
              <a:t>: Only one Exchange or POP3 mailbox can be designated for a single Microsoft Dynamics CRM user. You cannot designate multiple mailboxes and you cannot map more than one Microsoft Dynamics CRM user to a single Exchange or POP3 email mailbox. This mailbox is referred to as the primary mailbox.</a:t>
            </a:r>
          </a:p>
          <a:p>
            <a:pPr marL="342900" indent="-342900">
              <a:buFont typeface="Arial" panose="020B0604020202020204" pitchFamily="34" charset="0"/>
              <a:buChar char="•"/>
            </a:pPr>
            <a:endParaRPr lang="en-US" sz="2000" b="1" dirty="0">
              <a:solidFill>
                <a:prstClr val="black"/>
              </a:solidFill>
            </a:endParaRPr>
          </a:p>
          <a:p>
            <a:pPr marL="342900" indent="-342900">
              <a:buFont typeface="Arial" panose="020B0604020202020204" pitchFamily="34" charset="0"/>
              <a:buChar char="•"/>
            </a:pPr>
            <a:r>
              <a:rPr lang="en-US" sz="2000" spc="-133" dirty="0">
                <a:ln w="3175">
                  <a:noFill/>
                </a:ln>
                <a:solidFill>
                  <a:srgbClr val="7030A0"/>
                </a:solidFill>
                <a:latin typeface="Trebuchet MS" panose="020B0603020202020204" pitchFamily="34" charset="0"/>
              </a:rPr>
              <a:t>3. </a:t>
            </a:r>
            <a:r>
              <a:rPr lang="en-US" sz="2000" b="1" spc="-133" dirty="0">
                <a:ln w="3175">
                  <a:noFill/>
                </a:ln>
                <a:solidFill>
                  <a:srgbClr val="7030A0"/>
                </a:solidFill>
                <a:latin typeface="Trebuchet MS" panose="020B0603020202020204" pitchFamily="34" charset="0"/>
              </a:rPr>
              <a:t>Synchronizing CRM for Outlook instance </a:t>
            </a:r>
            <a:r>
              <a:rPr lang="en-US" sz="2000" spc="-133" dirty="0">
                <a:ln w="3175">
                  <a:noFill/>
                </a:ln>
                <a:solidFill>
                  <a:srgbClr val="7030A0"/>
                </a:solidFill>
                <a:latin typeface="Trebuchet MS" panose="020B0603020202020204" pitchFamily="34" charset="0"/>
              </a:rPr>
              <a:t>: Only one Dynamics CRM for Outlook instance can be designated as the Synchronizing Dynamics CRM for Outlook instance. When you sign-in to an organization from another PC that is running Dynamics CRM for Outlook that is not the synchronizing Dynamics CRM for Outlook instance you will receive a dialog message asking whether you want to designate the current Dynamics CRM for Outlook instance as the synchronizing Dynamics CRM for Outlook instance. Notice that, when you choose not to set the Dynamics CRM for Outlook instance as the synchronizing instance, you can still connect to the Microsoft Dynamics CRM organization and perform tasks, but messaging data in Outlook will not synchronize with the Microsoft Dynamics CRM organization.</a:t>
            </a:r>
          </a:p>
          <a:p>
            <a:pPr marL="342900" indent="-342900">
              <a:buFont typeface="Arial" panose="020B0604020202020204" pitchFamily="34" charset="0"/>
              <a:buChar char="•"/>
            </a:pPr>
            <a:endParaRPr lang="en-US" sz="20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endParaRPr lang="en-US" sz="2000" spc="-133" dirty="0">
              <a:ln w="3175">
                <a:noFill/>
              </a:ln>
              <a:solidFill>
                <a:srgbClr val="7030A0"/>
              </a:solidFill>
              <a:latin typeface="Trebuchet MS" panose="020B0603020202020204" pitchFamily="34" charset="0"/>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262812872"/>
      </p:ext>
    </p:extLst>
  </p:cSld>
  <p:clrMapOvr>
    <a:masterClrMapping/>
  </p:clrMapOvr>
  <p:transition spd="slow">
    <p:wipe/>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11369" y="1313646"/>
            <a:ext cx="9723550" cy="3785652"/>
          </a:xfrm>
          <a:prstGeom prst="rect">
            <a:avLst/>
          </a:prstGeom>
        </p:spPr>
        <p:txBody>
          <a:bodyPr wrap="square">
            <a:spAutoFit/>
          </a:bodyPr>
          <a:lstStyle/>
          <a:p>
            <a:r>
              <a:rPr lang="en-US" sz="2400" spc="-133" dirty="0">
                <a:ln w="3175">
                  <a:noFill/>
                </a:ln>
                <a:solidFill>
                  <a:srgbClr val="7030A0"/>
                </a:solidFill>
                <a:latin typeface="Trebuchet MS" panose="020B0603020202020204" pitchFamily="34" charset="0"/>
              </a:rPr>
              <a:t>4. </a:t>
            </a:r>
            <a:r>
              <a:rPr lang="en-US" sz="2400" b="1" spc="-133" dirty="0">
                <a:ln w="3175">
                  <a:noFill/>
                </a:ln>
                <a:solidFill>
                  <a:srgbClr val="7030A0"/>
                </a:solidFill>
                <a:latin typeface="Trebuchet MS" panose="020B0603020202020204" pitchFamily="34" charset="0"/>
              </a:rPr>
              <a:t>Go Offline data sync. </a:t>
            </a:r>
            <a:r>
              <a:rPr lang="en-US" sz="2400" spc="-133" dirty="0">
                <a:ln w="3175">
                  <a:noFill/>
                </a:ln>
                <a:solidFill>
                  <a:srgbClr val="7030A0"/>
                </a:solidFill>
                <a:latin typeface="Trebuchet MS" panose="020B0603020202020204" pitchFamily="34" charset="0"/>
              </a:rPr>
              <a:t>Go offline capability uses Microsoft SQL Server Express as the local data store. When you go offline or come back online, Dynamics CRM for Outlook synchronizes the records for the entity types you choose with the Microsoft Dynamics CRM Online or Microsoft Dynamics CRM (on-premises). When you go offline or come back online, a separate synchronization process takes place that is not part of the messaging data synchronization described here. Go offline capability allows users to create, modify, or delete records offline that can be later synchronized to Microsoft Dynamics CRM Online or Microsoft Dynamics CRM (on-premises) when Dynamics CRM for Outlook comes online.</a:t>
            </a:r>
            <a:endParaRPr lang="en-US" sz="2400" dirty="0"/>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lang="en-US" sz="3200" dirty="0">
                <a:solidFill>
                  <a:schemeClr val="accent1">
                    <a:lumMod val="50000"/>
                  </a:schemeClr>
                </a:solidFill>
                <a:latin typeface="Segoe UI (Body)"/>
              </a:rPr>
              <a:t> </a:t>
            </a:r>
            <a:r>
              <a:rPr sz="2900" b="1" dirty="0">
                <a:solidFill>
                  <a:srgbClr val="8B0D88"/>
                </a:solidFill>
                <a:latin typeface="Trebuchet MS" panose="020B0603020202020204" pitchFamily="34" charset="0"/>
                <a:ea typeface="+mj-ea"/>
                <a:cs typeface="+mj-cs"/>
              </a:rPr>
              <a:t>CRM for Outlook supporting versions</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99247" y="717176"/>
            <a:ext cx="8767482" cy="6062364"/>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642636475"/>
      </p:ext>
    </p:extLst>
  </p:cSld>
  <p:clrMapOvr>
    <a:masterClrMapping/>
  </p:clrMapOvr>
  <p:transition spd="slow">
    <p:wipe/>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2984"/>
          </a:xfrm>
        </p:spPr>
        <p:txBody>
          <a:bodyPr/>
          <a:lstStyle/>
          <a:p>
            <a:pPr defTabSz="914363"/>
            <a:r>
              <a:rPr sz="2900" b="1" dirty="0">
                <a:solidFill>
                  <a:srgbClr val="8B0D88"/>
                </a:solidFill>
                <a:latin typeface="Trebuchet MS" panose="020B0603020202020204" pitchFamily="34" charset="0"/>
                <a:ea typeface="+mj-ea"/>
                <a:cs typeface="+mj-cs"/>
              </a:rPr>
              <a:t> CRM for Outlook</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366681" y="1111623"/>
            <a:ext cx="7721965" cy="5054134"/>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013373440"/>
      </p:ext>
    </p:extLst>
  </p:cSld>
  <p:clrMapOvr>
    <a:masterClrMapping/>
  </p:clrMapOvr>
  <p:transition spd="slow">
    <p:wipe/>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  </a:t>
            </a:r>
          </a:p>
        </p:txBody>
      </p:sp>
      <p:pic>
        <p:nvPicPr>
          <p:cNvPr id="6" name="Picture 5"/>
          <p:cNvPicPr>
            <a:picLocks noChangeAspect="1"/>
          </p:cNvPicPr>
          <p:nvPr/>
        </p:nvPicPr>
        <p:blipFill>
          <a:blip r:embed="rId8"/>
          <a:stretch>
            <a:fillRect/>
          </a:stretch>
        </p:blipFill>
        <p:spPr>
          <a:xfrm>
            <a:off x="127000" y="240692"/>
            <a:ext cx="11928287" cy="6602492"/>
          </a:xfrm>
          <a:prstGeom prst="rect">
            <a:avLst/>
          </a:prstGeom>
          <a:effectLst>
            <a:softEdge rad="50800"/>
          </a:effectLst>
        </p:spPr>
      </p:pic>
      <p:pic>
        <p:nvPicPr>
          <p:cNvPr id="5" name="Picture 4" descr="Xrm.jpg"/>
          <p:cNvPicPr>
            <a:picLocks noChangeAspect="1"/>
          </p:cNvPicPr>
          <p:nvPr/>
        </p:nvPicPr>
        <p:blipFill>
          <a:blip r:embed="rId9"/>
          <a:stretch>
            <a:fillRect/>
          </a:stretch>
        </p:blipFill>
        <p:spPr>
          <a:xfrm>
            <a:off x="11011655" y="0"/>
            <a:ext cx="1180345" cy="1035586"/>
          </a:xfrm>
          <a:prstGeom prst="rect">
            <a:avLst/>
          </a:prstGeom>
        </p:spPr>
      </p:pic>
    </p:spTree>
    <p:extLst>
      <p:ext uri="{BB962C8B-B14F-4D97-AF65-F5344CB8AC3E}">
        <p14:creationId xmlns:p14="http://schemas.microsoft.com/office/powerpoint/2010/main" val="384622007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fontScale="90000"/>
          </a:bodyPr>
          <a:lstStyle/>
          <a:p>
            <a:pPr fontAlgn="base"/>
            <a:r>
              <a:rPr lang="en-US" sz="3200" b="1" dirty="0">
                <a:ln w="3175">
                  <a:noFill/>
                </a:ln>
                <a:solidFill>
                  <a:srgbClr val="8B0D88"/>
                </a:solidFill>
                <a:latin typeface="Trebuchet MS" panose="020B0603020202020204" pitchFamily="34" charset="0"/>
              </a:rPr>
              <a:t>Create Apps in Dynamics 365 using App Designer and Site Map </a:t>
            </a:r>
            <a:br>
              <a:rPr lang="en-US" sz="3200" b="1" dirty="0">
                <a:ln w="3175">
                  <a:noFill/>
                </a:ln>
                <a:solidFill>
                  <a:srgbClr val="8B0D88"/>
                </a:solidFill>
                <a:latin typeface="Trebuchet MS" panose="020B0603020202020204" pitchFamily="34" charset="0"/>
              </a:rPr>
            </a:br>
            <a:r>
              <a:rPr lang="en-US" sz="3200" b="1" dirty="0">
                <a:ln w="3175">
                  <a:noFill/>
                </a:ln>
                <a:solidFill>
                  <a:srgbClr val="8B0D88"/>
                </a:solidFill>
                <a:latin typeface="Trebuchet MS" panose="020B0603020202020204" pitchFamily="34" charset="0"/>
              </a:rPr>
              <a:t>Designer</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r>
              <a:rPr lang="en-US" sz="2700" b="1" dirty="0">
                <a:solidFill>
                  <a:srgbClr val="7030A0"/>
                </a:solidFill>
                <a:latin typeface="Trebuchet MS" panose="020B0603020202020204" pitchFamily="34" charset="0"/>
                <a:ea typeface="+mn-ea"/>
                <a:cs typeface="+mn-cs"/>
              </a:rPr>
              <a:t>See the App we created as Below</a:t>
            </a:r>
          </a:p>
        </p:txBody>
      </p:sp>
      <p:pic>
        <p:nvPicPr>
          <p:cNvPr id="4" name="Picture 3"/>
          <p:cNvPicPr>
            <a:picLocks noChangeAspect="1"/>
          </p:cNvPicPr>
          <p:nvPr/>
        </p:nvPicPr>
        <p:blipFill>
          <a:blip r:embed="rId3"/>
          <a:stretch>
            <a:fillRect/>
          </a:stretch>
        </p:blipFill>
        <p:spPr>
          <a:xfrm>
            <a:off x="610440" y="2369764"/>
            <a:ext cx="4695825" cy="294322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259887828"/>
      </p:ext>
    </p:extLst>
  </p:cSld>
  <p:clrMapOvr>
    <a:masterClrMapping/>
  </p:clrMapOvr>
  <p:transition spd="slow">
    <p:wipe/>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Q&amp;A</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150775252"/>
      </p:ext>
    </p:extLst>
  </p:cSld>
  <p:clrMapOvr>
    <a:masterClrMapping/>
  </p:clrMapOvr>
  <p:transition spd="slow">
    <p:wipe/>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Performance Optimization</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891763081"/>
      </p:ext>
    </p:extLst>
  </p:cSld>
  <p:clrMapOvr>
    <a:masterClrMapping/>
  </p:clrMapOvr>
  <p:transition spd="slow">
    <p:wipe/>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1032964"/>
          </a:xfrm>
        </p:spPr>
        <p:txBody>
          <a:bodyPr/>
          <a:lstStyle/>
          <a:p>
            <a:pPr defTabSz="914363"/>
            <a:r>
              <a:rPr sz="2900" b="1" dirty="0">
                <a:solidFill>
                  <a:srgbClr val="8B0D88"/>
                </a:solidFill>
                <a:latin typeface="Trebuchet MS" panose="020B0603020202020204" pitchFamily="34" charset="0"/>
                <a:ea typeface="+mj-ea"/>
                <a:cs typeface="+mj-cs"/>
              </a:rPr>
              <a:t>Performance Testing with Stress Stimulus in </a:t>
            </a:r>
            <a:r>
              <a:rPr sz="2900" b="1">
                <a:solidFill>
                  <a:srgbClr val="8B0D88"/>
                </a:solidFill>
                <a:latin typeface="Trebuchet MS" panose="020B0603020202020204" pitchFamily="34" charset="0"/>
                <a:ea typeface="+mj-ea"/>
                <a:cs typeface="+mj-cs"/>
              </a:rPr>
              <a:t>Microsoft Dynamics </a:t>
            </a:r>
            <a:r>
              <a:rPr sz="2900" b="1" dirty="0">
                <a:solidFill>
                  <a:srgbClr val="8B0D88"/>
                </a:solidFill>
                <a:latin typeface="Trebuchet MS" panose="020B0603020202020204" pitchFamily="34" charset="0"/>
                <a:ea typeface="+mj-ea"/>
                <a:cs typeface="+mj-cs"/>
              </a:rPr>
              <a:t>CRM 2013</a:t>
            </a:r>
            <a:br>
              <a:rPr sz="2900" b="1" dirty="0">
                <a:solidFill>
                  <a:srgbClr val="8B0D88"/>
                </a:solidFill>
                <a:latin typeface="Trebuchet MS" panose="020B0603020202020204" pitchFamily="34" charset="0"/>
                <a:ea typeface="+mj-ea"/>
                <a:cs typeface="+mj-cs"/>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824717" y="1108736"/>
            <a:ext cx="10780222" cy="5940088"/>
          </a:xfrm>
          <a:prstGeom prst="rect">
            <a:avLst/>
          </a:prstGeom>
        </p:spPr>
        <p:txBody>
          <a:bodyPr wrap="square">
            <a:spAutoFit/>
          </a:bodyPr>
          <a:lstStyle/>
          <a:p>
            <a:r>
              <a:rPr lang="en-US" sz="2400" spc="-133" dirty="0">
                <a:ln w="3175">
                  <a:noFill/>
                </a:ln>
                <a:solidFill>
                  <a:srgbClr val="7030A0"/>
                </a:solidFill>
                <a:latin typeface="Trebuchet MS" panose="020B0603020202020204" pitchFamily="34" charset="0"/>
              </a:rPr>
              <a:t>Load testing is performed to determine a system’s behavior under both normal and expected </a:t>
            </a:r>
            <a:r>
              <a:rPr lang="en-US" sz="2400" b="1" spc="-133" dirty="0">
                <a:ln w="3175">
                  <a:noFill/>
                </a:ln>
                <a:solidFill>
                  <a:srgbClr val="7030A0"/>
                </a:solidFill>
                <a:latin typeface="Trebuchet MS" panose="020B0603020202020204" pitchFamily="34" charset="0"/>
              </a:rPr>
              <a:t>peak load conditions. </a:t>
            </a:r>
          </a:p>
          <a:p>
            <a:endParaRPr lang="en-US" sz="2000" dirty="0"/>
          </a:p>
          <a:p>
            <a:r>
              <a:rPr lang="en-US" sz="2400" spc="-133" dirty="0">
                <a:ln w="3175">
                  <a:noFill/>
                </a:ln>
                <a:solidFill>
                  <a:srgbClr val="7030A0"/>
                </a:solidFill>
                <a:latin typeface="Trebuchet MS" panose="020B0603020202020204" pitchFamily="34" charset="0"/>
              </a:rPr>
              <a:t>It helps to identify the </a:t>
            </a:r>
            <a:r>
              <a:rPr lang="en-US" sz="2400" b="1" spc="-133" dirty="0">
                <a:ln w="3175">
                  <a:noFill/>
                </a:ln>
                <a:solidFill>
                  <a:srgbClr val="7030A0"/>
                </a:solidFill>
                <a:latin typeface="Trebuchet MS" panose="020B0603020202020204" pitchFamily="34" charset="0"/>
              </a:rPr>
              <a:t>maximum operating capacity of an application </a:t>
            </a:r>
            <a:r>
              <a:rPr lang="en-US" sz="2400" spc="-133" dirty="0">
                <a:ln w="3175">
                  <a:noFill/>
                </a:ln>
                <a:solidFill>
                  <a:srgbClr val="7030A0"/>
                </a:solidFill>
                <a:latin typeface="Trebuchet MS" panose="020B0603020202020204" pitchFamily="34" charset="0"/>
              </a:rPr>
              <a:t>as well as any bottlenecks and determine which element is causing problems.</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When the load placed on the system is raised beyond normal usage patterns, in order to test the</a:t>
            </a:r>
            <a:r>
              <a:rPr lang="en-US" sz="2000" dirty="0"/>
              <a:t> </a:t>
            </a:r>
            <a:r>
              <a:rPr lang="en-US" sz="2400" b="1" spc="-133" dirty="0">
                <a:ln w="3175">
                  <a:noFill/>
                </a:ln>
                <a:solidFill>
                  <a:srgbClr val="7030A0"/>
                </a:solidFill>
                <a:latin typeface="Trebuchet MS" panose="020B0603020202020204" pitchFamily="34" charset="0"/>
              </a:rPr>
              <a:t>system's response at unusually high or peak loads, it is stress testing</a:t>
            </a:r>
            <a:r>
              <a:rPr lang="en-US" sz="2000" dirty="0"/>
              <a:t>. </a:t>
            </a:r>
          </a:p>
          <a:p>
            <a:endParaRPr lang="en-US" sz="2000" dirty="0"/>
          </a:p>
          <a:p>
            <a:r>
              <a:rPr lang="en-US" sz="2400" b="1" spc="-133" dirty="0">
                <a:ln w="3175">
                  <a:noFill/>
                </a:ln>
                <a:solidFill>
                  <a:srgbClr val="7030A0"/>
                </a:solidFill>
                <a:latin typeface="Trebuchet MS" panose="020B0603020202020204" pitchFamily="34" charset="0"/>
              </a:rPr>
              <a:t>StresStimulus is a Fiddler Extension </a:t>
            </a:r>
            <a:r>
              <a:rPr lang="en-US" sz="2400" spc="-133" dirty="0">
                <a:ln w="3175">
                  <a:noFill/>
                </a:ln>
                <a:solidFill>
                  <a:srgbClr val="7030A0"/>
                </a:solidFill>
                <a:latin typeface="Trebuchet MS" panose="020B0603020202020204" pitchFamily="34" charset="0"/>
              </a:rPr>
              <a:t>which helps us to find the answers associated with errors occurring during Load and Stress Testing</a:t>
            </a:r>
            <a:r>
              <a:rPr lang="en-US" sz="2000" dirty="0"/>
              <a:t>.</a:t>
            </a:r>
          </a:p>
          <a:p>
            <a:endParaRPr lang="en-US" sz="2000" dirty="0"/>
          </a:p>
          <a:p>
            <a:r>
              <a:rPr lang="en-US" sz="2000" dirty="0">
                <a:solidFill>
                  <a:srgbClr val="42464F"/>
                </a:solidFill>
                <a:latin typeface="segoeuil"/>
              </a:rPr>
              <a:t>StresStimulus records application scenarios and then replays them under various load </a:t>
            </a:r>
            <a:r>
              <a:rPr lang="en-US" sz="2000" b="1" dirty="0">
                <a:solidFill>
                  <a:srgbClr val="42464F"/>
                </a:solidFill>
                <a:latin typeface="segoeuil"/>
              </a:rPr>
              <a:t>patterns generated by virtual users (VUs), while monitoring performance</a:t>
            </a:r>
            <a:r>
              <a:rPr lang="en-US" sz="2000" dirty="0">
                <a:solidFill>
                  <a:srgbClr val="42464F"/>
                </a:solidFill>
                <a:latin typeface="segoeuil"/>
              </a:rPr>
              <a:t>.</a:t>
            </a:r>
          </a:p>
          <a:p>
            <a:endParaRPr lang="en-US" sz="2000" dirty="0">
              <a:solidFill>
                <a:srgbClr val="42464F"/>
              </a:solidFill>
              <a:latin typeface="segoeuil"/>
            </a:endParaRPr>
          </a:p>
          <a:p>
            <a:r>
              <a:rPr lang="en-US" sz="2400" spc="-133" dirty="0">
                <a:ln w="3175">
                  <a:noFill/>
                </a:ln>
                <a:solidFill>
                  <a:srgbClr val="7030A0"/>
                </a:solidFill>
                <a:latin typeface="Trebuchet MS" panose="020B0603020202020204" pitchFamily="34" charset="0"/>
              </a:rPr>
              <a:t>The scenarios are</a:t>
            </a:r>
            <a:r>
              <a:rPr lang="en-US" sz="2000" dirty="0"/>
              <a:t> </a:t>
            </a:r>
            <a:r>
              <a:rPr lang="en-US" sz="2400" b="1" spc="-133" dirty="0">
                <a:ln w="3175">
                  <a:noFill/>
                </a:ln>
                <a:solidFill>
                  <a:srgbClr val="7030A0"/>
                </a:solidFill>
                <a:latin typeface="Trebuchet MS" panose="020B0603020202020204" pitchFamily="34" charset="0"/>
              </a:rPr>
              <a:t>recorded in a web browser.</a:t>
            </a:r>
          </a:p>
          <a:p>
            <a:endParaRPr lang="en-US" sz="2000" dirty="0"/>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766914810"/>
      </p:ext>
    </p:extLst>
  </p:cSld>
  <p:clrMapOvr>
    <a:masterClrMapping/>
  </p:clrMapOvr>
  <p:transition spd="slow">
    <p:wipe/>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1032964"/>
          </a:xfrm>
        </p:spPr>
        <p:txBody>
          <a:bodyPr/>
          <a:lstStyle/>
          <a:p>
            <a:pPr defTabSz="914363"/>
            <a:r>
              <a:rPr sz="2900" b="1" dirty="0">
                <a:solidFill>
                  <a:srgbClr val="8B0D88"/>
                </a:solidFill>
                <a:latin typeface="Trebuchet MS" panose="020B0603020202020204" pitchFamily="34" charset="0"/>
                <a:ea typeface="+mj-ea"/>
                <a:cs typeface="+mj-cs"/>
              </a:rPr>
              <a:t>Performance Testing with Stress Stimulus in Microsoft </a:t>
            </a:r>
            <a:r>
              <a:rPr sz="2900" b="1">
                <a:solidFill>
                  <a:srgbClr val="8B0D88"/>
                </a:solidFill>
                <a:latin typeface="Trebuchet MS" panose="020B0603020202020204" pitchFamily="34" charset="0"/>
                <a:ea typeface="+mj-ea"/>
                <a:cs typeface="+mj-cs"/>
              </a:rPr>
              <a:t>Dynamics  </a:t>
            </a:r>
            <a:r>
              <a:rPr sz="2900" b="1" dirty="0">
                <a:solidFill>
                  <a:srgbClr val="8B0D88"/>
                </a:solidFill>
                <a:latin typeface="Trebuchet MS" panose="020B0603020202020204" pitchFamily="34" charset="0"/>
                <a:ea typeface="+mj-ea"/>
                <a:cs typeface="+mj-cs"/>
              </a:rPr>
              <a:t>CRM 2013</a:t>
            </a:r>
            <a:br>
              <a:rPr sz="2900" b="1" dirty="0">
                <a:solidFill>
                  <a:srgbClr val="8B0D88"/>
                </a:solidFill>
                <a:latin typeface="Trebuchet MS" panose="020B0603020202020204" pitchFamily="34" charset="0"/>
                <a:ea typeface="+mj-ea"/>
                <a:cs typeface="+mj-cs"/>
              </a:rPr>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1250403"/>
            <a:ext cx="10780222" cy="4401205"/>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You can closely match your production environment by configuring the number of VUs navigating through a set of usage scenarios with various </a:t>
            </a:r>
            <a:r>
              <a:rPr lang="en-US" sz="2400" b="1" spc="-133" dirty="0">
                <a:ln w="3175">
                  <a:noFill/>
                </a:ln>
                <a:solidFill>
                  <a:srgbClr val="7030A0"/>
                </a:solidFill>
                <a:latin typeface="Trebuchet MS" panose="020B0603020202020204" pitchFamily="34" charset="0"/>
              </a:rPr>
              <a:t>levels of intensity, as well as browser and network mix characteristics.</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 we can define different </a:t>
            </a:r>
            <a:r>
              <a:rPr lang="en-US" sz="2400" b="1" spc="-133" dirty="0">
                <a:ln w="3175">
                  <a:noFill/>
                </a:ln>
                <a:solidFill>
                  <a:srgbClr val="7030A0"/>
                </a:solidFill>
                <a:latin typeface="Trebuchet MS" panose="020B0603020202020204" pitchFamily="34" charset="0"/>
              </a:rPr>
              <a:t>validation criteria and examine the errors </a:t>
            </a:r>
            <a:r>
              <a:rPr lang="en-US" sz="2400" spc="-133" dirty="0">
                <a:ln w="3175">
                  <a:noFill/>
                </a:ln>
                <a:solidFill>
                  <a:srgbClr val="7030A0"/>
                </a:solidFill>
                <a:latin typeface="Trebuchet MS" panose="020B0603020202020204" pitchFamily="34" charset="0"/>
              </a:rPr>
              <a:t>which occurs on heavy load and stress conditions and also the timeout exposed under heavy load.</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We can also use this tool if we want to create test data.</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When we want to test for higher load levels </a:t>
            </a:r>
            <a:r>
              <a:rPr lang="en-US" sz="2400" b="1" spc="-133" dirty="0">
                <a:ln w="3175">
                  <a:noFill/>
                </a:ln>
                <a:solidFill>
                  <a:srgbClr val="7030A0"/>
                </a:solidFill>
                <a:latin typeface="Trebuchet MS" panose="020B0603020202020204" pitchFamily="34" charset="0"/>
              </a:rPr>
              <a:t>the Virtual Users can be distributed across multiple machines.</a:t>
            </a:r>
          </a:p>
          <a:p>
            <a:endParaRPr lang="en-US" sz="2000" b="1" dirty="0"/>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551555368"/>
      </p:ext>
    </p:extLst>
  </p:cSld>
  <p:clrMapOvr>
    <a:masterClrMapping/>
  </p:clrMapOvr>
  <p:transition spd="slow">
    <p:wipe/>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17439"/>
            <a:ext cx="11684000" cy="696961"/>
          </a:xfrm>
        </p:spPr>
        <p:txBody>
          <a:bodyPr/>
          <a:lstStyle/>
          <a:p>
            <a:pPr defTabSz="914363"/>
            <a:r>
              <a:rPr sz="2900" b="1" dirty="0">
                <a:solidFill>
                  <a:srgbClr val="8B0D88"/>
                </a:solidFill>
                <a:latin typeface="Trebuchet MS" panose="020B0603020202020204" pitchFamily="34" charset="0"/>
                <a:ea typeface="+mj-ea"/>
                <a:cs typeface="+mj-cs"/>
              </a:rPr>
              <a:t>Reference Resources</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1250403"/>
            <a:ext cx="10780222" cy="4093428"/>
          </a:xfrm>
          <a:prstGeom prst="rect">
            <a:avLst/>
          </a:prstGeom>
        </p:spPr>
        <p:txBody>
          <a:bodyPr wrap="square">
            <a:spAutoFit/>
          </a:bodyPr>
          <a:lstStyle/>
          <a:p>
            <a:endParaRPr lang="en-US" sz="2000" b="1" dirty="0"/>
          </a:p>
          <a:p>
            <a:r>
              <a:rPr lang="en-US" sz="2400" spc="-133" dirty="0">
                <a:ln w="3175">
                  <a:noFill/>
                </a:ln>
                <a:solidFill>
                  <a:srgbClr val="7030A0"/>
                </a:solidFill>
                <a:latin typeface="Trebuchet MS" panose="020B0603020202020204" pitchFamily="34" charset="0"/>
              </a:rPr>
              <a:t>You can Download StresStimulus from :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hlinkClick r:id="rId3"/>
              </a:rPr>
              <a:t>http://www.stresstimulus.com</a:t>
            </a:r>
            <a:r>
              <a:rPr lang="en-US" sz="2400" spc="-133" dirty="0">
                <a:ln w="3175">
                  <a:noFill/>
                </a:ln>
                <a:solidFill>
                  <a:srgbClr val="7030A0"/>
                </a:solidFill>
                <a:latin typeface="Trebuchet MS" panose="020B0603020202020204" pitchFamily="34" charset="0"/>
              </a:rPr>
              <a:t> </a:t>
            </a:r>
          </a:p>
          <a:p>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Please refer to the below link to understand how to use stress stimulus tool :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hlinkClick r:id="rId4"/>
              </a:rPr>
              <a:t>http://www.magnetismsolutions.com/blog/manjula-chetty's-blog/2014/09/29/performance-testing-with-stress-stimulus-in-microsoft-dynamics-crm-2013</a:t>
            </a:r>
            <a:r>
              <a:rPr lang="en-US" sz="2400" spc="-133" dirty="0">
                <a:ln w="3175">
                  <a:noFill/>
                </a:ln>
                <a:solidFill>
                  <a:srgbClr val="7030A0"/>
                </a:solidFill>
                <a:latin typeface="Trebuchet MS" panose="020B0603020202020204" pitchFamily="34" charset="0"/>
              </a:rPr>
              <a:t> </a:t>
            </a:r>
          </a:p>
        </p:txBody>
      </p:sp>
      <p:pic>
        <p:nvPicPr>
          <p:cNvPr id="77826" name="Picture 2" descr="Import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6"/>
          <a:stretch>
            <a:fillRect/>
          </a:stretch>
        </p:blipFill>
        <p:spPr>
          <a:xfrm>
            <a:off x="11011655" y="0"/>
            <a:ext cx="1180345" cy="1035586"/>
          </a:xfrm>
          <a:prstGeom prst="rect">
            <a:avLst/>
          </a:prstGeom>
        </p:spPr>
      </p:pic>
    </p:spTree>
    <p:extLst>
      <p:ext uri="{BB962C8B-B14F-4D97-AF65-F5344CB8AC3E}">
        <p14:creationId xmlns:p14="http://schemas.microsoft.com/office/powerpoint/2010/main" val="1517192641"/>
      </p:ext>
    </p:extLst>
  </p:cSld>
  <p:clrMapOvr>
    <a:masterClrMapping/>
  </p:clrMapOvr>
  <p:transition spd="slow">
    <p:wipe/>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Read Committed Snapshot Isolation (RCSI</a:t>
            </a:r>
            <a:r>
              <a:rPr lang="en-US" sz="3200" dirty="0">
                <a:solidFill>
                  <a:schemeClr val="accent1">
                    <a:lumMod val="50000"/>
                  </a:schemeClr>
                </a:solidFill>
                <a:latin typeface="Segoe UI (Body)"/>
              </a:rPr>
              <a:t>)</a:t>
            </a:r>
            <a:br>
              <a:rPr lang="en-US" sz="3200" dirty="0"/>
            </a:br>
            <a:br>
              <a:rPr lang="en-US" sz="3200" dirty="0"/>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1250403"/>
            <a:ext cx="10780222" cy="501675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555555"/>
                </a:solidFill>
                <a:latin typeface="Open Sans"/>
              </a:rPr>
              <a:t>Typically from SQL sense, an isolation level is the</a:t>
            </a:r>
            <a:r>
              <a:rPr lang="en-US" sz="2000" b="1" dirty="0">
                <a:solidFill>
                  <a:srgbClr val="555555"/>
                </a:solidFill>
                <a:latin typeface="Open Sans"/>
              </a:rPr>
              <a:t> degree to which one transaction must be isolated </a:t>
            </a:r>
            <a:r>
              <a:rPr lang="en-US" sz="2000" dirty="0">
                <a:solidFill>
                  <a:srgbClr val="555555"/>
                </a:solidFill>
                <a:latin typeface="Open Sans"/>
              </a:rPr>
              <a:t>from resource or data modifications made by other transactions.</a:t>
            </a:r>
          </a:p>
          <a:p>
            <a:pPr marL="342900" indent="-342900">
              <a:buFont typeface="Arial" panose="020B0604020202020204" pitchFamily="34" charset="0"/>
              <a:buChar char="•"/>
            </a:pPr>
            <a:endParaRPr lang="en-US" sz="2000" dirty="0">
              <a:solidFill>
                <a:srgbClr val="555555"/>
              </a:solidFill>
              <a:latin typeface="Open Sans"/>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 isolation level under which a </a:t>
            </a:r>
            <a:r>
              <a:rPr lang="en-US" sz="2400" b="1" spc="-133" dirty="0">
                <a:ln w="3175">
                  <a:noFill/>
                </a:ln>
                <a:solidFill>
                  <a:srgbClr val="7030A0"/>
                </a:solidFill>
                <a:latin typeface="Trebuchet MS" panose="020B0603020202020204" pitchFamily="34" charset="0"/>
              </a:rPr>
              <a:t>Transact-SQL statement </a:t>
            </a:r>
            <a:r>
              <a:rPr lang="en-US" sz="2400" spc="-133" dirty="0">
                <a:ln w="3175">
                  <a:noFill/>
                </a:ln>
                <a:solidFill>
                  <a:srgbClr val="7030A0"/>
                </a:solidFill>
                <a:latin typeface="Trebuchet MS" panose="020B0603020202020204" pitchFamily="34" charset="0"/>
              </a:rPr>
              <a:t>executes determines its locking and row versioning behavior.</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By default the isolation level for your CRM Organization connection is </a:t>
            </a:r>
            <a:r>
              <a:rPr lang="en-US" sz="2000" dirty="0"/>
              <a:t>‘</a:t>
            </a:r>
            <a:r>
              <a:rPr lang="en-US" sz="2400" b="1" spc="-133" dirty="0">
                <a:ln w="3175">
                  <a:noFill/>
                </a:ln>
                <a:solidFill>
                  <a:srgbClr val="7030A0"/>
                </a:solidFill>
                <a:latin typeface="Trebuchet MS" panose="020B0603020202020204" pitchFamily="34" charset="0"/>
              </a:rPr>
              <a:t>Read Committed’.</a:t>
            </a:r>
          </a:p>
          <a:p>
            <a:pPr marL="342900" indent="-342900">
              <a:buFont typeface="Arial" panose="020B0604020202020204" pitchFamily="34" charset="0"/>
              <a:buChar char="•"/>
            </a:pPr>
            <a:endParaRPr lang="en-US" sz="2000" dirty="0">
              <a:solidFill>
                <a:srgbClr val="555555"/>
              </a:solidFill>
              <a:latin typeface="Open Sans"/>
            </a:endParaRPr>
          </a:p>
          <a:p>
            <a:pPr marL="342900" indent="-342900">
              <a:buFont typeface="Arial" panose="020B0604020202020204" pitchFamily="34" charset="0"/>
              <a:buChar char="•"/>
            </a:pPr>
            <a:r>
              <a:rPr lang="en-US" sz="2000" dirty="0">
                <a:solidFill>
                  <a:srgbClr val="555555"/>
                </a:solidFill>
                <a:latin typeface="Open Sans"/>
              </a:rPr>
              <a:t>This can be verified by the below SQL script : </a:t>
            </a:r>
          </a:p>
          <a:p>
            <a:endParaRPr lang="en-US" sz="2000" b="1" i="1" dirty="0">
              <a:solidFill>
                <a:srgbClr val="555555"/>
              </a:solidFill>
              <a:latin typeface="Open Sans"/>
            </a:endParaRPr>
          </a:p>
          <a:p>
            <a:pPr marL="342900" indent="-342900">
              <a:buFont typeface="Arial" panose="020B0604020202020204" pitchFamily="34" charset="0"/>
              <a:buChar char="•"/>
            </a:pPr>
            <a:r>
              <a:rPr lang="en-US" sz="2000" i="1" dirty="0"/>
              <a:t>DBCC UserOptions</a:t>
            </a:r>
            <a:endParaRPr lang="en-US" sz="2400" spc="-133" dirty="0">
              <a:ln w="3175">
                <a:noFill/>
              </a:ln>
              <a:solidFill>
                <a:srgbClr val="7030A0"/>
              </a:solidFill>
              <a:latin typeface="Trebuchet MS" panose="020B0603020202020204" pitchFamily="34" charset="0"/>
            </a:endParaRPr>
          </a:p>
          <a:p>
            <a:endParaRPr lang="en-US" sz="2000" b="1" dirty="0">
              <a:solidFill>
                <a:prstClr val="black"/>
              </a:solidFill>
            </a:endParaRPr>
          </a:p>
          <a:p>
            <a:endParaRPr lang="en-US" sz="2000" b="1" dirty="0">
              <a:solidFill>
                <a:prstClr val="black"/>
              </a:solidFill>
            </a:endParaRPr>
          </a:p>
          <a:p>
            <a:endParaRPr lang="en-US" sz="2000"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942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5384" y="3675449"/>
            <a:ext cx="2999945" cy="31825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518037378"/>
      </p:ext>
    </p:extLst>
  </p:cSld>
  <p:clrMapOvr>
    <a:masterClrMapping/>
  </p:clrMapOvr>
  <p:transition spd="slow">
    <p:wipe/>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Read Committed Snapshot Isolation (RCSI)</a:t>
            </a:r>
            <a:br>
              <a:rPr lang="en-US" sz="3200" dirty="0"/>
            </a:br>
            <a:br>
              <a:rPr lang="en-US" sz="3200" dirty="0"/>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1250403"/>
            <a:ext cx="10780222" cy="4770537"/>
          </a:xfrm>
          <a:prstGeom prst="rect">
            <a:avLst/>
          </a:prstGeom>
        </p:spPr>
        <p:txBody>
          <a:bodyPr wrap="square">
            <a:spAutoFit/>
          </a:bodyPr>
          <a:lstStyle/>
          <a:p>
            <a:pPr marL="34290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In ‘read committed</a:t>
            </a:r>
            <a:r>
              <a:rPr lang="en-US" sz="2000" dirty="0"/>
              <a:t>’ i</a:t>
            </a:r>
            <a:r>
              <a:rPr lang="en-US" sz="2400" spc="-133" dirty="0">
                <a:ln w="3175">
                  <a:noFill/>
                </a:ln>
                <a:solidFill>
                  <a:srgbClr val="7030A0"/>
                </a:solidFill>
                <a:latin typeface="Trebuchet MS" panose="020B0603020202020204" pitchFamily="34" charset="0"/>
              </a:rPr>
              <a:t>solation, your SQL statement views the most-recently committed data as of </a:t>
            </a:r>
            <a:r>
              <a:rPr lang="en-US" sz="2400" b="1" spc="-133" dirty="0">
                <a:ln w="3175">
                  <a:noFill/>
                </a:ln>
                <a:solidFill>
                  <a:srgbClr val="7030A0"/>
                </a:solidFill>
                <a:latin typeface="Trebuchet MS" panose="020B0603020202020204" pitchFamily="34" charset="0"/>
              </a:rPr>
              <a:t>the moment each item is physically read</a:t>
            </a:r>
            <a:r>
              <a:rPr lang="en-US" sz="2000" dirty="0"/>
              <a:t>. </a:t>
            </a:r>
            <a:r>
              <a:rPr lang="en-US" sz="2400" spc="-133" dirty="0">
                <a:ln w="3175">
                  <a:noFill/>
                </a:ln>
                <a:solidFill>
                  <a:srgbClr val="7030A0"/>
                </a:solidFill>
                <a:latin typeface="Trebuchet MS" panose="020B0603020202020204" pitchFamily="34" charset="0"/>
              </a:rPr>
              <a:t>To put it simple, for read committed isolation, each row is locked briefly and physically read.</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RCSI improves on this by</a:t>
            </a:r>
            <a:r>
              <a:rPr lang="en-US" sz="2000" dirty="0"/>
              <a:t> </a:t>
            </a:r>
            <a:r>
              <a:rPr lang="en-US" sz="2400" b="1" spc="-133" dirty="0">
                <a:ln w="3175">
                  <a:noFill/>
                </a:ln>
                <a:solidFill>
                  <a:srgbClr val="7030A0"/>
                </a:solidFill>
                <a:latin typeface="Trebuchet MS" panose="020B0603020202020204" pitchFamily="34" charset="0"/>
              </a:rPr>
              <a:t>removing row locking part totally while reading of rows.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 It provides transaction with the </a:t>
            </a:r>
            <a:r>
              <a:rPr lang="en-US" sz="2400" b="1" spc="-133" dirty="0">
                <a:ln w="3175">
                  <a:noFill/>
                </a:ln>
                <a:solidFill>
                  <a:srgbClr val="7030A0"/>
                </a:solidFill>
                <a:latin typeface="Trebuchet MS" panose="020B0603020202020204" pitchFamily="34" charset="0"/>
              </a:rPr>
              <a:t>point-in-time view of the committed data</a:t>
            </a:r>
            <a:r>
              <a:rPr lang="en-US" sz="2000" dirty="0"/>
              <a:t>, </a:t>
            </a:r>
            <a:r>
              <a:rPr lang="en-US" sz="2400" spc="-133" dirty="0">
                <a:ln w="3175">
                  <a:noFill/>
                </a:ln>
                <a:solidFill>
                  <a:srgbClr val="7030A0"/>
                </a:solidFill>
                <a:latin typeface="Trebuchet MS" panose="020B0603020202020204" pitchFamily="34" charset="0"/>
              </a:rPr>
              <a:t>where the point-in-time is the time when the transaction starts executing.</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When this isolation level is maintained, SQL server maintains row versioning and during read no shared locks are acquired physically because the entire transaction reads from the row version store rather than being accessed directly.</a:t>
            </a:r>
          </a:p>
          <a:p>
            <a:endParaRPr lang="en-US" sz="2000"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073664525"/>
      </p:ext>
    </p:extLst>
  </p:cSld>
  <p:clrMapOvr>
    <a:masterClrMapping/>
  </p:clrMapOvr>
  <p:transition spd="slow">
    <p:wipe/>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Read Committed Snapshot Isolation (RCSI)</a:t>
            </a:r>
            <a:br>
              <a:rPr lang="en-US" sz="3200" dirty="0"/>
            </a:br>
            <a:br>
              <a:rPr lang="en-US" sz="3200" dirty="0"/>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1250403"/>
            <a:ext cx="10780222" cy="5324535"/>
          </a:xfrm>
          <a:prstGeom prst="rect">
            <a:avLst/>
          </a:prstGeom>
        </p:spPr>
        <p:txBody>
          <a:bodyPr wrap="square">
            <a:spAutoFit/>
          </a:bodyPr>
          <a:lstStyle/>
          <a:p>
            <a:pPr fontAlgn="ctr"/>
            <a:r>
              <a:rPr lang="en-US" sz="2400" spc="-133" dirty="0">
                <a:ln w="3175">
                  <a:noFill/>
                </a:ln>
                <a:solidFill>
                  <a:srgbClr val="7030A0"/>
                </a:solidFill>
                <a:latin typeface="Trebuchet MS" panose="020B0603020202020204" pitchFamily="34" charset="0"/>
              </a:rPr>
              <a:t>Note :</a:t>
            </a:r>
          </a:p>
          <a:p>
            <a:pPr fontAlgn="t"/>
            <a:r>
              <a:rPr lang="en-US" sz="2000" i="1" dirty="0"/>
              <a:t>Transactions that modify data do not block transactions that read data, and transactions that read data do not block transactions that write data, as they normally would under the default </a:t>
            </a:r>
            <a:r>
              <a:rPr lang="en-US" sz="2000" b="1" i="1" dirty="0"/>
              <a:t>READ COMMITTED </a:t>
            </a:r>
            <a:r>
              <a:rPr lang="en-US" sz="2000" i="1" dirty="0"/>
              <a:t>isolation level in SQL Server.</a:t>
            </a:r>
          </a:p>
          <a:p>
            <a:pPr fontAlgn="t"/>
            <a:endParaRPr lang="en-US" sz="2000" i="1" dirty="0">
              <a:solidFill>
                <a:prstClr val="black"/>
              </a:solidFill>
            </a:endParaRPr>
          </a:p>
          <a:p>
            <a:r>
              <a:rPr lang="en-US" sz="2400" spc="-133" dirty="0">
                <a:ln w="3175">
                  <a:noFill/>
                </a:ln>
                <a:solidFill>
                  <a:srgbClr val="7030A0"/>
                </a:solidFill>
                <a:latin typeface="Trebuchet MS" panose="020B0603020202020204" pitchFamily="34" charset="0"/>
              </a:rPr>
              <a:t>Point to note on RCSI </a:t>
            </a:r>
            <a:r>
              <a:rPr lang="en-US" sz="2000" b="1" dirty="0"/>
              <a:t>:</a:t>
            </a:r>
          </a:p>
          <a:p>
            <a:endParaRPr lang="en-US" sz="2000" dirty="0"/>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RCSI leverages the tempdb database to store a copy of the original row and adds a transaction sequence number to the  row.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So it is important that the physical environment is configured to cope with this, primarily in terms of tempdb performance and memory/disk space requirements.</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Many of CRM customers have complained that updates are rolled back frequently after enabling RCSI. </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73679471"/>
      </p:ext>
    </p:extLst>
  </p:cSld>
  <p:clrMapOvr>
    <a:masterClrMapping/>
  </p:clrMapOvr>
  <p:transition spd="slow">
    <p:wipe/>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Read Committed Snapshot Isolation (RCSI)</a:t>
            </a:r>
            <a:br>
              <a:rPr sz="2900" b="1" dirty="0">
                <a:solidFill>
                  <a:srgbClr val="8B0D88"/>
                </a:solidFill>
                <a:latin typeface="Trebuchet MS" panose="020B0603020202020204" pitchFamily="34" charset="0"/>
                <a:ea typeface="+mj-ea"/>
                <a:cs typeface="+mj-cs"/>
              </a:rPr>
            </a:br>
            <a:br>
              <a:rPr lang="en-US" sz="3200" dirty="0"/>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580017" y="979946"/>
            <a:ext cx="10780222" cy="5940088"/>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Point to note on RCSI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This is because snapshot isolation uses an optimistic concurrency model.</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 If a snapshot transaction attempts to commit modifications to data that has changed since the transaction began, the transaction will roll back and an error will be raised.</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When snapshot is enabled, there are no shared locks.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Any statement running with snapshot isolation cannot see any committed database modifications that occur after the statement starts executing.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 longer the statement runs for, the more out-of-date its view of the database becomes, and the greater the scope for possibly-unintended consequences.</a:t>
            </a:r>
          </a:p>
          <a:p>
            <a:pPr fontAlgn="t"/>
            <a:endParaRPr lang="en-US" sz="2000" i="1"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81609768"/>
      </p:ext>
    </p:extLst>
  </p:cSld>
  <p:clrMapOvr>
    <a:masterClrMapping/>
  </p:clrMapOvr>
  <p:transition spd="slow">
    <p:wipe/>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Read Committed Snapshot Isolation (RCSI)</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1104686"/>
            <a:ext cx="10780222" cy="4893647"/>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Example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You have a long running query which determines whether an email should be sent at certain step of the query, based on some attribute value of an entity.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Since this is running in snapshot, the transaction at the beginning has taken a copy of the data for the transaction in the tempdb database.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So when the email sending condition is evaluated, the value of the determining field might have changed in the database.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But since the query is working on the snapshot of data some time back (might be few seconds), it would still evaluate the e-mail sending condition to true.</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70127916"/>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a:bodyPr>
          <a:lstStyle/>
          <a:p>
            <a:pPr defTabSz="914363"/>
            <a:r>
              <a:rPr lang="en-US" sz="2900" b="1" dirty="0">
                <a:ln w="3175">
                  <a:noFill/>
                </a:ln>
                <a:solidFill>
                  <a:srgbClr val="8B0D88"/>
                </a:solidFill>
                <a:latin typeface="Trebuchet MS" panose="020B0603020202020204" pitchFamily="34" charset="0"/>
              </a:rPr>
              <a:t>Manage Apps using new App Designer in Dynamics 365</a:t>
            </a:r>
          </a:p>
        </p:txBody>
      </p:sp>
      <p:sp>
        <p:nvSpPr>
          <p:cNvPr id="4" name="Rectangle 3"/>
          <p:cNvSpPr/>
          <p:nvPr/>
        </p:nvSpPr>
        <p:spPr>
          <a:xfrm>
            <a:off x="491176" y="1291932"/>
            <a:ext cx="8867978" cy="461665"/>
          </a:xfrm>
          <a:prstGeom prst="rect">
            <a:avLst/>
          </a:prstGeom>
        </p:spPr>
        <p:txBody>
          <a:bodyPr wrap="square">
            <a:spAutoFit/>
          </a:bodyPr>
          <a:lstStyle/>
          <a:p>
            <a:pPr fontAlgn="base"/>
            <a:r>
              <a:rPr lang="en-US" sz="2400" b="1" spc="-133" dirty="0">
                <a:solidFill>
                  <a:srgbClr val="7030A0"/>
                </a:solidFill>
                <a:latin typeface="Trebuchet MS" panose="020B0603020202020204" pitchFamily="34" charset="0"/>
              </a:rPr>
              <a:t>Go to SETTINGS </a:t>
            </a:r>
            <a:r>
              <a:rPr lang="en-US" sz="2400" b="1" spc="-133" dirty="0">
                <a:solidFill>
                  <a:srgbClr val="7030A0"/>
                </a:solidFill>
                <a:latin typeface="Trebuchet MS" panose="020B0603020202020204" pitchFamily="34" charset="0"/>
                <a:sym typeface="Wingdings" panose="05000000000000000000" pitchFamily="2" charset="2"/>
              </a:rPr>
              <a:t> MY APPS and then you can find your app</a:t>
            </a:r>
            <a:endParaRPr lang="en-US" sz="2400" b="1" spc="-133" dirty="0">
              <a:solidFill>
                <a:srgbClr val="7030A0"/>
              </a:solidFill>
              <a:latin typeface="Trebuchet MS" panose="020B0603020202020204" pitchFamily="34" charset="0"/>
            </a:endParaRPr>
          </a:p>
        </p:txBody>
      </p:sp>
      <p:cxnSp>
        <p:nvCxnSpPr>
          <p:cNvPr id="9" name="Straight Arrow Connector 8"/>
          <p:cNvCxnSpPr/>
          <p:nvPr/>
        </p:nvCxnSpPr>
        <p:spPr>
          <a:xfrm>
            <a:off x="1512916" y="3374967"/>
            <a:ext cx="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27000" y="2287716"/>
            <a:ext cx="11813571" cy="3532787"/>
          </a:xfrm>
          <a:prstGeom prst="rect">
            <a:avLst/>
          </a:prstGeom>
        </p:spPr>
      </p:pic>
      <p:cxnSp>
        <p:nvCxnSpPr>
          <p:cNvPr id="7" name="Straight Arrow Connector 6"/>
          <p:cNvCxnSpPr/>
          <p:nvPr/>
        </p:nvCxnSpPr>
        <p:spPr>
          <a:xfrm flipH="1">
            <a:off x="-2043952" y="5002305"/>
            <a:ext cx="7291847" cy="19363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650954912"/>
      </p:ext>
    </p:extLst>
  </p:cSld>
  <p:clrMapOvr>
    <a:masterClrMapping/>
  </p:clrMapOvr>
  <p:transition spd="slow">
    <p:wipe/>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Read Committed Snapshot Isolation (RCSI)</a:t>
            </a:r>
            <a:br>
              <a:rPr sz="2900" b="1" dirty="0">
                <a:solidFill>
                  <a:srgbClr val="8B0D88"/>
                </a:solidFill>
                <a:latin typeface="Trebuchet MS" panose="020B0603020202020204" pitchFamily="34" charset="0"/>
                <a:ea typeface="+mj-ea"/>
                <a:cs typeface="+mj-cs"/>
              </a:rPr>
            </a:br>
            <a:br>
              <a:rPr lang="en-US" sz="3200" dirty="0"/>
            </a:b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1420566"/>
            <a:ext cx="10780222" cy="4339650"/>
          </a:xfrm>
          <a:prstGeom prst="rect">
            <a:avLst/>
          </a:prstGeom>
        </p:spPr>
        <p:txBody>
          <a:bodyPr wrap="square">
            <a:spAutoFit/>
          </a:bodyPr>
          <a:lstStyle/>
          <a:p>
            <a:pPr marL="34290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SQL Script to enable RCSI in your database :</a:t>
            </a:r>
          </a:p>
          <a:p>
            <a:pPr marL="342900" indent="-342900"/>
            <a:r>
              <a:rPr lang="en-US" sz="2400" spc="-133" dirty="0">
                <a:ln w="3175">
                  <a:noFill/>
                </a:ln>
                <a:solidFill>
                  <a:srgbClr val="7030A0"/>
                </a:solidFill>
                <a:latin typeface="Trebuchet MS" panose="020B0603020202020204" pitchFamily="34" charset="0"/>
              </a:rPr>
              <a:t>				</a:t>
            </a:r>
          </a:p>
          <a:p>
            <a:pPr marL="342900" indent="-342900"/>
            <a:r>
              <a:rPr lang="en-US" sz="2400" spc="-133" dirty="0">
                <a:ln w="3175">
                  <a:noFill/>
                </a:ln>
                <a:solidFill>
                  <a:srgbClr val="7030A0"/>
                </a:solidFill>
                <a:latin typeface="Trebuchet MS" panose="020B0603020202020204" pitchFamily="34" charset="0"/>
              </a:rPr>
              <a:t>					ALTER DATABASE &lt;Your crm database&gt;</a:t>
            </a:r>
          </a:p>
          <a:p>
            <a:pPr marL="342900" indent="-342900"/>
            <a:r>
              <a:rPr lang="en-US" sz="2400" spc="-133" dirty="0">
                <a:ln w="3175">
                  <a:noFill/>
                </a:ln>
                <a:solidFill>
                  <a:srgbClr val="7030A0"/>
                </a:solidFill>
                <a:latin typeface="Trebuchet MS" panose="020B0603020202020204" pitchFamily="34" charset="0"/>
              </a:rPr>
              <a:t>					SET ALLOW_SNAPSHOT_ISOLATION ON</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indent="-342900"/>
            <a:r>
              <a:rPr lang="en-US" sz="2400" spc="-133" dirty="0">
                <a:ln w="3175">
                  <a:noFill/>
                </a:ln>
                <a:solidFill>
                  <a:srgbClr val="7030A0"/>
                </a:solidFill>
                <a:latin typeface="Trebuchet MS" panose="020B0603020202020204" pitchFamily="34" charset="0"/>
              </a:rPr>
              <a:t>					ALTER DATABASE &lt;Your Crm Database&gt;</a:t>
            </a:r>
          </a:p>
          <a:p>
            <a:pPr marL="342900" indent="-342900"/>
            <a:r>
              <a:rPr lang="en-US" sz="2400" spc="-133" dirty="0">
                <a:ln w="3175">
                  <a:noFill/>
                </a:ln>
                <a:solidFill>
                  <a:srgbClr val="7030A0"/>
                </a:solidFill>
                <a:latin typeface="Trebuchet MS" panose="020B0603020202020204" pitchFamily="34" charset="0"/>
              </a:rPr>
              <a:t>					SET READ_COMMITTED_SNAPSHOT ON</a:t>
            </a:r>
          </a:p>
          <a:p>
            <a:pPr marL="342900" indent="-342900"/>
            <a:r>
              <a:rPr lang="en-US" sz="2400" spc="-133" dirty="0">
                <a:ln w="3175">
                  <a:noFill/>
                </a:ln>
                <a:solidFill>
                  <a:srgbClr val="7030A0"/>
                </a:solidFill>
                <a:latin typeface="Trebuchet MS" panose="020B0603020202020204" pitchFamily="34" charset="0"/>
              </a:rPr>
              <a:t>			</a:t>
            </a:r>
          </a:p>
          <a:p>
            <a:pPr marL="34290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endParaRPr lang="en-US" sz="2000" b="1" dirty="0"/>
          </a:p>
          <a:p>
            <a:r>
              <a:rPr lang="en-US" sz="2000" b="1" dirty="0"/>
              <a:t>		</a:t>
            </a:r>
          </a:p>
          <a:p>
            <a:endParaRPr lang="en-US" sz="2000" b="1" dirty="0"/>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254191054"/>
      </p:ext>
    </p:extLst>
  </p:cSld>
  <p:clrMapOvr>
    <a:masterClrMapping/>
  </p:clrMapOvr>
  <p:transition spd="slow">
    <p:wipe/>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17439"/>
            <a:ext cx="11684000" cy="696961"/>
          </a:xfrm>
        </p:spPr>
        <p:txBody>
          <a:bodyPr/>
          <a:lstStyle/>
          <a:p>
            <a:pPr defTabSz="914363"/>
            <a:r>
              <a:rPr sz="2900" b="1" dirty="0">
                <a:solidFill>
                  <a:srgbClr val="8B0D88"/>
                </a:solidFill>
                <a:latin typeface="Trebuchet MS" panose="020B0603020202020204" pitchFamily="34" charset="0"/>
                <a:ea typeface="+mj-ea"/>
                <a:cs typeface="+mj-cs"/>
              </a:rPr>
              <a:t>Reference Resources</a:t>
            </a:r>
            <a:br>
              <a:rPr sz="2900" b="1" dirty="0">
                <a:solidFill>
                  <a:srgbClr val="8B0D88"/>
                </a:solidFill>
                <a:latin typeface="Trebuchet MS" panose="020B0603020202020204" pitchFamily="34" charset="0"/>
                <a:ea typeface="+mj-ea"/>
                <a:cs typeface="+mj-cs"/>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1250403"/>
            <a:ext cx="10780222" cy="3354765"/>
          </a:xfrm>
          <a:prstGeom prst="rect">
            <a:avLst/>
          </a:prstGeom>
        </p:spPr>
        <p:txBody>
          <a:bodyPr wrap="square">
            <a:spAutoFit/>
          </a:bodyPr>
          <a:lstStyle/>
          <a:p>
            <a:endParaRPr lang="en-US" sz="2000" b="1" dirty="0">
              <a:solidFill>
                <a:prstClr val="black"/>
              </a:solidFill>
            </a:endParaRPr>
          </a:p>
          <a:p>
            <a:r>
              <a:rPr lang="en-US" sz="2400" spc="-133" dirty="0">
                <a:ln w="3175">
                  <a:noFill/>
                </a:ln>
                <a:solidFill>
                  <a:srgbClr val="7030A0"/>
                </a:solidFill>
                <a:latin typeface="Trebuchet MS" panose="020B0603020202020204" pitchFamily="34" charset="0"/>
              </a:rPr>
              <a:t>please refer the below link to understand isolation levels in SQL :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hlinkClick r:id="rId3"/>
              </a:rPr>
              <a:t>https://msdn.microsoft.com/en-IN/library/ms173763.aspx</a:t>
            </a:r>
            <a:r>
              <a:rPr lang="en-US" sz="2400" spc="-133" dirty="0">
                <a:ln w="3175">
                  <a:noFill/>
                </a:ln>
                <a:solidFill>
                  <a:srgbClr val="7030A0"/>
                </a:solidFill>
                <a:latin typeface="Trebuchet MS" panose="020B0603020202020204" pitchFamily="34" charset="0"/>
              </a:rPr>
              <a:t>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Please refer my blog to understand more on RCSI with Microsoft Dynamics CRM: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hlinkClick r:id="rId4"/>
              </a:rPr>
              <a:t>https://debajmecrm.com/2015/11/09/read-committed-snapshot-isolation-rcsiknow-before-you-use-it-for-your-dynamics-crm-database</a:t>
            </a:r>
            <a:r>
              <a:rPr lang="en-US" sz="2400" spc="-133" dirty="0">
                <a:ln w="3175">
                  <a:noFill/>
                </a:ln>
                <a:solidFill>
                  <a:srgbClr val="7030A0"/>
                </a:solidFill>
                <a:latin typeface="Trebuchet MS" panose="020B0603020202020204" pitchFamily="34" charset="0"/>
              </a:rPr>
              <a:t> </a:t>
            </a:r>
          </a:p>
        </p:txBody>
      </p:sp>
      <p:pic>
        <p:nvPicPr>
          <p:cNvPr id="77826" name="Picture 2" descr="Import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6"/>
          <a:stretch>
            <a:fillRect/>
          </a:stretch>
        </p:blipFill>
        <p:spPr>
          <a:xfrm>
            <a:off x="11011655" y="0"/>
            <a:ext cx="1180345" cy="1035586"/>
          </a:xfrm>
          <a:prstGeom prst="rect">
            <a:avLst/>
          </a:prstGeom>
        </p:spPr>
      </p:pic>
    </p:spTree>
    <p:extLst>
      <p:ext uri="{BB962C8B-B14F-4D97-AF65-F5344CB8AC3E}">
        <p14:creationId xmlns:p14="http://schemas.microsoft.com/office/powerpoint/2010/main" val="1357958058"/>
      </p:ext>
    </p:extLst>
  </p:cSld>
  <p:clrMapOvr>
    <a:masterClrMapping/>
  </p:clrMapOvr>
  <p:transition spd="slow">
    <p:wipe/>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Advanced Features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344869264"/>
      </p:ext>
    </p:extLst>
  </p:cSld>
  <p:clrMapOvr>
    <a:masterClrMapping/>
  </p:clrMapOvr>
  <p:transition spd="slow">
    <p:wipe/>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2093"/>
            <a:ext cx="10780222" cy="6678751"/>
          </a:xfrm>
          <a:prstGeom prst="rect">
            <a:avLst/>
          </a:prstGeom>
        </p:spPr>
        <p:txBody>
          <a:bodyPr wrap="square">
            <a:spAutoFit/>
          </a:bodyPr>
          <a:lstStyle/>
          <a:p>
            <a:pPr lvl="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Microsoft Flow is a cloud-based software tool that allows employees to create and automate workflows across multiple applications and services without the need for developer help. </a:t>
            </a:r>
          </a:p>
          <a:p>
            <a:pPr lvl="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lvl="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Automated workflows are called flows. To create a flow, the user specifies what action should take place when a specific event occurs.</a:t>
            </a:r>
          </a:p>
          <a:p>
            <a:pPr lvl="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lvl="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Once a flow is built, it can be managed on the desktop or through an app on a mobile device. Flow integrates with various Microsoft services, including PowerApps, Dynamics 365 and Office 365. </a:t>
            </a:r>
          </a:p>
          <a:p>
            <a:pPr lvl="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lvl="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The Microsoft Flow Admin Center allows an administrator to manage users, permissions and roles and ensure that employee-created flows comply with data loss prevention policies.</a:t>
            </a:r>
          </a:p>
          <a:p>
            <a:pPr lvl="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lvl="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If used correctly, you can perform a wide array of functions such as email attachment storage, data collection or automatically posting to social media. </a:t>
            </a:r>
          </a:p>
          <a:p>
            <a:pPr marL="342900" lvl="0" indent="-342900">
              <a:buFont typeface="Arial" panose="020B0604020202020204" pitchFamily="34" charset="0"/>
              <a:buChar char="•"/>
            </a:pPr>
            <a:endParaRPr lang="en-US" sz="2000"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934882226"/>
      </p:ext>
    </p:extLst>
  </p:cSld>
  <p:clrMapOvr>
    <a:masterClrMapping/>
  </p:clrMapOvr>
  <p:transition spd="slow">
    <p:wipe/>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What are connectors and triggers?</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2093"/>
            <a:ext cx="10780222" cy="6001643"/>
          </a:xfrm>
          <a:prstGeom prst="rect">
            <a:avLst/>
          </a:prstGeom>
        </p:spPr>
        <p:txBody>
          <a:bodyPr wrap="square">
            <a:spAutoFit/>
          </a:bodyPr>
          <a:lstStyle/>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A connector is a service that you log into and use. Examples of these include OneDrive for Business, Twitter or Salesforce.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A trigger is an event that occurs within the service that will then result in the desired action. These triggers include, when a lead is created or when an email from Jane Smith arrives in the Inbox folder. This then initiates the flow you are about to create.</a:t>
            </a:r>
          </a:p>
          <a:p>
            <a:pPr lvl="0">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Each flow has a detailed section that helps you manage it to optimize the services found within. Options are housed within tiles. They are as follows:</a:t>
            </a:r>
          </a:p>
          <a:p>
            <a:pPr marL="342900" lvl="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pPr>
            <a:r>
              <a:rPr lang="en-US" sz="2400" b="1" spc="-133" dirty="0">
                <a:ln w="3175">
                  <a:noFill/>
                </a:ln>
                <a:solidFill>
                  <a:srgbClr val="7030A0"/>
                </a:solidFill>
                <a:latin typeface="Trebuchet MS" panose="020B0603020202020204" pitchFamily="34" charset="0"/>
              </a:rPr>
              <a:t>Description</a:t>
            </a:r>
            <a:r>
              <a:rPr lang="en-US" sz="2400" spc="-133" dirty="0">
                <a:ln w="3175">
                  <a:noFill/>
                </a:ln>
                <a:solidFill>
                  <a:srgbClr val="7030A0"/>
                </a:solidFill>
                <a:latin typeface="Trebuchet MS" panose="020B0603020202020204" pitchFamily="34" charset="0"/>
              </a:rPr>
              <a:t> : This section contains the title and the description of the flow. You can change the details by clicking on Edit description.</a:t>
            </a:r>
          </a:p>
          <a:p>
            <a:pPr marL="342900" lvl="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pPr>
            <a:r>
              <a:rPr lang="en-US" sz="2400" spc="-133" dirty="0">
                <a:ln w="3175">
                  <a:noFill/>
                </a:ln>
                <a:solidFill>
                  <a:srgbClr val="7030A0"/>
                </a:solidFill>
                <a:latin typeface="Trebuchet MS" panose="020B0603020202020204" pitchFamily="34" charset="0"/>
              </a:rPr>
              <a:t> </a:t>
            </a:r>
          </a:p>
          <a:p>
            <a:pPr marL="342900" lvl="0" indent="-342900">
              <a:buFont typeface="Arial" panose="020B0604020202020204" pitchFamily="34" charset="0"/>
              <a:buChar char="•"/>
            </a:pPr>
            <a:endParaRPr lang="en-US" sz="2400" spc="-133" dirty="0">
              <a:ln w="3175">
                <a:noFill/>
              </a:ln>
              <a:solidFill>
                <a:srgbClr val="7030A0"/>
              </a:solidFill>
              <a:latin typeface="Trebuchet MS" panose="020B0603020202020204" pitchFamily="34" charset="0"/>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9203066"/>
      </p:ext>
    </p:extLst>
  </p:cSld>
  <p:clrMapOvr>
    <a:masterClrMapping/>
  </p:clrMapOvr>
  <p:transition spd="slow">
    <p:wipe/>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What are connectors and triggers?</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2093"/>
            <a:ext cx="10780222" cy="4893647"/>
          </a:xfrm>
          <a:prstGeom prst="rect">
            <a:avLst/>
          </a:prstGeom>
        </p:spPr>
        <p:txBody>
          <a:bodyPr wrap="square">
            <a:spAutoFit/>
          </a:bodyPr>
          <a:lstStyle/>
          <a:p>
            <a:pPr marL="342900" lvl="0" indent="-342900">
              <a:buFont typeface="Arial" panose="020B0604020202020204" pitchFamily="34" charset="0"/>
              <a:buChar char="•"/>
              <a:defRPr/>
            </a:pPr>
            <a:r>
              <a:rPr lang="en-US" sz="2400" b="1" spc="-133" dirty="0">
                <a:ln w="3175">
                  <a:noFill/>
                </a:ln>
                <a:solidFill>
                  <a:srgbClr val="7030A0"/>
                </a:solidFill>
                <a:latin typeface="Trebuchet MS" panose="020B0603020202020204" pitchFamily="34" charset="0"/>
              </a:rPr>
              <a:t>Connections and Owners </a:t>
            </a:r>
            <a:r>
              <a:rPr lang="en-US" sz="2400" spc="-133" dirty="0">
                <a:ln w="3175">
                  <a:noFill/>
                </a:ln>
                <a:solidFill>
                  <a:srgbClr val="7030A0"/>
                </a:solidFill>
                <a:latin typeface="Trebuchet MS" panose="020B0603020202020204" pitchFamily="34" charset="0"/>
              </a:rPr>
              <a:t>: These tiles both contain all service connection types used in the flow and the details of the individuals who are using that particular flow. Owners can update, edit and even delete flows. All owners can also add and remove members from the flow ownership.</a:t>
            </a:r>
          </a:p>
          <a:p>
            <a:pPr marL="342900" lvl="0" indent="-342900">
              <a:defRPr/>
            </a:pPr>
            <a:endParaRPr lang="en-US" sz="2400" dirty="0">
              <a:solidFill>
                <a:prstClr val="black"/>
              </a:solidFill>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Run History — As flows are running, you can see details such as the date they were created as well as trigger details. A Status section will also indicate if a trigger had failed.</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Microsoft Flow offers a few ways to create flows for your benefit. Templates are readily available throughout the website, but you can also decide to bake one from scratch.</a:t>
            </a:r>
          </a:p>
          <a:p>
            <a:pPr lvl="0">
              <a:defRPr/>
            </a:pPr>
            <a:endParaRPr lang="en-US" sz="2400"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58643932"/>
      </p:ext>
    </p:extLst>
  </p:cSld>
  <p:clrMapOvr>
    <a:masterClrMapping/>
  </p:clrMapOvr>
  <p:transition spd="slow">
    <p:wipe/>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F4C460D-260A-4896-9749-5E3197051BCB}"/>
              </a:ext>
            </a:extLst>
          </p:cNvPr>
          <p:cNvPicPr>
            <a:picLocks noChangeAspect="1"/>
          </p:cNvPicPr>
          <p:nvPr/>
        </p:nvPicPr>
        <p:blipFill>
          <a:blip r:embed="rId4"/>
          <a:stretch>
            <a:fillRect/>
          </a:stretch>
        </p:blipFill>
        <p:spPr>
          <a:xfrm>
            <a:off x="127000" y="1061528"/>
            <a:ext cx="11839432" cy="3580397"/>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956980001"/>
      </p:ext>
    </p:extLst>
  </p:cSld>
  <p:clrMapOvr>
    <a:masterClrMapping/>
  </p:clrMapOvr>
  <p:transition spd="slow">
    <p:wipe/>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434F60-A8C8-4321-A812-BD3B37C71946}"/>
              </a:ext>
            </a:extLst>
          </p:cNvPr>
          <p:cNvPicPr>
            <a:picLocks noChangeAspect="1"/>
          </p:cNvPicPr>
          <p:nvPr/>
        </p:nvPicPr>
        <p:blipFill>
          <a:blip r:embed="rId4"/>
          <a:stretch>
            <a:fillRect/>
          </a:stretch>
        </p:blipFill>
        <p:spPr>
          <a:xfrm>
            <a:off x="192988" y="1856812"/>
            <a:ext cx="11232299" cy="4824891"/>
          </a:xfrm>
          <a:prstGeom prst="rect">
            <a:avLst/>
          </a:prstGeom>
        </p:spPr>
      </p:pic>
      <p:sp>
        <p:nvSpPr>
          <p:cNvPr id="6" name="Rectangle 5">
            <a:extLst>
              <a:ext uri="{FF2B5EF4-FFF2-40B4-BE49-F238E27FC236}">
                <a16:creationId xmlns:a16="http://schemas.microsoft.com/office/drawing/2014/main" id="{7A7D8720-B3A0-43EF-B42B-6547633784CD}"/>
              </a:ext>
            </a:extLst>
          </p:cNvPr>
          <p:cNvSpPr/>
          <p:nvPr/>
        </p:nvSpPr>
        <p:spPr>
          <a:xfrm>
            <a:off x="540586" y="739545"/>
            <a:ext cx="10780222" cy="707886"/>
          </a:xfrm>
          <a:prstGeom prst="rect">
            <a:avLst/>
          </a:prstGeom>
        </p:spPr>
        <p:txBody>
          <a:bodyPr wrap="square">
            <a:spAutoFit/>
          </a:bodyPr>
          <a:lstStyle/>
          <a:p>
            <a:pPr lvl="0">
              <a:defRPr/>
            </a:pPr>
            <a:r>
              <a:rPr lang="en-US" sz="2000" dirty="0">
                <a:solidFill>
                  <a:prstClr val="black"/>
                </a:solidFill>
              </a:rPr>
              <a:t>Search for CRM templates and you can find some predefined Microsoft Flow template for Dynamics 365 CRM which can be used to automate some predefined tasks</a:t>
            </a:r>
          </a:p>
        </p:txBody>
      </p:sp>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849083502"/>
      </p:ext>
    </p:extLst>
  </p:cSld>
  <p:clrMapOvr>
    <a:masterClrMapping/>
  </p:clrMapOvr>
  <p:transition spd="slow">
    <p:wipe/>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46C4401-7F81-4410-9D46-C9446BBB2885}"/>
              </a:ext>
            </a:extLst>
          </p:cNvPr>
          <p:cNvPicPr>
            <a:picLocks noChangeAspect="1"/>
          </p:cNvPicPr>
          <p:nvPr/>
        </p:nvPicPr>
        <p:blipFill>
          <a:blip r:embed="rId4"/>
          <a:stretch>
            <a:fillRect/>
          </a:stretch>
        </p:blipFill>
        <p:spPr>
          <a:xfrm>
            <a:off x="1156820" y="858172"/>
            <a:ext cx="8119155" cy="5802808"/>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186443443"/>
      </p:ext>
    </p:extLst>
  </p:cSld>
  <p:clrMapOvr>
    <a:masterClrMapping/>
  </p:clrMapOvr>
  <p:transition spd="slow">
    <p:wipe/>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AAE7D8-B5C2-4079-B109-CF57DC8B07FF}"/>
              </a:ext>
            </a:extLst>
          </p:cNvPr>
          <p:cNvPicPr>
            <a:picLocks noChangeAspect="1"/>
          </p:cNvPicPr>
          <p:nvPr/>
        </p:nvPicPr>
        <p:blipFill>
          <a:blip r:embed="rId4"/>
          <a:stretch>
            <a:fillRect/>
          </a:stretch>
        </p:blipFill>
        <p:spPr>
          <a:xfrm>
            <a:off x="287256" y="920783"/>
            <a:ext cx="11684000" cy="5385594"/>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71121377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normAutofit/>
          </a:bodyPr>
          <a:lstStyle/>
          <a:p>
            <a:pPr defTabSz="914363"/>
            <a:r>
              <a:rPr lang="en-US" sz="2900" b="1" dirty="0">
                <a:ln w="3175">
                  <a:noFill/>
                </a:ln>
                <a:solidFill>
                  <a:srgbClr val="8B0D88"/>
                </a:solidFill>
                <a:latin typeface="Trebuchet MS" panose="020B0603020202020204" pitchFamily="34" charset="0"/>
              </a:rPr>
              <a:t>Manage Apps using new App Designer in Dynamics 365</a:t>
            </a:r>
          </a:p>
        </p:txBody>
      </p:sp>
      <p:cxnSp>
        <p:nvCxnSpPr>
          <p:cNvPr id="9" name="Straight Arrow Connector 8"/>
          <p:cNvCxnSpPr/>
          <p:nvPr/>
        </p:nvCxnSpPr>
        <p:spPr>
          <a:xfrm>
            <a:off x="1512916" y="3374967"/>
            <a:ext cx="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739152" y="965200"/>
            <a:ext cx="7570134" cy="5683118"/>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62376057"/>
      </p:ext>
    </p:extLst>
  </p:cSld>
  <p:clrMapOvr>
    <a:masterClrMapping/>
  </p:clrMapOvr>
  <p:transition spd="slow">
    <p:wipe/>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AAE7D8-B5C2-4079-B109-CF57DC8B07FF}"/>
              </a:ext>
            </a:extLst>
          </p:cNvPr>
          <p:cNvPicPr>
            <a:picLocks noChangeAspect="1"/>
          </p:cNvPicPr>
          <p:nvPr/>
        </p:nvPicPr>
        <p:blipFill>
          <a:blip r:embed="rId4"/>
          <a:stretch>
            <a:fillRect/>
          </a:stretch>
        </p:blipFill>
        <p:spPr>
          <a:xfrm>
            <a:off x="287256" y="920783"/>
            <a:ext cx="11684000" cy="5385594"/>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4115946962"/>
      </p:ext>
    </p:extLst>
  </p:cSld>
  <p:clrMapOvr>
    <a:masterClrMapping/>
  </p:clrMapOvr>
  <p:transition spd="slow">
    <p:wipe/>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86EA01B-1AAB-4378-9A9A-A9DA2D440623}"/>
              </a:ext>
            </a:extLst>
          </p:cNvPr>
          <p:cNvPicPr>
            <a:picLocks noChangeAspect="1"/>
          </p:cNvPicPr>
          <p:nvPr/>
        </p:nvPicPr>
        <p:blipFill>
          <a:blip r:embed="rId4"/>
          <a:stretch>
            <a:fillRect/>
          </a:stretch>
        </p:blipFill>
        <p:spPr>
          <a:xfrm>
            <a:off x="197962" y="1030309"/>
            <a:ext cx="11613038" cy="5000567"/>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019092716"/>
      </p:ext>
    </p:extLst>
  </p:cSld>
  <p:clrMapOvr>
    <a:masterClrMapping/>
  </p:clrMapOvr>
  <p:transition spd="slow">
    <p:wipe/>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27E230-A511-476C-9BDD-E1A5941FFA62}"/>
              </a:ext>
            </a:extLst>
          </p:cNvPr>
          <p:cNvPicPr>
            <a:picLocks noChangeAspect="1"/>
          </p:cNvPicPr>
          <p:nvPr/>
        </p:nvPicPr>
        <p:blipFill>
          <a:blip r:embed="rId4"/>
          <a:stretch>
            <a:fillRect/>
          </a:stretch>
        </p:blipFill>
        <p:spPr>
          <a:xfrm>
            <a:off x="974251" y="1788098"/>
            <a:ext cx="6454072" cy="4779502"/>
          </a:xfrm>
          <a:prstGeom prst="rect">
            <a:avLst/>
          </a:prstGeom>
        </p:spPr>
      </p:pic>
      <p:sp>
        <p:nvSpPr>
          <p:cNvPr id="6" name="Rectangle 5">
            <a:extLst>
              <a:ext uri="{FF2B5EF4-FFF2-40B4-BE49-F238E27FC236}">
                <a16:creationId xmlns:a16="http://schemas.microsoft.com/office/drawing/2014/main" id="{1E4BCA7B-63A1-462B-BC34-7F2C589B40C0}"/>
              </a:ext>
            </a:extLst>
          </p:cNvPr>
          <p:cNvSpPr/>
          <p:nvPr/>
        </p:nvSpPr>
        <p:spPr>
          <a:xfrm>
            <a:off x="540586" y="739545"/>
            <a:ext cx="10780222" cy="400110"/>
          </a:xfrm>
          <a:prstGeom prst="rect">
            <a:avLst/>
          </a:prstGeom>
        </p:spPr>
        <p:txBody>
          <a:bodyPr wrap="square">
            <a:spAutoFit/>
          </a:bodyPr>
          <a:lstStyle/>
          <a:p>
            <a:pPr lvl="0">
              <a:defRPr/>
            </a:pPr>
            <a:r>
              <a:rPr lang="en-US" sz="2000" dirty="0">
                <a:solidFill>
                  <a:prstClr val="black"/>
                </a:solidFill>
              </a:rPr>
              <a:t>Flow template to enter inputs to create a contact in Dynamics 365 CRM</a:t>
            </a:r>
          </a:p>
        </p:txBody>
      </p:sp>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944203523"/>
      </p:ext>
    </p:extLst>
  </p:cSld>
  <p:clrMapOvr>
    <a:masterClrMapping/>
  </p:clrMapOvr>
  <p:transition spd="slow">
    <p:wipe/>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E4BCA7B-63A1-462B-BC34-7F2C589B40C0}"/>
              </a:ext>
            </a:extLst>
          </p:cNvPr>
          <p:cNvSpPr/>
          <p:nvPr/>
        </p:nvSpPr>
        <p:spPr>
          <a:xfrm>
            <a:off x="540586" y="739545"/>
            <a:ext cx="10780222" cy="400110"/>
          </a:xfrm>
          <a:prstGeom prst="rect">
            <a:avLst/>
          </a:prstGeom>
        </p:spPr>
        <p:txBody>
          <a:bodyPr wrap="square">
            <a:spAutoFit/>
          </a:bodyPr>
          <a:lstStyle/>
          <a:p>
            <a:pPr lvl="0">
              <a:defRPr/>
            </a:pPr>
            <a:r>
              <a:rPr lang="en-US" sz="2000" dirty="0">
                <a:solidFill>
                  <a:prstClr val="black"/>
                </a:solidFill>
              </a:rPr>
              <a:t>Users can add new field to the template by using the “Add an Input” button highlighted below.</a:t>
            </a:r>
          </a:p>
        </p:txBody>
      </p:sp>
      <p:pic>
        <p:nvPicPr>
          <p:cNvPr id="7" name="Picture 6">
            <a:extLst>
              <a:ext uri="{FF2B5EF4-FFF2-40B4-BE49-F238E27FC236}">
                <a16:creationId xmlns:a16="http://schemas.microsoft.com/office/drawing/2014/main" id="{7384E8FE-6A4F-419C-846E-48EADD7F3C47}"/>
              </a:ext>
            </a:extLst>
          </p:cNvPr>
          <p:cNvPicPr>
            <a:picLocks noChangeAspect="1"/>
          </p:cNvPicPr>
          <p:nvPr/>
        </p:nvPicPr>
        <p:blipFill>
          <a:blip r:embed="rId4"/>
          <a:stretch>
            <a:fillRect/>
          </a:stretch>
        </p:blipFill>
        <p:spPr>
          <a:xfrm>
            <a:off x="1434897" y="1406749"/>
            <a:ext cx="8991600" cy="4810125"/>
          </a:xfrm>
          <a:prstGeom prst="rect">
            <a:avLst/>
          </a:prstGeom>
        </p:spPr>
      </p:pic>
      <p:pic>
        <p:nvPicPr>
          <p:cNvPr id="8" name="Picture 7"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87142229"/>
      </p:ext>
    </p:extLst>
  </p:cSld>
  <p:clrMapOvr>
    <a:masterClrMapping/>
  </p:clrMapOvr>
  <p:transition spd="slow">
    <p:wipe/>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4C4F298-ED13-40FC-B201-7B310DBFD203}"/>
              </a:ext>
            </a:extLst>
          </p:cNvPr>
          <p:cNvPicPr>
            <a:picLocks noChangeAspect="1"/>
          </p:cNvPicPr>
          <p:nvPr/>
        </p:nvPicPr>
        <p:blipFill>
          <a:blip r:embed="rId4"/>
          <a:stretch>
            <a:fillRect/>
          </a:stretch>
        </p:blipFill>
        <p:spPr>
          <a:xfrm>
            <a:off x="1129875" y="885091"/>
            <a:ext cx="8108393" cy="5804666"/>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099478381"/>
      </p:ext>
    </p:extLst>
  </p:cSld>
  <p:clrMapOvr>
    <a:masterClrMapping/>
  </p:clrMapOvr>
  <p:transition spd="slow">
    <p:wipe/>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E4BCA7B-63A1-462B-BC34-7F2C589B40C0}"/>
              </a:ext>
            </a:extLst>
          </p:cNvPr>
          <p:cNvSpPr/>
          <p:nvPr/>
        </p:nvSpPr>
        <p:spPr>
          <a:xfrm>
            <a:off x="540586" y="739545"/>
            <a:ext cx="1078022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Next step is to choose the Dynamics 365 CRM Organization to which the flow will connect to create the contact record.</a:t>
            </a:r>
          </a:p>
        </p:txBody>
      </p:sp>
      <p:pic>
        <p:nvPicPr>
          <p:cNvPr id="3" name="Picture 2">
            <a:extLst>
              <a:ext uri="{FF2B5EF4-FFF2-40B4-BE49-F238E27FC236}">
                <a16:creationId xmlns:a16="http://schemas.microsoft.com/office/drawing/2014/main" id="{ACD76F88-07F0-4A70-BC42-439542319F8B}"/>
              </a:ext>
            </a:extLst>
          </p:cNvPr>
          <p:cNvPicPr>
            <a:picLocks noChangeAspect="1"/>
          </p:cNvPicPr>
          <p:nvPr/>
        </p:nvPicPr>
        <p:blipFill>
          <a:blip r:embed="rId4"/>
          <a:stretch>
            <a:fillRect/>
          </a:stretch>
        </p:blipFill>
        <p:spPr>
          <a:xfrm>
            <a:off x="975773" y="1533525"/>
            <a:ext cx="9429750" cy="5324475"/>
          </a:xfrm>
          <a:prstGeom prst="rect">
            <a:avLst/>
          </a:prstGeom>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283674269"/>
      </p:ext>
    </p:extLst>
  </p:cSld>
  <p:clrMapOvr>
    <a:masterClrMapping/>
  </p:clrMapOvr>
  <p:transition spd="slow">
    <p:wipe/>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FBE01-7DE1-4F3B-99BD-97BFC7153B49}"/>
              </a:ext>
            </a:extLst>
          </p:cNvPr>
          <p:cNvPicPr>
            <a:picLocks noChangeAspect="1"/>
          </p:cNvPicPr>
          <p:nvPr/>
        </p:nvPicPr>
        <p:blipFill>
          <a:blip r:embed="rId4"/>
          <a:stretch>
            <a:fillRect/>
          </a:stretch>
        </p:blipFill>
        <p:spPr>
          <a:xfrm>
            <a:off x="1157287" y="1400175"/>
            <a:ext cx="9877425" cy="4057650"/>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58562138"/>
      </p:ext>
    </p:extLst>
  </p:cSld>
  <p:clrMapOvr>
    <a:masterClrMapping/>
  </p:clrMapOvr>
  <p:transition spd="slow">
    <p:wipe/>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E4BCA7B-63A1-462B-BC34-7F2C589B40C0}"/>
              </a:ext>
            </a:extLst>
          </p:cNvPr>
          <p:cNvSpPr/>
          <p:nvPr/>
        </p:nvSpPr>
        <p:spPr>
          <a:xfrm>
            <a:off x="540586" y="739545"/>
            <a:ext cx="1078022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Once it is connected to Dynamics CRM Organization the CRM field mapping screen Loads</a:t>
            </a:r>
          </a:p>
        </p:txBody>
      </p:sp>
      <p:pic>
        <p:nvPicPr>
          <p:cNvPr id="3" name="Picture 2">
            <a:extLst>
              <a:ext uri="{FF2B5EF4-FFF2-40B4-BE49-F238E27FC236}">
                <a16:creationId xmlns:a16="http://schemas.microsoft.com/office/drawing/2014/main" id="{5830C2E6-4660-4449-9493-3805E10C89FE}"/>
              </a:ext>
            </a:extLst>
          </p:cNvPr>
          <p:cNvPicPr>
            <a:picLocks noChangeAspect="1"/>
          </p:cNvPicPr>
          <p:nvPr/>
        </p:nvPicPr>
        <p:blipFill>
          <a:blip r:embed="rId4"/>
          <a:stretch>
            <a:fillRect/>
          </a:stretch>
        </p:blipFill>
        <p:spPr>
          <a:xfrm>
            <a:off x="3082564" y="1220243"/>
            <a:ext cx="6646235" cy="5552915"/>
          </a:xfrm>
          <a:prstGeom prst="rect">
            <a:avLst/>
          </a:prstGeom>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737058804"/>
      </p:ext>
    </p:extLst>
  </p:cSld>
  <p:clrMapOvr>
    <a:masterClrMapping/>
  </p:clrMapOvr>
  <p:transition spd="slow">
    <p:wipe/>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E4BCA7B-63A1-462B-BC34-7F2C589B40C0}"/>
              </a:ext>
            </a:extLst>
          </p:cNvPr>
          <p:cNvSpPr/>
          <p:nvPr/>
        </p:nvSpPr>
        <p:spPr>
          <a:xfrm>
            <a:off x="540586" y="739545"/>
            <a:ext cx="107802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133" dirty="0">
                <a:ln w="3175">
                  <a:noFill/>
                </a:ln>
                <a:solidFill>
                  <a:srgbClr val="7030A0"/>
                </a:solidFill>
                <a:latin typeface="Trebuchet MS" panose="020B0603020202020204" pitchFamily="34" charset="0"/>
              </a:rPr>
              <a:t>Notifications can be setup on the successful completion of the record creation</a:t>
            </a:r>
          </a:p>
        </p:txBody>
      </p:sp>
      <p:pic>
        <p:nvPicPr>
          <p:cNvPr id="4" name="Picture 3">
            <a:extLst>
              <a:ext uri="{FF2B5EF4-FFF2-40B4-BE49-F238E27FC236}">
                <a16:creationId xmlns:a16="http://schemas.microsoft.com/office/drawing/2014/main" id="{A3149C69-2D7E-410C-9FC5-E5C1BC553008}"/>
              </a:ext>
            </a:extLst>
          </p:cNvPr>
          <p:cNvPicPr>
            <a:picLocks noChangeAspect="1"/>
          </p:cNvPicPr>
          <p:nvPr/>
        </p:nvPicPr>
        <p:blipFill>
          <a:blip r:embed="rId4"/>
          <a:stretch>
            <a:fillRect/>
          </a:stretch>
        </p:blipFill>
        <p:spPr>
          <a:xfrm>
            <a:off x="1195387" y="1414462"/>
            <a:ext cx="9801225" cy="4029075"/>
          </a:xfrm>
          <a:prstGeom prst="rect">
            <a:avLst/>
          </a:prstGeom>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65954732"/>
      </p:ext>
    </p:extLst>
  </p:cSld>
  <p:clrMapOvr>
    <a:masterClrMapping/>
  </p:clrMapOvr>
  <p:transition spd="slow">
    <p:wipe/>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E4BCA7B-63A1-462B-BC34-7F2C589B40C0}"/>
              </a:ext>
            </a:extLst>
          </p:cNvPr>
          <p:cNvSpPr/>
          <p:nvPr/>
        </p:nvSpPr>
        <p:spPr>
          <a:xfrm>
            <a:off x="540586" y="984643"/>
            <a:ext cx="10780222" cy="1938992"/>
          </a:xfrm>
          <a:prstGeom prst="rect">
            <a:avLst/>
          </a:prstGeom>
        </p:spPr>
        <p:txBody>
          <a:bodyPr wrap="square">
            <a:spAutoFit/>
          </a:bodyPr>
          <a:lstStyle/>
          <a:p>
            <a:pPr>
              <a:defRPr/>
            </a:pPr>
            <a:r>
              <a:rPr lang="en-US" sz="2400" spc="-133" dirty="0">
                <a:ln w="3175">
                  <a:noFill/>
                </a:ln>
                <a:solidFill>
                  <a:srgbClr val="7030A0"/>
                </a:solidFill>
                <a:latin typeface="Trebuchet MS" panose="020B0603020202020204" pitchFamily="34" charset="0"/>
              </a:rPr>
              <a:t>Once the flow is created users can see them under “My Flows” or “ Team Flows” based on you created or if the flow belongs to your team.</a:t>
            </a:r>
          </a:p>
          <a:p>
            <a:pPr>
              <a:defRPr/>
            </a:pPr>
            <a:endParaRPr lang="en-US" sz="2400" spc="-133" dirty="0">
              <a:ln w="3175">
                <a:noFill/>
              </a:ln>
              <a:solidFill>
                <a:srgbClr val="7030A0"/>
              </a:solidFill>
              <a:latin typeface="Trebuchet MS" panose="020B0603020202020204" pitchFamily="34" charset="0"/>
            </a:endParaRPr>
          </a:p>
          <a:p>
            <a:pPr>
              <a:defRPr/>
            </a:pPr>
            <a:r>
              <a:rPr lang="en-US" sz="2400" spc="-133" dirty="0">
                <a:ln w="3175">
                  <a:noFill/>
                </a:ln>
                <a:solidFill>
                  <a:srgbClr val="7030A0"/>
                </a:solidFill>
                <a:latin typeface="Trebuchet MS" panose="020B0603020202020204" pitchFamily="34" charset="0"/>
              </a:rPr>
              <a:t>Flow can be manually triggered or it can be configured to be automatically triggered based on other actions</a:t>
            </a:r>
            <a:r>
              <a:rPr kumimoji="0" lang="en-US" sz="2000" b="0" i="0" u="none" strike="noStrike" kern="1200" cap="none" spc="0" normalizeH="0" baseline="0" noProof="0" dirty="0">
                <a:ln>
                  <a:noFill/>
                </a:ln>
                <a:solidFill>
                  <a:prstClr val="black"/>
                </a:solidFill>
                <a:effectLst/>
                <a:uLnTx/>
                <a:uFillTx/>
                <a:latin typeface="Segoe UI"/>
                <a:ea typeface="+mn-ea"/>
                <a:cs typeface="+mn-cs"/>
              </a:rPr>
              <a:t>.</a:t>
            </a:r>
          </a:p>
        </p:txBody>
      </p:sp>
      <p:pic>
        <p:nvPicPr>
          <p:cNvPr id="3" name="Picture 2">
            <a:extLst>
              <a:ext uri="{FF2B5EF4-FFF2-40B4-BE49-F238E27FC236}">
                <a16:creationId xmlns:a16="http://schemas.microsoft.com/office/drawing/2014/main" id="{8753F9CD-0BB0-4C98-979C-CECD1A492A70}"/>
              </a:ext>
            </a:extLst>
          </p:cNvPr>
          <p:cNvPicPr>
            <a:picLocks noChangeAspect="1"/>
          </p:cNvPicPr>
          <p:nvPr/>
        </p:nvPicPr>
        <p:blipFill>
          <a:blip r:embed="rId4"/>
          <a:stretch>
            <a:fillRect/>
          </a:stretch>
        </p:blipFill>
        <p:spPr>
          <a:xfrm>
            <a:off x="230695" y="2974839"/>
            <a:ext cx="11800969" cy="2539841"/>
          </a:xfrm>
          <a:prstGeom prst="rect">
            <a:avLst/>
          </a:prstGeom>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410768367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Architecture And Security Model</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232614906"/>
      </p:ext>
    </p:extLst>
  </p:cSld>
  <p:clrMapOvr>
    <a:masterClrMapping/>
  </p:clrMapOvr>
  <p:transition spd="slow">
    <p:wipe/>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E4BCA7B-63A1-462B-BC34-7F2C589B40C0}"/>
              </a:ext>
            </a:extLst>
          </p:cNvPr>
          <p:cNvSpPr/>
          <p:nvPr/>
        </p:nvSpPr>
        <p:spPr>
          <a:xfrm>
            <a:off x="540586" y="984643"/>
            <a:ext cx="10780222" cy="461665"/>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US" sz="2400" spc="-133" dirty="0">
                <a:ln w="3175">
                  <a:noFill/>
                </a:ln>
                <a:solidFill>
                  <a:srgbClr val="7030A0"/>
                </a:solidFill>
                <a:latin typeface="Trebuchet MS" panose="020B0603020202020204" pitchFamily="34" charset="0"/>
              </a:rPr>
              <a:t>Users can run the flow by click the “Run Now” button </a:t>
            </a:r>
          </a:p>
        </p:txBody>
      </p:sp>
      <p:pic>
        <p:nvPicPr>
          <p:cNvPr id="4" name="Picture 3">
            <a:extLst>
              <a:ext uri="{FF2B5EF4-FFF2-40B4-BE49-F238E27FC236}">
                <a16:creationId xmlns:a16="http://schemas.microsoft.com/office/drawing/2014/main" id="{C4F2AB9F-7DE9-417F-807C-611CB049E2AC}"/>
              </a:ext>
            </a:extLst>
          </p:cNvPr>
          <p:cNvPicPr>
            <a:picLocks noChangeAspect="1"/>
          </p:cNvPicPr>
          <p:nvPr/>
        </p:nvPicPr>
        <p:blipFill>
          <a:blip r:embed="rId4"/>
          <a:stretch>
            <a:fillRect/>
          </a:stretch>
        </p:blipFill>
        <p:spPr>
          <a:xfrm>
            <a:off x="255804" y="1588000"/>
            <a:ext cx="11555196" cy="3936107"/>
          </a:xfrm>
          <a:prstGeom prst="rect">
            <a:avLst/>
          </a:prstGeom>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778905377"/>
      </p:ext>
    </p:extLst>
  </p:cSld>
  <p:clrMapOvr>
    <a:masterClrMapping/>
  </p:clrMapOvr>
  <p:transition spd="slow">
    <p:wipe/>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E4BCA7B-63A1-462B-BC34-7F2C589B40C0}"/>
              </a:ext>
            </a:extLst>
          </p:cNvPr>
          <p:cNvSpPr/>
          <p:nvPr/>
        </p:nvSpPr>
        <p:spPr>
          <a:xfrm>
            <a:off x="540586" y="984643"/>
            <a:ext cx="10780222" cy="461665"/>
          </a:xfrm>
          <a:prstGeom prst="rect">
            <a:avLst/>
          </a:prstGeom>
        </p:spPr>
        <p:txBody>
          <a:bodyPr wrap="square">
            <a:spAutoFit/>
          </a:bodyPr>
          <a:lstStyle/>
          <a:p>
            <a:pPr>
              <a:defRPr/>
            </a:pPr>
            <a:r>
              <a:rPr lang="en-US" sz="2400" spc="-133" dirty="0">
                <a:ln w="3175">
                  <a:noFill/>
                </a:ln>
                <a:solidFill>
                  <a:srgbClr val="7030A0"/>
                </a:solidFill>
                <a:latin typeface="Trebuchet MS" panose="020B0603020202020204" pitchFamily="34" charset="0"/>
              </a:rPr>
              <a:t>Enter all the Mandatory fields and Click “Run Flow”. </a:t>
            </a:r>
          </a:p>
        </p:txBody>
      </p:sp>
      <p:pic>
        <p:nvPicPr>
          <p:cNvPr id="5" name="Picture 4">
            <a:extLst>
              <a:ext uri="{FF2B5EF4-FFF2-40B4-BE49-F238E27FC236}">
                <a16:creationId xmlns:a16="http://schemas.microsoft.com/office/drawing/2014/main" id="{CD279D1B-F4C0-4797-8D4F-56981EB28035}"/>
              </a:ext>
            </a:extLst>
          </p:cNvPr>
          <p:cNvPicPr>
            <a:picLocks noChangeAspect="1"/>
          </p:cNvPicPr>
          <p:nvPr/>
        </p:nvPicPr>
        <p:blipFill>
          <a:blip r:embed="rId4"/>
          <a:stretch>
            <a:fillRect/>
          </a:stretch>
        </p:blipFill>
        <p:spPr>
          <a:xfrm>
            <a:off x="3139125" y="1588000"/>
            <a:ext cx="6353667" cy="4843004"/>
          </a:xfrm>
          <a:prstGeom prst="rect">
            <a:avLst/>
          </a:prstGeom>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062079374"/>
      </p:ext>
    </p:extLst>
  </p:cSld>
  <p:clrMapOvr>
    <a:masterClrMapping/>
  </p:clrMapOvr>
  <p:transition spd="slow">
    <p:wipe/>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E4BCA7B-63A1-462B-BC34-7F2C589B40C0}"/>
              </a:ext>
            </a:extLst>
          </p:cNvPr>
          <p:cNvSpPr/>
          <p:nvPr/>
        </p:nvSpPr>
        <p:spPr>
          <a:xfrm>
            <a:off x="540586" y="984643"/>
            <a:ext cx="107802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133" dirty="0">
                <a:ln w="3175">
                  <a:noFill/>
                </a:ln>
                <a:solidFill>
                  <a:srgbClr val="7030A0"/>
                </a:solidFill>
                <a:latin typeface="Trebuchet MS" panose="020B0603020202020204" pitchFamily="34" charset="0"/>
              </a:rPr>
              <a:t>Your flow is started successfully and you see the records created in CRM</a:t>
            </a:r>
            <a:r>
              <a:rPr lang="en-US" sz="2000" dirty="0">
                <a:solidFill>
                  <a:prstClr val="black"/>
                </a:solidFill>
                <a:latin typeface="Segoe UI"/>
              </a:rPr>
              <a:t>.</a:t>
            </a: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FBB31456-FD03-4AE6-9D34-CAFEA9CC2237}"/>
              </a:ext>
            </a:extLst>
          </p:cNvPr>
          <p:cNvPicPr>
            <a:picLocks noChangeAspect="1"/>
          </p:cNvPicPr>
          <p:nvPr/>
        </p:nvPicPr>
        <p:blipFill>
          <a:blip r:embed="rId4"/>
          <a:stretch>
            <a:fillRect/>
          </a:stretch>
        </p:blipFill>
        <p:spPr>
          <a:xfrm>
            <a:off x="1368222" y="1897144"/>
            <a:ext cx="9124950" cy="4572000"/>
          </a:xfrm>
          <a:prstGeom prst="rect">
            <a:avLst/>
          </a:prstGeom>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821550250"/>
      </p:ext>
    </p:extLst>
  </p:cSld>
  <p:clrMapOvr>
    <a:masterClrMapping/>
  </p:clrMapOvr>
  <p:transition spd="slow">
    <p:wipe/>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Automate tasks in Dynamics 365 CRM using Flow</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8AD11A0-8042-4C9E-A388-33D0A0F447A0}"/>
              </a:ext>
            </a:extLst>
          </p:cNvPr>
          <p:cNvPicPr>
            <a:picLocks noChangeAspect="1"/>
          </p:cNvPicPr>
          <p:nvPr/>
        </p:nvPicPr>
        <p:blipFill>
          <a:blip r:embed="rId4"/>
          <a:stretch>
            <a:fillRect/>
          </a:stretch>
        </p:blipFill>
        <p:spPr>
          <a:xfrm>
            <a:off x="235670" y="781396"/>
            <a:ext cx="12192000" cy="6381817"/>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842221779"/>
      </p:ext>
    </p:extLst>
  </p:cSld>
  <p:clrMapOvr>
    <a:masterClrMapping/>
  </p:clrMapOvr>
  <p:transition spd="slow">
    <p:wipe/>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Flow Templates</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862093"/>
            <a:ext cx="10780222" cy="6678751"/>
          </a:xfrm>
          <a:prstGeom prst="rect">
            <a:avLst/>
          </a:prstGeom>
        </p:spPr>
        <p:txBody>
          <a:bodyPr wrap="square">
            <a:spAutoFit/>
          </a:bodyPr>
          <a:lstStyle/>
          <a:p>
            <a:pPr marL="342900" lvl="0" indent="-342900">
              <a:buFont typeface="Arial" panose="020B0604020202020204" pitchFamily="34" charset="0"/>
              <a:buChar char="•"/>
              <a:defRPr/>
            </a:pPr>
            <a:r>
              <a:rPr lang="en-US" sz="2000" dirty="0">
                <a:solidFill>
                  <a:prstClr val="black"/>
                </a:solidFill>
              </a:rPr>
              <a:t> </a:t>
            </a:r>
            <a:r>
              <a:rPr lang="en-US" sz="2400" spc="-133" dirty="0">
                <a:ln w="3175">
                  <a:noFill/>
                </a:ln>
                <a:solidFill>
                  <a:srgbClr val="7030A0"/>
                </a:solidFill>
                <a:latin typeface="Trebuchet MS" panose="020B0603020202020204" pitchFamily="34" charset="0"/>
              </a:rPr>
              <a:t>Log into your Office 365 account. Click the Apps icon in the top right corner of the window.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Flow from the app grid.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Templates from the top ribbon.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Click on a flow tile from the list of templates.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You can also filter the tiles using the presented categories.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Read the flow description in the presented page.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Click View permissions for all connectors involved.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Click Create Flow. The flow is then saved to your My Flows list.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endParaRPr lang="en-US" sz="2000"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942818972"/>
      </p:ext>
    </p:extLst>
  </p:cSld>
  <p:clrMapOvr>
    <a:masterClrMapping/>
  </p:clrMapOvr>
  <p:transition spd="slow">
    <p:wipe/>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How to create a flow from a blank slate</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485192" y="862093"/>
            <a:ext cx="11325808" cy="6001643"/>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For this example, let's look at using Microsoft Flow to create an automated process for Outlook.</a:t>
            </a: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 Select My flows from the top.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Choose Create from blank.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Click Search hundreds of connectors and triggers.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Office 365 Outlook from the Connectors group. You can also use the search field to quickly find a connector or trigger.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a specific trigger based on the connector. Chose Office 365 Outlook – When a new email arrives.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Click on the ellipses (...) to add connections, rename the flow, add a comment and view specific settings. </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392772271"/>
      </p:ext>
    </p:extLst>
  </p:cSld>
  <p:clrMapOvr>
    <a:masterClrMapping/>
  </p:clrMapOvr>
  <p:transition spd="slow">
    <p:wipe/>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How to create a flow from a blank slate</a:t>
            </a:r>
            <a:br>
              <a:rPr lang="en-US" sz="3200" dirty="0"/>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485192" y="862093"/>
            <a:ext cx="11325808" cy="4154984"/>
          </a:xfrm>
          <a:prstGeom prst="rect">
            <a:avLst/>
          </a:prstGeom>
        </p:spPr>
        <p:txBody>
          <a:bodyPr wrap="square">
            <a:spAutoFit/>
          </a:bodyPr>
          <a:lstStyle/>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Choose a folder to work with.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Click Advanced options to specify details such as Sender email addresses, Importance and Attachment status.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New Step.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Add an action such as OneDrive for Business – Create file. Choose folder Path, name and content.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Click Save Flow</a:t>
            </a:r>
            <a:r>
              <a:rPr lang="en-US" sz="2000" dirty="0">
                <a:solidFill>
                  <a:prstClr val="black"/>
                </a:solidFill>
              </a:rPr>
              <a:t>.</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7490504"/>
      </p:ext>
    </p:extLst>
  </p:cSld>
  <p:clrMapOvr>
    <a:masterClrMapping/>
  </p:clrMapOvr>
  <p:transition spd="slow">
    <p:wipe/>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How to add a step</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485192" y="862093"/>
            <a:ext cx="11325808" cy="5262979"/>
          </a:xfrm>
          <a:prstGeom prst="rect">
            <a:avLst/>
          </a:prstGeom>
        </p:spPr>
        <p:txBody>
          <a:bodyPr wrap="square">
            <a:spAutoFit/>
          </a:bodyPr>
          <a:lstStyle/>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You aren't limited to the steps found in existing templates. In fact, it's possible to add multiple actions to a flow in order to further your automation reach.</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Access your flow from My flows in the top ribbon.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the flow to be edited from your list.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New Step. Select Add an action.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Selection an action in the Chose an action dialog box.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Enter any necessary credentials, based on the services its found under.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Choose Update flow once you have finished the setup for the particular action</a:t>
            </a:r>
            <a:r>
              <a:rPr lang="en-US" sz="2000" dirty="0">
                <a:solidFill>
                  <a:prstClr val="black"/>
                </a:solidFill>
              </a:rPr>
              <a:t>. </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89450860"/>
      </p:ext>
    </p:extLst>
  </p:cSld>
  <p:clrMapOvr>
    <a:masterClrMapping/>
  </p:clrMapOvr>
  <p:transition spd="slow">
    <p:wipe/>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How to add a step</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485192" y="862093"/>
            <a:ext cx="11325808" cy="1938992"/>
          </a:xfrm>
          <a:prstGeom prst="rect">
            <a:avLst/>
          </a:prstGeom>
        </p:spPr>
        <p:txBody>
          <a:bodyPr wrap="square">
            <a:spAutoFit/>
          </a:bodyPr>
          <a:lstStyle/>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Based on output dependencies, you can move steps around by clicking and dragging their title bars into a new position.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Actions can also be easily deleted by click on the ellipsis found in the title bar and select Delete</a:t>
            </a:r>
            <a:r>
              <a:rPr lang="en-US" sz="2000" dirty="0">
                <a:solidFill>
                  <a:prstClr val="black"/>
                </a:solidFill>
              </a:rPr>
              <a:t>.</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148647962"/>
      </p:ext>
    </p:extLst>
  </p:cSld>
  <p:clrMapOvr>
    <a:masterClrMapping/>
  </p:clrMapOvr>
  <p:transition spd="slow">
    <p:wipe/>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67204"/>
          </a:xfrm>
        </p:spPr>
        <p:txBody>
          <a:bodyPr/>
          <a:lstStyle/>
          <a:p>
            <a:pPr defTabSz="914363"/>
            <a:r>
              <a:rPr sz="2900" b="1" dirty="0">
                <a:solidFill>
                  <a:srgbClr val="8B0D88"/>
                </a:solidFill>
                <a:latin typeface="Trebuchet MS" panose="020B0603020202020204" pitchFamily="34" charset="0"/>
                <a:ea typeface="+mj-ea"/>
                <a:cs typeface="+mj-cs"/>
              </a:rPr>
              <a:t>Microsoft Flow  : How to submit your own Flow to the Microsoft Flow Template gallery</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E17AE-BDFE-4AAA-9E02-F80329D05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3530" y="813256"/>
            <a:ext cx="4670939" cy="6044744"/>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09892082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lstStyle/>
          <a:p>
            <a:pPr defTabSz="1243625"/>
            <a:r>
              <a:rPr lang="en-US" sz="2900" b="1" spc="-133" dirty="0">
                <a:solidFill>
                  <a:srgbClr val="8B0D88"/>
                </a:solidFill>
                <a:latin typeface="Trebuchet MS" panose="020B0603020202020204" pitchFamily="34" charset="0"/>
                <a:ea typeface="+mj-ea"/>
                <a:cs typeface="+mj-cs"/>
              </a:rPr>
              <a:t>MSCRM Architecture</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1026" name="Picture 2" descr="Microsoft Dynamics CRM SDK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66" y="841469"/>
            <a:ext cx="10235334" cy="58934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536050792"/>
      </p:ext>
    </p:extLst>
  </p:cSld>
  <p:clrMapOvr>
    <a:masterClrMapping/>
  </p:clrMapOvr>
  <p:transition spd="slow">
    <p:wipe/>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1192094"/>
          </a:xfrm>
        </p:spPr>
        <p:txBody>
          <a:bodyPr/>
          <a:lstStyle/>
          <a:p>
            <a:pPr defTabSz="914363"/>
            <a:r>
              <a:rPr sz="2900" b="1" dirty="0">
                <a:solidFill>
                  <a:srgbClr val="8B0D88"/>
                </a:solidFill>
                <a:latin typeface="Trebuchet MS" panose="020B0603020202020204" pitchFamily="34" charset="0"/>
                <a:ea typeface="+mj-ea"/>
                <a:cs typeface="+mj-cs"/>
              </a:rPr>
              <a:t>Microsoft Flow  : How to submit your own Flow to the Microsoft Flow Template gallery</a:t>
            </a:r>
            <a:br>
              <a:rPr sz="2900" b="1" dirty="0">
                <a:solidFill>
                  <a:srgbClr val="8B0D88"/>
                </a:solidFill>
                <a:latin typeface="Trebuchet MS" panose="020B0603020202020204" pitchFamily="34" charset="0"/>
                <a:ea typeface="+mj-ea"/>
                <a:cs typeface="+mj-cs"/>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485192" y="1142008"/>
            <a:ext cx="11325808" cy="5632311"/>
          </a:xfrm>
          <a:prstGeom prst="rect">
            <a:avLst/>
          </a:prstGeom>
        </p:spPr>
        <p:txBody>
          <a:bodyPr wrap="square">
            <a:spAutoFit/>
          </a:bodyPr>
          <a:lstStyle/>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Navigate to the My flows section.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Choose a flow from the list to submit.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the ellipsis (...) for the chosen flow.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Submit as template from the drop-down menu.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A dialog box will appear. Select an appropriate title for the flow.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Define the function and solution that your flow performs in the Description field.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Click the checkboxes for all categories that apply to your flow template. </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Select Submit. </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835929894"/>
      </p:ext>
    </p:extLst>
  </p:cSld>
  <p:clrMapOvr>
    <a:masterClrMapping/>
  </p:clrMapOvr>
  <p:transition spd="slow">
    <p:wipe/>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Use relationship assistant to guide customer communications</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1142008"/>
            <a:ext cx="11325808" cy="4093428"/>
          </a:xfrm>
          <a:prstGeom prst="rect">
            <a:avLst/>
          </a:prstGeom>
        </p:spPr>
        <p:txBody>
          <a:bodyPr wrap="square">
            <a:spAutoFit/>
          </a:bodyPr>
          <a:lstStyle/>
          <a:p>
            <a:pPr lvl="0">
              <a:defRPr/>
            </a:pPr>
            <a:endParaRPr lang="en-US" sz="2000" dirty="0">
              <a:solidFill>
                <a:prstClr val="black"/>
              </a:solidFill>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The relationship assistant is part of the new Relationship Insights suite of features.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The assistant keeps an eye on your daily actions and communications, and generates a collection of action cards that are displayed prominently throughout the application to provide tailored, actionable insights. </a:t>
            </a:r>
          </a:p>
          <a:p>
            <a:pPr marL="342900" lvl="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lvl="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The assistant reminds you of upcoming activities; it evaluates your communications and suggests when it might be time to reach out to a contact that’s been inactive for a while; it identifies email messages that may be waiting for a reply from you; it alerts you when an opportunity is nearing its close date; and much more. </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400256446"/>
      </p:ext>
    </p:extLst>
  </p:cSld>
  <p:clrMapOvr>
    <a:masterClrMapping/>
  </p:clrMapOvr>
  <p:transition spd="slow">
    <p:wipe/>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Setting up</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880754"/>
            <a:ext cx="11325808" cy="1938992"/>
          </a:xfrm>
          <a:prstGeom prst="rect">
            <a:avLst/>
          </a:prstGeom>
        </p:spPr>
        <p:txBody>
          <a:bodyPr wrap="square">
            <a:spAutoFit/>
          </a:bodyPr>
          <a:lstStyle/>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Since Relationship Assistant is a part of Relationship Insights, Relationship Insights is available in this version for preview only.</a:t>
            </a:r>
          </a:p>
          <a:p>
            <a:pPr marL="342900" indent="-342900">
              <a:buFont typeface="Arial" panose="020B0604020202020204" pitchFamily="34" charset="0"/>
              <a:buChar char="•"/>
              <a:defRPr/>
            </a:pPr>
            <a:endParaRPr lang="en-US" sz="2400" spc="-133" dirty="0">
              <a:ln w="3175">
                <a:noFill/>
              </a:ln>
              <a:solidFill>
                <a:srgbClr val="7030A0"/>
              </a:solidFill>
              <a:latin typeface="Trebuchet MS" panose="020B0603020202020204" pitchFamily="34" charset="0"/>
            </a:endParaRPr>
          </a:p>
          <a:p>
            <a:pPr marL="342900" indent="-342900">
              <a:buFont typeface="Arial" panose="020B0604020202020204" pitchFamily="34" charset="0"/>
              <a:buChar char="•"/>
              <a:defRPr/>
            </a:pPr>
            <a:r>
              <a:rPr lang="en-US" sz="2400" spc="-133" dirty="0">
                <a:ln w="3175">
                  <a:noFill/>
                </a:ln>
                <a:solidFill>
                  <a:srgbClr val="7030A0"/>
                </a:solidFill>
                <a:latin typeface="Trebuchet MS" panose="020B0603020202020204" pitchFamily="34" charset="0"/>
              </a:rPr>
              <a:t>To enable this for the organization, navigate to </a:t>
            </a:r>
            <a:r>
              <a:rPr lang="en-US" sz="2400" b="1" spc="-133" dirty="0">
                <a:ln w="3175">
                  <a:noFill/>
                </a:ln>
                <a:solidFill>
                  <a:srgbClr val="7030A0"/>
                </a:solidFill>
                <a:latin typeface="Trebuchet MS" panose="020B0603020202020204" pitchFamily="34" charset="0"/>
              </a:rPr>
              <a:t>Settings &gt; Administration &gt; System Settings</a:t>
            </a:r>
            <a:r>
              <a:rPr lang="en-US" sz="2400" spc="-133" dirty="0">
                <a:ln w="3175">
                  <a:noFill/>
                </a:ln>
                <a:solidFill>
                  <a:srgbClr val="7030A0"/>
                </a:solidFill>
                <a:latin typeface="Trebuchet MS" panose="020B0603020202020204" pitchFamily="34" charset="0"/>
              </a:rPr>
              <a:t> (picture 1) and on the last Previews (picture 2) tab, scroll to the very bottom.</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53856631"/>
      </p:ext>
    </p:extLst>
  </p:cSld>
  <p:clrMapOvr>
    <a:masterClrMapping/>
  </p:clrMapOvr>
  <p:transition spd="slow">
    <p:wipe/>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Setting up</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
            <a:extLst>
              <a:ext uri="{FF2B5EF4-FFF2-40B4-BE49-F238E27FC236}">
                <a16:creationId xmlns:a16="http://schemas.microsoft.com/office/drawing/2014/main" id="{C55AAA6B-4C77-4D62-981B-9FC3EF6EA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507" y="877078"/>
            <a:ext cx="9639300" cy="5848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630758137"/>
      </p:ext>
    </p:extLst>
  </p:cSld>
  <p:clrMapOvr>
    <a:masterClrMapping/>
  </p:clrMapOvr>
  <p:transition spd="slow">
    <p:wipe/>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Setting up</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 ">
            <a:extLst>
              <a:ext uri="{FF2B5EF4-FFF2-40B4-BE49-F238E27FC236}">
                <a16:creationId xmlns:a16="http://schemas.microsoft.com/office/drawing/2014/main" id="{AAFAA1B8-114A-4CE4-99B8-65CC08771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72" y="877078"/>
            <a:ext cx="9582150" cy="5753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037910634"/>
      </p:ext>
    </p:extLst>
  </p:cSld>
  <p:clrMapOvr>
    <a:masterClrMapping/>
  </p:clrMapOvr>
  <p:transition spd="slow">
    <p:wipe/>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Setting up</a:t>
            </a: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485192" y="880754"/>
            <a:ext cx="11325808" cy="2677656"/>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As shown in the picture from previous slide shift the radio selection to Yes on the Enable Relationship Assistant.</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You’ll have Relationship Assistant now enabled for your organization.</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Next, to see if Relationship Assistant is setup and tweak the settings of the same, you’ll need to go to the Relationship Insights option under Settings as shown in next slide</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52467694"/>
      </p:ext>
    </p:extLst>
  </p:cSld>
  <p:clrMapOvr>
    <a:masterClrMapping/>
  </p:clrMapOvr>
  <p:transition spd="slow">
    <p:wipe/>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Setting up</a:t>
            </a: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 ">
            <a:extLst>
              <a:ext uri="{FF2B5EF4-FFF2-40B4-BE49-F238E27FC236}">
                <a16:creationId xmlns:a16="http://schemas.microsoft.com/office/drawing/2014/main" id="{6DE94042-84B7-48B6-9E4F-32E09E66E3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25" y="877078"/>
            <a:ext cx="10374864" cy="55613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667635950"/>
      </p:ext>
    </p:extLst>
  </p:cSld>
  <p:clrMapOvr>
    <a:masterClrMapping/>
  </p:clrMapOvr>
  <p:transition spd="slow">
    <p:wipe/>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Setting up</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880754"/>
            <a:ext cx="11325808" cy="3046988"/>
          </a:xfrm>
          <a:prstGeom prst="rect">
            <a:avLst/>
          </a:prstGeom>
        </p:spPr>
        <p:txBody>
          <a:bodyPr wrap="square">
            <a:spAutoFit/>
          </a:bodyPr>
          <a:lstStyle/>
          <a:p>
            <a:pPr>
              <a:defRPr/>
            </a:pPr>
            <a:r>
              <a:rPr lang="en-US" sz="2400" spc="-133" dirty="0">
                <a:ln w="3175">
                  <a:noFill/>
                </a:ln>
                <a:solidFill>
                  <a:srgbClr val="7030A0"/>
                </a:solidFill>
                <a:latin typeface="Trebuchet MS" panose="020B0603020202020204" pitchFamily="34" charset="0"/>
              </a:rPr>
              <a:t>On the same, you’ll be asked to agree to the terms and move ahead. (which I already did while writing this blog)</a:t>
            </a:r>
          </a:p>
          <a:p>
            <a:pPr>
              <a:defRPr/>
            </a:pPr>
            <a:endParaRPr lang="en-US" sz="2400" spc="-133" dirty="0">
              <a:ln w="3175">
                <a:noFill/>
              </a:ln>
              <a:solidFill>
                <a:srgbClr val="7030A0"/>
              </a:solidFill>
              <a:latin typeface="Trebuchet MS" panose="020B0603020202020204" pitchFamily="34" charset="0"/>
            </a:endParaRPr>
          </a:p>
          <a:p>
            <a:pPr>
              <a:defRPr/>
            </a:pPr>
            <a:r>
              <a:rPr lang="en-US" sz="2400" spc="-133" dirty="0">
                <a:ln w="3175">
                  <a:noFill/>
                </a:ln>
                <a:solidFill>
                  <a:srgbClr val="7030A0"/>
                </a:solidFill>
                <a:latin typeface="Trebuchet MS" panose="020B0603020202020204" pitchFamily="34" charset="0"/>
              </a:rPr>
              <a:t>Once in Relationship Insights, you’ll see 3 tabs to show 3 sub-features of Relationship Insights.</a:t>
            </a:r>
          </a:p>
          <a:p>
            <a:pPr>
              <a:defRPr/>
            </a:pPr>
            <a:endParaRPr lang="en-US" sz="2400" spc="-133" dirty="0">
              <a:ln w="3175">
                <a:noFill/>
              </a:ln>
              <a:solidFill>
                <a:srgbClr val="7030A0"/>
              </a:solidFill>
              <a:latin typeface="Trebuchet MS" panose="020B0603020202020204" pitchFamily="34" charset="0"/>
            </a:endParaRPr>
          </a:p>
          <a:p>
            <a:pPr>
              <a:defRPr/>
            </a:pPr>
            <a:r>
              <a:rPr lang="en-US" sz="2400" spc="-133" dirty="0">
                <a:ln w="3175">
                  <a:noFill/>
                </a:ln>
                <a:solidFill>
                  <a:srgbClr val="7030A0"/>
                </a:solidFill>
                <a:latin typeface="Trebuchet MS" panose="020B0603020202020204" pitchFamily="34" charset="0"/>
              </a:rPr>
              <a:t>Under Relationship Assistant tab, make sure the option Turn on the Relationship Assistant for your organization is tick marked as shown below:</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784065764"/>
      </p:ext>
    </p:extLst>
  </p:cSld>
  <p:clrMapOvr>
    <a:masterClrMapping/>
  </p:clrMapOvr>
  <p:transition spd="slow">
    <p:wipe/>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Setting up</a:t>
            </a: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 ">
            <a:extLst>
              <a:ext uri="{FF2B5EF4-FFF2-40B4-BE49-F238E27FC236}">
                <a16:creationId xmlns:a16="http://schemas.microsoft.com/office/drawing/2014/main" id="{9DD0EE75-3246-4494-AA20-2F5503A07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195" y="1410282"/>
            <a:ext cx="9225035" cy="4225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667893860"/>
      </p:ext>
    </p:extLst>
  </p:cSld>
  <p:clrMapOvr>
    <a:masterClrMapping/>
  </p:clrMapOvr>
  <p:transition spd="slow">
    <p:wipe/>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Card</a:t>
            </a: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 ">
            <a:extLst>
              <a:ext uri="{FF2B5EF4-FFF2-40B4-BE49-F238E27FC236}">
                <a16:creationId xmlns:a16="http://schemas.microsoft.com/office/drawing/2014/main" id="{DFA834B6-9C63-4319-876C-09DE80C97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94" y="793652"/>
            <a:ext cx="8770483" cy="41284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D18825F-ACB5-4878-A688-5DEE185E6DAF}"/>
              </a:ext>
            </a:extLst>
          </p:cNvPr>
          <p:cNvSpPr/>
          <p:nvPr/>
        </p:nvSpPr>
        <p:spPr>
          <a:xfrm>
            <a:off x="485192" y="5401167"/>
            <a:ext cx="10394302" cy="400110"/>
          </a:xfrm>
          <a:prstGeom prst="rect">
            <a:avLst/>
          </a:prstGeom>
        </p:spPr>
        <p:txBody>
          <a:bodyPr wrap="square">
            <a:spAutoFit/>
          </a:bodyPr>
          <a:lstStyle/>
          <a:p>
            <a:r>
              <a:rPr lang="en-US" sz="2000" dirty="0">
                <a:solidFill>
                  <a:prstClr val="black"/>
                </a:solidFill>
              </a:rPr>
              <a:t>Here’s how a typical card in Relationship Assistant looks like.</a:t>
            </a:r>
          </a:p>
        </p:txBody>
      </p:sp>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26580957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851008"/>
          </a:xfrm>
        </p:spPr>
        <p:txBody>
          <a:bodyPr/>
          <a:lstStyle/>
          <a:p>
            <a:pPr defTabSz="914363"/>
            <a:r>
              <a:rPr lang="en-US" sz="2900" b="1" dirty="0">
                <a:solidFill>
                  <a:srgbClr val="8B0D88"/>
                </a:solidFill>
                <a:latin typeface="Trebuchet MS" panose="020B0603020202020204" pitchFamily="34" charset="0"/>
                <a:ea typeface="+mj-ea"/>
                <a:cs typeface="+mj-cs"/>
              </a:rPr>
              <a:t>Components of the MSCRM Platform</a:t>
            </a:r>
          </a:p>
        </p:txBody>
      </p:sp>
      <p:sp>
        <p:nvSpPr>
          <p:cNvPr id="4" name="Rectangle 3"/>
          <p:cNvSpPr/>
          <p:nvPr/>
        </p:nvSpPr>
        <p:spPr>
          <a:xfrm>
            <a:off x="778932" y="1123392"/>
            <a:ext cx="10810093" cy="5376799"/>
          </a:xfrm>
          <a:prstGeom prst="rect">
            <a:avLst/>
          </a:prstGeom>
        </p:spPr>
        <p:txBody>
          <a:bodyPr wrap="square">
            <a:spAutoFit/>
          </a:bodyPr>
          <a:lstStyle/>
          <a:p>
            <a:pPr marL="342900" indent="-342900">
              <a:buFont typeface="Wingdings" panose="05000000000000000000" pitchFamily="2" charset="2"/>
              <a:buChar char="Ø"/>
            </a:pPr>
            <a:r>
              <a:rPr lang="en-US" sz="2400" dirty="0">
                <a:solidFill>
                  <a:srgbClr val="7030A0"/>
                </a:solidFill>
                <a:latin typeface="Trebuchet MS" panose="020B0603020202020204" pitchFamily="34" charset="0"/>
              </a:rPr>
              <a:t>Microsoft SQL Server database</a:t>
            </a:r>
          </a:p>
          <a:p>
            <a:pPr marL="342900" indent="-342900">
              <a:buFont typeface="Wingdings" panose="05000000000000000000" pitchFamily="2" charset="2"/>
              <a:buChar char="Ø"/>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Ø"/>
            </a:pPr>
            <a:r>
              <a:rPr lang="en-US" sz="2400" dirty="0">
                <a:solidFill>
                  <a:srgbClr val="7030A0"/>
                </a:solidFill>
                <a:latin typeface="Trebuchet MS" panose="020B0603020202020204" pitchFamily="34" charset="0"/>
              </a:rPr>
              <a:t>Web services</a:t>
            </a:r>
          </a:p>
          <a:p>
            <a:pPr marL="342900" indent="-342900">
              <a:buFont typeface="Wingdings" panose="05000000000000000000" pitchFamily="2" charset="2"/>
              <a:buChar char="Ø"/>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Ø"/>
            </a:pPr>
            <a:r>
              <a:rPr lang="en-US" sz="2400" dirty="0">
                <a:solidFill>
                  <a:srgbClr val="7030A0"/>
                </a:solidFill>
                <a:latin typeface="Trebuchet MS" panose="020B0603020202020204" pitchFamily="34" charset="0"/>
              </a:rPr>
              <a:t>System services (workflow, metadata, and integration)</a:t>
            </a:r>
          </a:p>
          <a:p>
            <a:pPr marL="342900" indent="-342900">
              <a:buFont typeface="Wingdings" panose="05000000000000000000" pitchFamily="2" charset="2"/>
              <a:buChar char="Ø"/>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Ø"/>
            </a:pPr>
            <a:r>
              <a:rPr lang="en-US" sz="2400" dirty="0">
                <a:solidFill>
                  <a:srgbClr val="7030A0"/>
                </a:solidFill>
                <a:latin typeface="Trebuchet MS" panose="020B0603020202020204" pitchFamily="34" charset="0"/>
              </a:rPr>
              <a:t>A query processor that supports the entity model</a:t>
            </a:r>
          </a:p>
          <a:p>
            <a:pPr marL="342900" indent="-342900">
              <a:buFont typeface="Wingdings" panose="05000000000000000000" pitchFamily="2" charset="2"/>
              <a:buChar char="Ø"/>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Ø"/>
            </a:pPr>
            <a:r>
              <a:rPr lang="en-US" sz="2400" dirty="0">
                <a:solidFill>
                  <a:srgbClr val="7030A0"/>
                </a:solidFill>
                <a:latin typeface="Trebuchet MS" panose="020B0603020202020204" pitchFamily="34" charset="0"/>
              </a:rPr>
              <a:t>Secured ad hoc queries that use an XML fetch statement to protect the physical database</a:t>
            </a:r>
          </a:p>
          <a:p>
            <a:pPr marL="342900" indent="-342900">
              <a:buFont typeface="Wingdings" panose="05000000000000000000" pitchFamily="2" charset="2"/>
              <a:buChar char="Ø"/>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Ø"/>
            </a:pPr>
            <a:r>
              <a:rPr lang="en-US" sz="2400" dirty="0">
                <a:solidFill>
                  <a:srgbClr val="7030A0"/>
                </a:solidFill>
                <a:latin typeface="Trebuchet MS" panose="020B0603020202020204" pitchFamily="34" charset="0"/>
              </a:rPr>
              <a:t>Plug-ins for business logic extensibility</a:t>
            </a:r>
          </a:p>
          <a:p>
            <a:pPr marL="342900" indent="-342900">
              <a:buFont typeface="Wingdings" panose="05000000000000000000" pitchFamily="2" charset="2"/>
              <a:buChar char="Ø"/>
            </a:pPr>
            <a:endParaRPr lang="en-US" sz="2400" dirty="0">
              <a:solidFill>
                <a:srgbClr val="7030A0"/>
              </a:solidFill>
              <a:latin typeface="Trebuchet MS" panose="020B0603020202020204" pitchFamily="34" charset="0"/>
            </a:endParaRPr>
          </a:p>
          <a:p>
            <a:pPr marL="342900" indent="-342900">
              <a:buFont typeface="Wingdings" panose="05000000000000000000" pitchFamily="2" charset="2"/>
              <a:buChar char="Ø"/>
            </a:pPr>
            <a:r>
              <a:rPr lang="en-US" sz="2400" dirty="0">
                <a:solidFill>
                  <a:srgbClr val="7030A0"/>
                </a:solidFill>
                <a:latin typeface="Trebuchet MS" panose="020B0603020202020204" pitchFamily="34" charset="0"/>
              </a:rPr>
              <a:t>Reporting services</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598609362"/>
      </p:ext>
    </p:extLst>
  </p:cSld>
  <p:clrMapOvr>
    <a:masterClrMapping/>
  </p:clrMapOvr>
  <p:transition spd="slow">
    <p:wipe/>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Card</a:t>
            </a: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485192" y="880754"/>
            <a:ext cx="11325808" cy="4524315"/>
          </a:xfrm>
          <a:prstGeom prst="rect">
            <a:avLst/>
          </a:prstGeom>
        </p:spPr>
        <p:txBody>
          <a:bodyPr wrap="square">
            <a:spAutoFit/>
          </a:bodyPr>
          <a:lstStyle/>
          <a:p>
            <a:pPr lvl="0" indent="-457200">
              <a:buAutoNum type="arabicParenBoth"/>
              <a:defRPr/>
            </a:pPr>
            <a:r>
              <a:rPr lang="en-US" sz="2400" spc="-133" dirty="0">
                <a:ln w="3175">
                  <a:noFill/>
                </a:ln>
                <a:solidFill>
                  <a:srgbClr val="7030A0"/>
                </a:solidFill>
                <a:latin typeface="Trebuchet MS" panose="020B0603020202020204" pitchFamily="34" charset="0"/>
              </a:rPr>
              <a:t>is the entire card. It shows you information subjective to the card. It will tell you what type of card it is. The icon on the card quickly tells us what type of card it is with the heading.</a:t>
            </a:r>
          </a:p>
          <a:p>
            <a:pPr lvl="0" indent="-457200">
              <a:buAutoNum type="arabicParenBoth"/>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(2) These are the actionable buttons for the card. Like in the example above, the card is showing that there was no action in recent past. So, you can either chose to open the opportunity or send an email to the Regarding of the Opportunity contact with the mentioned actionable buttons.</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(3)  This button snoozes the card for a while and removes it temporarily.</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(4)  Close the card from here.</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496758292"/>
      </p:ext>
    </p:extLst>
  </p:cSld>
  <p:clrMapOvr>
    <a:masterClrMapping/>
  </p:clrMapOvr>
  <p:transition spd="slow">
    <p:wipe/>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Using Relationship Assistant</a:t>
            </a: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485192" y="880754"/>
            <a:ext cx="11325808" cy="1446550"/>
          </a:xfrm>
          <a:prstGeom prst="rect">
            <a:avLst/>
          </a:prstGeom>
        </p:spPr>
        <p:txBody>
          <a:bodyPr wrap="square">
            <a:spAutoFit/>
          </a:bodyPr>
          <a:lstStyle/>
          <a:p>
            <a:pPr lvl="0">
              <a:defRPr/>
            </a:pPr>
            <a:r>
              <a:rPr lang="en-US" sz="2000" dirty="0">
                <a:solidFill>
                  <a:prstClr val="black"/>
                </a:solidFill>
              </a:rPr>
              <a:t>Here’s how you can use the new Relationship Assistant.</a:t>
            </a:r>
          </a:p>
          <a:p>
            <a:pPr marL="457200" lvl="0" indent="-457200">
              <a:buAutoNum type="arabicParenBoth"/>
              <a:defRPr/>
            </a:pPr>
            <a:endParaRPr lang="en-US" sz="2000" dirty="0">
              <a:solidFill>
                <a:prstClr val="black"/>
              </a:solidFill>
            </a:endParaRPr>
          </a:p>
          <a:p>
            <a:pPr indent="-457200">
              <a:buAutoNum type="arabicParenBoth"/>
              <a:defRPr/>
            </a:pPr>
            <a:r>
              <a:rPr lang="en-US" sz="2400" spc="-133" dirty="0">
                <a:ln w="3175">
                  <a:noFill/>
                </a:ln>
                <a:solidFill>
                  <a:srgbClr val="7030A0"/>
                </a:solidFill>
                <a:latin typeface="Trebuchet MS" panose="020B0603020202020204" pitchFamily="34" charset="0"/>
              </a:rPr>
              <a:t>Navigate to a Contact record, you’ll see Assistant as the new section in your Activity feeds area.</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 ">
            <a:extLst>
              <a:ext uri="{FF2B5EF4-FFF2-40B4-BE49-F238E27FC236}">
                <a16:creationId xmlns:a16="http://schemas.microsoft.com/office/drawing/2014/main" id="{8F7E06DF-FB81-42B9-B5DC-01A5059C4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128" y="2363084"/>
            <a:ext cx="8848725" cy="4171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872050772"/>
      </p:ext>
    </p:extLst>
  </p:cSld>
  <p:clrMapOvr>
    <a:masterClrMapping/>
  </p:clrMapOvr>
  <p:transition spd="slow">
    <p:wipe/>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Using Relationship Assistant</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880754"/>
            <a:ext cx="11325808" cy="3046988"/>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Once you click on Let’s Go, you’re all set to use the new assistant. It’ll take a while to load everything for you.</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Now, I have an example where there is a Contact called Priyesh Wagh and I also an Opportunity regarding the same Contact that is due the next day.</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So when I open the Opportunity, the Assistant prompts me that the Opportunity is closing soon.</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145184822"/>
      </p:ext>
    </p:extLst>
  </p:cSld>
  <p:clrMapOvr>
    <a:masterClrMapping/>
  </p:clrMapOvr>
  <p:transition spd="slow">
    <p:wipe/>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Using Relationship Assistant</a:t>
            </a: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 ">
            <a:extLst>
              <a:ext uri="{FF2B5EF4-FFF2-40B4-BE49-F238E27FC236}">
                <a16:creationId xmlns:a16="http://schemas.microsoft.com/office/drawing/2014/main" id="{04FFD371-CD0C-4B05-8572-B7BD9CCBD6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103561"/>
            <a:ext cx="11828828" cy="46067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484537548"/>
      </p:ext>
    </p:extLst>
  </p:cSld>
  <p:clrMapOvr>
    <a:masterClrMapping/>
  </p:clrMapOvr>
  <p:transition spd="slow">
    <p:wipe/>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Using Relationship Assistant</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880754"/>
            <a:ext cx="11325808" cy="3416320"/>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Since these cards are actionable, you chose what to do with it.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You can snooze it, close it out or Open the record from the button provided there.</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This helps you to take measures in the right directions easily with the help of Relationship Insights.</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There are several cards that are context based and appear in various areas throughout Dynamics 365. </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90806625"/>
      </p:ext>
    </p:extLst>
  </p:cSld>
  <p:clrMapOvr>
    <a:masterClrMapping/>
  </p:clrMapOvr>
  <p:transition spd="slow">
    <p:wipe/>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Relationship Assistant Preferences</a:t>
            </a:r>
          </a:p>
        </p:txBody>
      </p:sp>
      <p:sp>
        <p:nvSpPr>
          <p:cNvPr id="4" name="Rectangle 3"/>
          <p:cNvSpPr/>
          <p:nvPr/>
        </p:nvSpPr>
        <p:spPr>
          <a:xfrm>
            <a:off x="485192" y="880754"/>
            <a:ext cx="11325808" cy="2308324"/>
          </a:xfrm>
          <a:prstGeom prst="rect">
            <a:avLst/>
          </a:prstGeom>
        </p:spPr>
        <p:txBody>
          <a:bodyPr wrap="square">
            <a:spAutoFit/>
          </a:bodyPr>
          <a:lstStyle/>
          <a:p>
            <a:pPr>
              <a:defRPr/>
            </a:pPr>
            <a:r>
              <a:rPr lang="en-US" sz="2400" spc="-133" dirty="0">
                <a:ln w="3175">
                  <a:noFill/>
                </a:ln>
                <a:solidFill>
                  <a:srgbClr val="7030A0"/>
                </a:solidFill>
                <a:latin typeface="Trebuchet MS" panose="020B0603020202020204" pitchFamily="34" charset="0"/>
              </a:rPr>
              <a:t>Under the Relationship Assistant area, you can see there are several types of Cards which you can enable/disable or set different preferences for.</a:t>
            </a:r>
          </a:p>
          <a:p>
            <a:pPr>
              <a:defRPr/>
            </a:pPr>
            <a:endParaRPr lang="en-US" sz="2400" spc="-133" dirty="0">
              <a:ln w="3175">
                <a:noFill/>
              </a:ln>
              <a:solidFill>
                <a:srgbClr val="7030A0"/>
              </a:solidFill>
              <a:latin typeface="Trebuchet MS" panose="020B0603020202020204" pitchFamily="34" charset="0"/>
            </a:endParaRPr>
          </a:p>
          <a:p>
            <a:pPr>
              <a:defRPr/>
            </a:pPr>
            <a:r>
              <a:rPr lang="en-US" sz="2400" spc="-133" dirty="0">
                <a:ln w="3175">
                  <a:noFill/>
                </a:ln>
                <a:solidFill>
                  <a:srgbClr val="7030A0"/>
                </a:solidFill>
                <a:latin typeface="Trebuchet MS" panose="020B0603020202020204" pitchFamily="34" charset="0"/>
              </a:rPr>
              <a:t> Highlights of the same are as below:</a:t>
            </a:r>
            <a:endParaRPr lang="en-US" sz="2400" b="1" spc="-133" dirty="0">
              <a:ln w="3175">
                <a:noFill/>
              </a:ln>
              <a:solidFill>
                <a:srgbClr val="7030A0"/>
              </a:solidFill>
              <a:latin typeface="Trebuchet MS" panose="020B0603020202020204" pitchFamily="34" charset="0"/>
            </a:endParaRPr>
          </a:p>
          <a:p>
            <a:pPr>
              <a:defRPr/>
            </a:pPr>
            <a:r>
              <a:rPr lang="en-US" sz="2400" b="1" spc="-133" dirty="0">
                <a:ln w="3175">
                  <a:noFill/>
                </a:ln>
                <a:solidFill>
                  <a:srgbClr val="7030A0"/>
                </a:solidFill>
                <a:latin typeface="Trebuchet MS" panose="020B0603020202020204" pitchFamily="34" charset="0"/>
              </a:rPr>
              <a:t>Base Cards : </a:t>
            </a:r>
            <a:r>
              <a:rPr lang="en-US" sz="2400" spc="-133" dirty="0">
                <a:ln w="3175">
                  <a:noFill/>
                </a:ln>
                <a:solidFill>
                  <a:srgbClr val="7030A0"/>
                </a:solidFill>
                <a:latin typeface="Trebuchet MS" panose="020B0603020202020204" pitchFamily="34" charset="0"/>
              </a:rPr>
              <a:t>These cards are based on the activities or actionable items that are due the same day. Here is what they all are</a:t>
            </a:r>
            <a:r>
              <a:rPr lang="en-US" sz="2000" dirty="0">
                <a:solidFill>
                  <a:prstClr val="black"/>
                </a:solidFill>
              </a:rPr>
              <a:t>.</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 ">
            <a:extLst>
              <a:ext uri="{FF2B5EF4-FFF2-40B4-BE49-F238E27FC236}">
                <a16:creationId xmlns:a16="http://schemas.microsoft.com/office/drawing/2014/main" id="{02C46B00-9224-494A-BAC0-299E5BDA6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750" y="3414656"/>
            <a:ext cx="7648575" cy="3067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843770527"/>
      </p:ext>
    </p:extLst>
  </p:cSld>
  <p:clrMapOvr>
    <a:masterClrMapping/>
  </p:clrMapOvr>
  <p:transition spd="slow">
    <p:wipe/>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Relationship Assistant Preferences</a:t>
            </a:r>
          </a:p>
        </p:txBody>
      </p:sp>
      <p:sp>
        <p:nvSpPr>
          <p:cNvPr id="4" name="Rectangle 3"/>
          <p:cNvSpPr/>
          <p:nvPr/>
        </p:nvSpPr>
        <p:spPr>
          <a:xfrm>
            <a:off x="485192" y="880754"/>
            <a:ext cx="11325808" cy="2308324"/>
          </a:xfrm>
          <a:prstGeom prst="rect">
            <a:avLst/>
          </a:prstGeom>
        </p:spPr>
        <p:txBody>
          <a:bodyPr wrap="square">
            <a:spAutoFit/>
          </a:bodyPr>
          <a:lstStyle/>
          <a:p>
            <a:pPr lvl="0">
              <a:defRPr/>
            </a:pPr>
            <a:r>
              <a:rPr lang="en-US" sz="2400" b="1" spc="-133" dirty="0">
                <a:ln w="3175">
                  <a:noFill/>
                </a:ln>
                <a:solidFill>
                  <a:srgbClr val="7030A0"/>
                </a:solidFill>
                <a:latin typeface="Trebuchet MS" panose="020B0603020202020204" pitchFamily="34" charset="0"/>
              </a:rPr>
              <a:t>Email Cards from Exchange</a:t>
            </a:r>
          </a:p>
          <a:p>
            <a:pPr lvl="0">
              <a:defRPr/>
            </a:pPr>
            <a:r>
              <a:rPr lang="en-US" sz="2400" spc="-133" dirty="0">
                <a:ln w="3175">
                  <a:noFill/>
                </a:ln>
                <a:solidFill>
                  <a:srgbClr val="7030A0"/>
                </a:solidFill>
                <a:latin typeface="Trebuchet MS" panose="020B0603020202020204" pitchFamily="34" charset="0"/>
              </a:rPr>
              <a:t>These cards are fetched based on Emails and Appointments available in Exchange. Dynamics 365 polls for your Exchange Account and fetched information which is relevant to D365 records and show appropriate cards where needed.</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These are the cards which can be enabled</a:t>
            </a:r>
            <a:r>
              <a:rPr lang="en-US" sz="2000" dirty="0">
                <a:solidFill>
                  <a:prstClr val="black"/>
                </a:solidFill>
              </a:rPr>
              <a:t>.</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 ">
            <a:extLst>
              <a:ext uri="{FF2B5EF4-FFF2-40B4-BE49-F238E27FC236}">
                <a16:creationId xmlns:a16="http://schemas.microsoft.com/office/drawing/2014/main" id="{C7A3C3CE-9AEF-4138-B08D-6584A4580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8120" y="3127523"/>
            <a:ext cx="8282880" cy="30804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559720018"/>
      </p:ext>
    </p:extLst>
  </p:cSld>
  <p:clrMapOvr>
    <a:masterClrMapping/>
  </p:clrMapOvr>
  <p:transition spd="slow">
    <p:wipe/>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Relationship Assistant Preferences</a:t>
            </a:r>
          </a:p>
        </p:txBody>
      </p:sp>
      <p:sp>
        <p:nvSpPr>
          <p:cNvPr id="4" name="Rectangle 3"/>
          <p:cNvSpPr/>
          <p:nvPr/>
        </p:nvSpPr>
        <p:spPr>
          <a:xfrm>
            <a:off x="485192" y="880754"/>
            <a:ext cx="11325808" cy="1569660"/>
          </a:xfrm>
          <a:prstGeom prst="rect">
            <a:avLst/>
          </a:prstGeom>
        </p:spPr>
        <p:txBody>
          <a:bodyPr wrap="square">
            <a:spAutoFit/>
          </a:bodyPr>
          <a:lstStyle/>
          <a:p>
            <a:pPr>
              <a:defRPr/>
            </a:pPr>
            <a:r>
              <a:rPr lang="en-US" sz="2400" b="1" spc="-133" dirty="0">
                <a:ln w="3175">
                  <a:noFill/>
                </a:ln>
                <a:solidFill>
                  <a:srgbClr val="7030A0"/>
                </a:solidFill>
                <a:latin typeface="Trebuchet MS" panose="020B0603020202020204" pitchFamily="34" charset="0"/>
              </a:rPr>
              <a:t>Relationship Analytics Cards</a:t>
            </a:r>
          </a:p>
          <a:p>
            <a:pPr>
              <a:defRPr/>
            </a:pPr>
            <a:endParaRPr lang="en-US" sz="2400" spc="-133" dirty="0">
              <a:ln w="3175">
                <a:noFill/>
              </a:ln>
              <a:solidFill>
                <a:srgbClr val="7030A0"/>
              </a:solidFill>
              <a:latin typeface="Trebuchet MS" panose="020B0603020202020204" pitchFamily="34" charset="0"/>
            </a:endParaRPr>
          </a:p>
          <a:p>
            <a:pPr>
              <a:defRPr/>
            </a:pPr>
            <a:r>
              <a:rPr lang="en-US" sz="2400" spc="-133" dirty="0">
                <a:ln w="3175">
                  <a:noFill/>
                </a:ln>
                <a:solidFill>
                  <a:srgbClr val="7030A0"/>
                </a:solidFill>
                <a:latin typeface="Trebuchet MS" panose="020B0603020202020204" pitchFamily="34" charset="0"/>
              </a:rPr>
              <a:t>These cards are based on your actions taken in Dynamics 365 in the past. Cards based on the same can be set preferences for here.</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 ">
            <a:extLst>
              <a:ext uri="{FF2B5EF4-FFF2-40B4-BE49-F238E27FC236}">
                <a16:creationId xmlns:a16="http://schemas.microsoft.com/office/drawing/2014/main" id="{6334816F-E3B6-40E9-B0DD-C4C0F75203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2" y="2527721"/>
            <a:ext cx="11775418" cy="31266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577180421"/>
      </p:ext>
    </p:extLst>
  </p:cSld>
  <p:clrMapOvr>
    <a:masterClrMapping/>
  </p:clrMapOvr>
  <p:transition spd="slow">
    <p:wipe/>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Relationship Assistant Preferences</a:t>
            </a:r>
          </a:p>
        </p:txBody>
      </p:sp>
      <p:sp>
        <p:nvSpPr>
          <p:cNvPr id="4" name="Rectangle 3"/>
          <p:cNvSpPr/>
          <p:nvPr/>
        </p:nvSpPr>
        <p:spPr>
          <a:xfrm>
            <a:off x="485192" y="880754"/>
            <a:ext cx="11325808" cy="2246769"/>
          </a:xfrm>
          <a:prstGeom prst="rect">
            <a:avLst/>
          </a:prstGeom>
        </p:spPr>
        <p:txBody>
          <a:bodyPr wrap="square">
            <a:spAutoFit/>
          </a:bodyPr>
          <a:lstStyle/>
          <a:p>
            <a:pPr lvl="0">
              <a:defRPr/>
            </a:pPr>
            <a:r>
              <a:rPr lang="en-US" sz="2400" b="1" spc="-133" dirty="0">
                <a:ln w="3175">
                  <a:noFill/>
                </a:ln>
                <a:solidFill>
                  <a:srgbClr val="7030A0"/>
                </a:solidFill>
                <a:latin typeface="Trebuchet MS" panose="020B0603020202020204" pitchFamily="34" charset="0"/>
              </a:rPr>
              <a:t>Email Engagement Cards</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Email Engagement is a separate suite feature of Relationship Assistant. It is based on whether you want to track the email sent from Dynamics 365 or not. If yes, assistant shows you the following cards based on the below preferences:</a:t>
            </a:r>
          </a:p>
          <a:p>
            <a:pPr lvl="0">
              <a:defRPr/>
            </a:pPr>
            <a:endParaRPr lang="en-US" sz="2000"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 ">
            <a:extLst>
              <a:ext uri="{FF2B5EF4-FFF2-40B4-BE49-F238E27FC236}">
                <a16:creationId xmlns:a16="http://schemas.microsoft.com/office/drawing/2014/main" id="{E51F9CA5-E861-46F4-94B8-9F215F2BE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20" y="3415005"/>
            <a:ext cx="10604929" cy="21273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901689921"/>
      </p:ext>
    </p:extLst>
  </p:cSld>
  <p:clrMapOvr>
    <a:masterClrMapping/>
  </p:clrMapOvr>
  <p:transition spd="slow">
    <p:wipe/>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Relationship Assistant Preferences</a:t>
            </a:r>
          </a:p>
        </p:txBody>
      </p:sp>
      <p:sp>
        <p:nvSpPr>
          <p:cNvPr id="4" name="Rectangle 3"/>
          <p:cNvSpPr/>
          <p:nvPr/>
        </p:nvSpPr>
        <p:spPr>
          <a:xfrm>
            <a:off x="485192" y="880754"/>
            <a:ext cx="11325808" cy="1569660"/>
          </a:xfrm>
          <a:prstGeom prst="rect">
            <a:avLst/>
          </a:prstGeom>
        </p:spPr>
        <p:txBody>
          <a:bodyPr wrap="square">
            <a:spAutoFit/>
          </a:bodyPr>
          <a:lstStyle/>
          <a:p>
            <a:pPr>
              <a:defRPr/>
            </a:pPr>
            <a:r>
              <a:rPr lang="en-US" sz="2400" b="1" spc="-133" dirty="0">
                <a:ln w="3175">
                  <a:noFill/>
                </a:ln>
                <a:solidFill>
                  <a:srgbClr val="7030A0"/>
                </a:solidFill>
                <a:latin typeface="Trebuchet MS" panose="020B0603020202020204" pitchFamily="34" charset="0"/>
              </a:rPr>
              <a:t>Productivity Cards</a:t>
            </a:r>
          </a:p>
          <a:p>
            <a:pPr>
              <a:defRPr/>
            </a:pPr>
            <a:endParaRPr lang="en-US" sz="2400" spc="-133" dirty="0">
              <a:ln w="3175">
                <a:noFill/>
              </a:ln>
              <a:solidFill>
                <a:srgbClr val="7030A0"/>
              </a:solidFill>
              <a:latin typeface="Trebuchet MS" panose="020B0603020202020204" pitchFamily="34" charset="0"/>
            </a:endParaRPr>
          </a:p>
          <a:p>
            <a:pPr>
              <a:defRPr/>
            </a:pPr>
            <a:r>
              <a:rPr lang="en-US" sz="2400" spc="-133" dirty="0">
                <a:ln w="3175">
                  <a:noFill/>
                </a:ln>
                <a:solidFill>
                  <a:srgbClr val="7030A0"/>
                </a:solidFill>
                <a:latin typeface="Trebuchet MS" panose="020B0603020202020204" pitchFamily="34" charset="0"/>
              </a:rPr>
              <a:t>These cards are productivity based and shows you information based on what is important soon or nearby.</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 ">
            <a:extLst>
              <a:ext uri="{FF2B5EF4-FFF2-40B4-BE49-F238E27FC236}">
                <a16:creationId xmlns:a16="http://schemas.microsoft.com/office/drawing/2014/main" id="{8B018D5E-31CD-4684-9A42-FE25E8D1B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 y="2389769"/>
            <a:ext cx="10045674" cy="29846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744859585"/>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70540"/>
          </a:xfrm>
        </p:spPr>
        <p:txBody>
          <a:bodyPr/>
          <a:lstStyle/>
          <a:p>
            <a:pPr defTabSz="914180"/>
            <a:r>
              <a:rPr lang="en-US" sz="2900" b="1" dirty="0">
                <a:solidFill>
                  <a:srgbClr val="8B0D88"/>
                </a:solidFill>
                <a:latin typeface="Trebuchet MS" panose="020B0603020202020204" pitchFamily="34" charset="0"/>
                <a:ea typeface="+mj-ea"/>
                <a:cs typeface="+mj-cs"/>
              </a:rPr>
              <a:t>Security</a:t>
            </a:r>
          </a:p>
        </p:txBody>
      </p:sp>
      <p:sp>
        <p:nvSpPr>
          <p:cNvPr id="4" name="Rectangle 3"/>
          <p:cNvSpPr/>
          <p:nvPr/>
        </p:nvSpPr>
        <p:spPr>
          <a:xfrm>
            <a:off x="778933" y="784732"/>
            <a:ext cx="10380134" cy="3908762"/>
          </a:xfrm>
          <a:prstGeom prst="rect">
            <a:avLst/>
          </a:prstGeom>
        </p:spPr>
        <p:txBody>
          <a:bodyPr wrap="square">
            <a:spAutoFit/>
          </a:bodyPr>
          <a:lstStyle/>
          <a:p>
            <a:endParaRPr lang="en-US" sz="2000" dirty="0">
              <a:solidFill>
                <a:srgbClr val="000000"/>
              </a:solidFill>
              <a:latin typeface="Segoe UI (Body)"/>
            </a:endParaRPr>
          </a:p>
          <a:p>
            <a:pPr>
              <a:buFont typeface="Arial" panose="020B0604020202020204" pitchFamily="34" charset="0"/>
              <a:buChar char="•"/>
            </a:pPr>
            <a:r>
              <a:rPr lang="en-US" sz="2400" dirty="0">
                <a:solidFill>
                  <a:srgbClr val="7030A0"/>
                </a:solidFill>
                <a:latin typeface="Trebuchet MS" panose="020B0603020202020204" pitchFamily="34" charset="0"/>
              </a:rPr>
              <a:t>Security in Dynamics CRM is implemented through</a:t>
            </a:r>
          </a:p>
          <a:p>
            <a:pPr>
              <a:buFont typeface="Arial" panose="020B0604020202020204" pitchFamily="34" charset="0"/>
              <a:buChar char="•"/>
            </a:pPr>
            <a:endParaRPr lang="en-US" sz="2400" dirty="0">
              <a:solidFill>
                <a:srgbClr val="7030A0"/>
              </a:solidFill>
              <a:latin typeface="Trebuchet MS" panose="020B0603020202020204" pitchFamily="34" charset="0"/>
            </a:endParaRPr>
          </a:p>
          <a:p>
            <a:pPr lvl="1">
              <a:buFont typeface="Arial" panose="020B0604020202020204" pitchFamily="34" charset="0"/>
              <a:buChar char="•"/>
            </a:pPr>
            <a:r>
              <a:rPr lang="en-US" sz="2400" b="1" dirty="0">
                <a:solidFill>
                  <a:srgbClr val="7030A0"/>
                </a:solidFill>
                <a:latin typeface="Trebuchet MS" panose="020B0603020202020204" pitchFamily="34" charset="0"/>
              </a:rPr>
              <a:t>Authentication</a:t>
            </a:r>
            <a:r>
              <a:rPr lang="en-US" sz="2400" dirty="0">
                <a:solidFill>
                  <a:srgbClr val="7030A0"/>
                </a:solidFill>
                <a:latin typeface="Trebuchet MS" panose="020B0603020202020204" pitchFamily="34" charset="0"/>
              </a:rPr>
              <a:t> : Allowing users to enter into Dynamics CRM application  based on the credentials provided by the user.</a:t>
            </a:r>
          </a:p>
          <a:p>
            <a:pPr lvl="1"/>
            <a:endParaRPr lang="en-US" sz="2400" dirty="0">
              <a:solidFill>
                <a:srgbClr val="7030A0"/>
              </a:solidFill>
              <a:latin typeface="Trebuchet MS" panose="020B0603020202020204" pitchFamily="34" charset="0"/>
            </a:endParaRPr>
          </a:p>
          <a:p>
            <a:pPr lvl="1">
              <a:buFont typeface="Arial" panose="020B0604020202020204" pitchFamily="34" charset="0"/>
              <a:buChar char="•"/>
            </a:pPr>
            <a:r>
              <a:rPr lang="en-US" sz="2400" b="1" dirty="0">
                <a:solidFill>
                  <a:srgbClr val="7030A0"/>
                </a:solidFill>
                <a:latin typeface="Trebuchet MS" panose="020B0603020202020204" pitchFamily="34" charset="0"/>
              </a:rPr>
              <a:t>Authorization</a:t>
            </a:r>
            <a:r>
              <a:rPr lang="en-US" sz="2400" dirty="0">
                <a:solidFill>
                  <a:srgbClr val="7030A0"/>
                </a:solidFill>
                <a:latin typeface="Trebuchet MS" panose="020B0603020202020204" pitchFamily="34" charset="0"/>
              </a:rPr>
              <a:t> : Allowing the users to access  only the data on which they have access in Dynamics CRM application.</a:t>
            </a:r>
          </a:p>
          <a:p>
            <a:pPr lvl="1">
              <a:buFont typeface="Arial" panose="020B0604020202020204" pitchFamily="34" charset="0"/>
              <a:buChar char="•"/>
            </a:pPr>
            <a:endParaRPr lang="en-US" sz="2000" dirty="0">
              <a:solidFill>
                <a:srgbClr val="000000"/>
              </a:solidFill>
              <a:latin typeface="Segoe UI (Body)"/>
            </a:endParaRPr>
          </a:p>
          <a:p>
            <a:pPr lvl="1">
              <a:buFont typeface="Arial" panose="020B0604020202020204" pitchFamily="34" charset="0"/>
              <a:buChar char="•"/>
            </a:pPr>
            <a:endParaRPr lang="en-US" sz="2000" dirty="0">
              <a:solidFill>
                <a:srgbClr val="000000"/>
              </a:solidFill>
              <a:latin typeface="Segoe UI (Body)"/>
            </a:endParaRPr>
          </a:p>
          <a:p>
            <a:pPr lvl="5">
              <a:buFont typeface="Arial" panose="020B0604020202020204" pitchFamily="34" charset="0"/>
              <a:buChar char="•"/>
            </a:pPr>
            <a:endParaRPr lang="en-US" sz="2000" dirty="0">
              <a:solidFill>
                <a:srgbClr val="000000"/>
              </a:solidFill>
              <a:latin typeface="Segoe UI (Body)"/>
            </a:endParaRPr>
          </a:p>
        </p:txBody>
      </p:sp>
      <p:graphicFrame>
        <p:nvGraphicFramePr>
          <p:cNvPr id="8" name="Diagram 7"/>
          <p:cNvGraphicFramePr/>
          <p:nvPr>
            <p:extLst>
              <p:ext uri="{D42A27DB-BD31-4B8C-83A1-F6EECF244321}">
                <p14:modId xmlns:p14="http://schemas.microsoft.com/office/powerpoint/2010/main" val="3240720621"/>
              </p:ext>
            </p:extLst>
          </p:nvPr>
        </p:nvGraphicFramePr>
        <p:xfrm>
          <a:off x="2540001" y="4047067"/>
          <a:ext cx="7450666"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Xrm.jpg"/>
          <p:cNvPicPr>
            <a:picLocks noChangeAspect="1"/>
          </p:cNvPicPr>
          <p:nvPr/>
        </p:nvPicPr>
        <p:blipFill>
          <a:blip r:embed="rId8"/>
          <a:stretch>
            <a:fillRect/>
          </a:stretch>
        </p:blipFill>
        <p:spPr>
          <a:xfrm>
            <a:off x="11011655" y="0"/>
            <a:ext cx="1180345" cy="1035586"/>
          </a:xfrm>
          <a:prstGeom prst="rect">
            <a:avLst/>
          </a:prstGeom>
        </p:spPr>
      </p:pic>
    </p:spTree>
    <p:extLst>
      <p:ext uri="{BB962C8B-B14F-4D97-AF65-F5344CB8AC3E}">
        <p14:creationId xmlns:p14="http://schemas.microsoft.com/office/powerpoint/2010/main" val="2387877810"/>
      </p:ext>
    </p:extLst>
  </p:cSld>
  <p:clrMapOvr>
    <a:masterClrMapping/>
  </p:clrMapOvr>
  <p:transition spd="slow">
    <p:wipe/>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Relationship Insights : Relationship Assistant Preferences</a:t>
            </a:r>
          </a:p>
        </p:txBody>
      </p:sp>
      <p:sp>
        <p:nvSpPr>
          <p:cNvPr id="4" name="Rectangle 3"/>
          <p:cNvSpPr/>
          <p:nvPr/>
        </p:nvSpPr>
        <p:spPr>
          <a:xfrm>
            <a:off x="485192" y="880754"/>
            <a:ext cx="11325808" cy="1200329"/>
          </a:xfrm>
          <a:prstGeom prst="rect">
            <a:avLst/>
          </a:prstGeom>
        </p:spPr>
        <p:txBody>
          <a:bodyPr wrap="square">
            <a:spAutoFit/>
          </a:bodyPr>
          <a:lstStyle/>
          <a:p>
            <a:pPr lvl="0">
              <a:defRPr/>
            </a:pPr>
            <a:r>
              <a:rPr lang="en-US" sz="2000" b="1" dirty="0">
                <a:solidFill>
                  <a:prstClr val="black"/>
                </a:solidFill>
              </a:rPr>
              <a:t>‘</a:t>
            </a:r>
            <a:r>
              <a:rPr lang="en-US" sz="2400" b="1" spc="-133" dirty="0">
                <a:ln w="3175">
                  <a:noFill/>
                </a:ln>
                <a:solidFill>
                  <a:srgbClr val="7030A0"/>
                </a:solidFill>
                <a:latin typeface="Trebuchet MS" panose="020B0603020202020204" pitchFamily="34" charset="0"/>
              </a:rPr>
              <a:t>Today’ cards</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Self-explanatorily, these cards show what is upcoming for the same day.</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 ">
            <a:extLst>
              <a:ext uri="{FF2B5EF4-FFF2-40B4-BE49-F238E27FC236}">
                <a16:creationId xmlns:a16="http://schemas.microsoft.com/office/drawing/2014/main" id="{848E4BF8-C6C2-4F9E-A95F-73B77B29AF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73" y="2189681"/>
            <a:ext cx="11163041" cy="19554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DDC0967-C574-4AD0-BA96-0EE463C33938}"/>
              </a:ext>
            </a:extLst>
          </p:cNvPr>
          <p:cNvSpPr/>
          <p:nvPr/>
        </p:nvSpPr>
        <p:spPr>
          <a:xfrm>
            <a:off x="349220" y="4337477"/>
            <a:ext cx="10686660" cy="1938992"/>
          </a:xfrm>
          <a:prstGeom prst="rect">
            <a:avLst/>
          </a:prstGeom>
        </p:spPr>
        <p:txBody>
          <a:bodyPr wrap="square">
            <a:spAutoFit/>
          </a:bodyPr>
          <a:lstStyle/>
          <a:p>
            <a:r>
              <a:rPr lang="en-US" sz="2400" spc="-133" dirty="0">
                <a:ln w="3175">
                  <a:noFill/>
                </a:ln>
                <a:solidFill>
                  <a:srgbClr val="7030A0"/>
                </a:solidFill>
                <a:latin typeface="Trebuchet MS" panose="020B0603020202020204" pitchFamily="34" charset="0"/>
              </a:rPr>
              <a:t>You’ll need to save your changes to reflect them throughout Dynamics 365.</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Reference Link : </a:t>
            </a:r>
          </a:p>
          <a:p>
            <a:r>
              <a:rPr lang="en-US" sz="2400" spc="-133" dirty="0">
                <a:ln w="3175">
                  <a:noFill/>
                </a:ln>
                <a:solidFill>
                  <a:srgbClr val="7030A0"/>
                </a:solidFill>
                <a:latin typeface="Trebuchet MS" panose="020B0603020202020204" pitchFamily="34" charset="0"/>
                <a:hlinkClick r:id="rId5"/>
              </a:rPr>
              <a:t>https://community.dynamics.com/enterprise/b/dynamics365enterprisecloudfronts/archive/2016/12/27/dynamics-365-relationship-assistant</a:t>
            </a:r>
            <a:r>
              <a:rPr lang="en-US" sz="2400" spc="-133" dirty="0">
                <a:ln w="3175">
                  <a:noFill/>
                </a:ln>
                <a:solidFill>
                  <a:srgbClr val="7030A0"/>
                </a:solidFill>
                <a:latin typeface="Trebuchet MS" panose="020B0603020202020204" pitchFamily="34" charset="0"/>
              </a:rPr>
              <a:t> </a:t>
            </a:r>
          </a:p>
        </p:txBody>
      </p:sp>
      <p:pic>
        <p:nvPicPr>
          <p:cNvPr id="7" name="Picture 6" descr="Xrm.jpg"/>
          <p:cNvPicPr>
            <a:picLocks noChangeAspect="1"/>
          </p:cNvPicPr>
          <p:nvPr/>
        </p:nvPicPr>
        <p:blipFill>
          <a:blip r:embed="rId6"/>
          <a:stretch>
            <a:fillRect/>
          </a:stretch>
        </p:blipFill>
        <p:spPr>
          <a:xfrm>
            <a:off x="11011655" y="0"/>
            <a:ext cx="1180345" cy="1035586"/>
          </a:xfrm>
          <a:prstGeom prst="rect">
            <a:avLst/>
          </a:prstGeom>
        </p:spPr>
      </p:pic>
    </p:spTree>
    <p:extLst>
      <p:ext uri="{BB962C8B-B14F-4D97-AF65-F5344CB8AC3E}">
        <p14:creationId xmlns:p14="http://schemas.microsoft.com/office/powerpoint/2010/main" val="2227010462"/>
      </p:ext>
    </p:extLst>
  </p:cSld>
  <p:clrMapOvr>
    <a:masterClrMapping/>
  </p:clrMapOvr>
  <p:transition spd="slow">
    <p:wipe/>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854468" cy="969890"/>
          </a:xfrm>
        </p:spPr>
        <p:txBody>
          <a:bodyPr/>
          <a:lstStyle/>
          <a:p>
            <a:pPr defTabSz="914363"/>
            <a:r>
              <a:rPr sz="2900" b="1" dirty="0">
                <a:solidFill>
                  <a:srgbClr val="8B0D88"/>
                </a:solidFill>
                <a:latin typeface="Trebuchet MS" panose="020B0603020202020204" pitchFamily="34" charset="0"/>
                <a:ea typeface="+mj-ea"/>
                <a:cs typeface="+mj-cs"/>
              </a:rPr>
              <a:t>Dynamics 365 – Data Export Service Data extraction and synchronization</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950753"/>
            <a:ext cx="11325808" cy="6309420"/>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Have you ever wanted an easy ability to replicate Dynamics 365 (online) CRM data to an Azure database for using Azure analytics tools without the added complexity of managing an ETL tool?.</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Did you ever want to use Power BI based reporting over the entire Dynamics 365 organization data? Have you ever wanted a tool that can push Dynamics 365 (online) delta changes continuously in a matter of a few minutes without running frequent scheduled jobs?.</a:t>
            </a:r>
          </a:p>
          <a:p>
            <a:pPr lvl="0">
              <a:defRPr/>
            </a:pPr>
            <a:r>
              <a:rPr lang="en-US" sz="2400" spc="-133" dirty="0">
                <a:ln w="3175">
                  <a:noFill/>
                </a:ln>
                <a:solidFill>
                  <a:srgbClr val="7030A0"/>
                </a:solidFill>
                <a:latin typeface="Trebuchet MS" panose="020B0603020202020204" pitchFamily="34" charset="0"/>
              </a:rPr>
              <a:t>Then the new Dynamics 365 - Data Export Service is just the right service for you. The new Appsource app Data Export Service enables administrators to do just that and it’s free to use with Dynamics 365 (online)!.</a:t>
            </a:r>
          </a:p>
          <a:p>
            <a:pPr lvl="0">
              <a:defRPr/>
            </a:pPr>
            <a:r>
              <a:rPr lang="en-US" sz="2400" spc="-133" dirty="0">
                <a:ln w="3175">
                  <a:noFill/>
                </a:ln>
                <a:solidFill>
                  <a:srgbClr val="7030A0"/>
                </a:solidFill>
                <a:latin typeface="Trebuchet MS" panose="020B0603020202020204" pitchFamily="34" charset="0"/>
              </a:rPr>
              <a:t>The Microsoft Dynamics 365-Data Export Service is a free add-on service made available on Microsoft AppSource that synchronizes Microsoft Dynamics 365 (online) data to a Microsoft Azure SQL Database store in a customer-owned Microsoft Azure subscription. The supported target destinations are Microsoft Azure SQL Database and Microsoft SQL Server on Microsoft Azure virtual machines.</a:t>
            </a:r>
          </a:p>
          <a:p>
            <a:pPr lvl="0">
              <a:defRPr/>
            </a:pPr>
            <a:endParaRPr lang="en-US" sz="2000" dirty="0">
              <a:solidFill>
                <a:prstClr val="black"/>
              </a:solidFill>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688606172"/>
      </p:ext>
    </p:extLst>
  </p:cSld>
  <p:clrMapOvr>
    <a:masterClrMapping/>
  </p:clrMapOvr>
  <p:transition spd="slow">
    <p:wipe/>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854468" cy="969890"/>
          </a:xfrm>
        </p:spPr>
        <p:txBody>
          <a:bodyPr/>
          <a:lstStyle/>
          <a:p>
            <a:pPr defTabSz="914363"/>
            <a:r>
              <a:rPr sz="2900" b="1" dirty="0">
                <a:solidFill>
                  <a:srgbClr val="8B0D88"/>
                </a:solidFill>
                <a:latin typeface="Trebuchet MS" panose="020B0603020202020204" pitchFamily="34" charset="0"/>
                <a:ea typeface="+mj-ea"/>
                <a:cs typeface="+mj-cs"/>
              </a:rPr>
              <a:t>Dynamics 365 – Data Export Service Data extraction and synchronization</a:t>
            </a: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485192" y="1143936"/>
            <a:ext cx="11325808" cy="1938992"/>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 The Data Export Service synchronizes the entire Dynamics 365 data initially and thereafter synchronizes delta changes on a continuous basis as they occur in the Microsoft Dynamics 365 (online) system. This helps enable several analytics and reporting scenarios on top of Dynamics 365 data with Azure services, such as Power BI or Machine Learning and opens up new possibilities for customers and partners to build custom solutions.</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Export Service">
            <a:extLst>
              <a:ext uri="{FF2B5EF4-FFF2-40B4-BE49-F238E27FC236}">
                <a16:creationId xmlns:a16="http://schemas.microsoft.com/office/drawing/2014/main" id="{E7FC96CC-2783-4F2C-8CBD-F39B22C84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206" y="3155324"/>
            <a:ext cx="5562698" cy="3432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584175798"/>
      </p:ext>
    </p:extLst>
  </p:cSld>
  <p:clrMapOvr>
    <a:masterClrMapping/>
  </p:clrMapOvr>
  <p:transition spd="slow">
    <p:wipe/>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854468" cy="969890"/>
          </a:xfrm>
        </p:spPr>
        <p:txBody>
          <a:bodyPr/>
          <a:lstStyle/>
          <a:p>
            <a:pPr defTabSz="914363"/>
            <a:r>
              <a:rPr sz="2900" b="1" dirty="0">
                <a:solidFill>
                  <a:srgbClr val="8B0D88"/>
                </a:solidFill>
                <a:latin typeface="Trebuchet MS" panose="020B0603020202020204" pitchFamily="34" charset="0"/>
                <a:ea typeface="+mj-ea"/>
                <a:cs typeface="+mj-cs"/>
              </a:rPr>
              <a:t>Dynamics 365 – Data Export Service Data extraction and synchronization</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1143936"/>
            <a:ext cx="11325808" cy="5201424"/>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With the Data Export Service, you can quickly set up data replication to a destination database with export profiles in a matter of a few minutes.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Each export profile provides an easy ability to choose a set of entities to replicate data from Dynamics 365 to a destination database and thereafter the entire data is available in tables automatically created in the destination database.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You can set up multiple export profiles simultaneously to replicate data to different databases to cater to different workload scenarios, such as one export profile can replicate data for sales reporting and another one can replicate data for service reporting.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Data is synchronized in 2 stages, first with initial sync and then with continuous delta sync as changes happen in Dynamics 365 with a push mechanism within a matter of few mins..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041851366"/>
      </p:ext>
    </p:extLst>
  </p:cSld>
  <p:clrMapOvr>
    <a:masterClrMapping/>
  </p:clrMapOvr>
  <p:transition spd="slow">
    <p:wipe/>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854468" cy="969890"/>
          </a:xfrm>
        </p:spPr>
        <p:txBody>
          <a:bodyPr/>
          <a:lstStyle/>
          <a:p>
            <a:pPr defTabSz="914363"/>
            <a:r>
              <a:rPr sz="2900" b="1" dirty="0">
                <a:solidFill>
                  <a:srgbClr val="8B0D88"/>
                </a:solidFill>
                <a:latin typeface="Trebuchet MS" panose="020B0603020202020204" pitchFamily="34" charset="0"/>
                <a:ea typeface="+mj-ea"/>
                <a:cs typeface="+mj-cs"/>
              </a:rPr>
              <a:t>Dynamics 365 – Data Export Service</a:t>
            </a:r>
          </a:p>
        </p:txBody>
      </p:sp>
      <p:sp>
        <p:nvSpPr>
          <p:cNvPr id="4" name="Rectangle 3"/>
          <p:cNvSpPr/>
          <p:nvPr/>
        </p:nvSpPr>
        <p:spPr>
          <a:xfrm>
            <a:off x="472314" y="3119974"/>
            <a:ext cx="11325808" cy="3416320"/>
          </a:xfrm>
          <a:prstGeom prst="rect">
            <a:avLst/>
          </a:prstGeom>
        </p:spPr>
        <p:txBody>
          <a:bodyPr wrap="square">
            <a:spAutoFit/>
          </a:bodyPr>
          <a:lstStyle/>
          <a:p>
            <a:pPr>
              <a:defRPr/>
            </a:pPr>
            <a:r>
              <a:rPr lang="en-US" sz="2400" spc="-133" dirty="0">
                <a:ln w="3175">
                  <a:noFill/>
                </a:ln>
                <a:solidFill>
                  <a:srgbClr val="7030A0"/>
                </a:solidFill>
                <a:latin typeface="Trebuchet MS" panose="020B0603020202020204" pitchFamily="34" charset="0"/>
              </a:rPr>
              <a:t>The Data Export Service simplifies the technical and administrative complexity of deploying and managing a data export solution – automatically managing both schema and data. Below are the key capabilities of the Data Export Service:</a:t>
            </a:r>
          </a:p>
          <a:p>
            <a:pPr>
              <a:defRPr/>
            </a:pPr>
            <a:endParaRPr lang="en-US" sz="2400" spc="-133" dirty="0">
              <a:ln w="3175">
                <a:noFill/>
              </a:ln>
              <a:solidFill>
                <a:srgbClr val="7030A0"/>
              </a:solidFill>
              <a:latin typeface="Trebuchet MS" panose="020B0603020202020204" pitchFamily="34" charset="0"/>
            </a:endParaRPr>
          </a:p>
          <a:p>
            <a:pPr indent="-342900">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Metadata changes such as addition or modification of fields are automatically synchronized Full initial data synchronization.</a:t>
            </a:r>
          </a:p>
          <a:p>
            <a:pPr indent="-342900">
              <a:buFont typeface="Wingdings" panose="05000000000000000000" pitchFamily="2" charset="2"/>
              <a:buChar char="q"/>
              <a:defRPr/>
            </a:pPr>
            <a:endParaRPr lang="en-US" sz="2400" spc="-133" dirty="0">
              <a:ln w="3175">
                <a:noFill/>
              </a:ln>
              <a:solidFill>
                <a:srgbClr val="7030A0"/>
              </a:solidFill>
              <a:latin typeface="Trebuchet MS" panose="020B0603020202020204" pitchFamily="34" charset="0"/>
            </a:endParaRPr>
          </a:p>
          <a:p>
            <a:pPr indent="-342900">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Push-based delta synchronization as changes occur in Dynamics 365. Delta changes are pushed in a matter of a few minutes.</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E57A9F1-117A-42E5-A652-A30990F87DDC}"/>
              </a:ext>
            </a:extLst>
          </p:cNvPr>
          <p:cNvPicPr>
            <a:picLocks noChangeAspect="1"/>
          </p:cNvPicPr>
          <p:nvPr/>
        </p:nvPicPr>
        <p:blipFill>
          <a:blip r:embed="rId4"/>
          <a:stretch>
            <a:fillRect/>
          </a:stretch>
        </p:blipFill>
        <p:spPr>
          <a:xfrm>
            <a:off x="1077272" y="999881"/>
            <a:ext cx="9610725" cy="2194080"/>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248993491"/>
      </p:ext>
    </p:extLst>
  </p:cSld>
  <p:clrMapOvr>
    <a:masterClrMapping/>
  </p:clrMapOvr>
  <p:transition spd="slow">
    <p:wipe/>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854468" cy="969890"/>
          </a:xfrm>
        </p:spPr>
        <p:txBody>
          <a:bodyPr/>
          <a:lstStyle/>
          <a:p>
            <a:pPr defTabSz="914363"/>
            <a:r>
              <a:rPr sz="2900" b="1" dirty="0">
                <a:solidFill>
                  <a:srgbClr val="8B0D88"/>
                </a:solidFill>
                <a:latin typeface="Trebuchet MS" panose="020B0603020202020204" pitchFamily="34" charset="0"/>
                <a:ea typeface="+mj-ea"/>
                <a:cs typeface="+mj-cs"/>
              </a:rPr>
              <a:t>Dynamics 365 – Data Export Service</a:t>
            </a:r>
          </a:p>
        </p:txBody>
      </p:sp>
      <p:sp>
        <p:nvSpPr>
          <p:cNvPr id="4" name="Rectangle 3"/>
          <p:cNvSpPr/>
          <p:nvPr/>
        </p:nvSpPr>
        <p:spPr>
          <a:xfrm>
            <a:off x="485192" y="1011949"/>
            <a:ext cx="11325808" cy="6001643"/>
          </a:xfrm>
          <a:prstGeom prst="rect">
            <a:avLst/>
          </a:prstGeom>
        </p:spPr>
        <p:txBody>
          <a:bodyPr wrap="square">
            <a:spAutoFit/>
          </a:bodyPr>
          <a:lstStyle/>
          <a:p>
            <a:pPr marL="342900"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Push-based delta synchronization as changes occur in Dynamics 365. Delta changes are pushed in a matter of a few minutes</a:t>
            </a:r>
          </a:p>
          <a:p>
            <a:pPr marL="342900"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Built-in recovery for addressing transient failures</a:t>
            </a:r>
          </a:p>
          <a:p>
            <a:pPr marL="342900"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Delete log table to track deletes along with their timestamps</a:t>
            </a:r>
          </a:p>
          <a:p>
            <a:pPr marL="342900"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Timestamps to compute delta based on sync time</a:t>
            </a:r>
          </a:p>
          <a:p>
            <a:pPr marL="342900"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Monitoring and diagnostics on sync progress</a:t>
            </a:r>
          </a:p>
          <a:p>
            <a:pPr marL="342900"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Scalable, reliable, and secure cloud service operated by Microsoft</a:t>
            </a:r>
          </a:p>
          <a:p>
            <a:pPr marL="342900"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APIs for programmatic management of export profiles</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696688217"/>
      </p:ext>
    </p:extLst>
  </p:cSld>
  <p:clrMapOvr>
    <a:masterClrMapping/>
  </p:clrMapOvr>
  <p:transition spd="slow">
    <p:wipe/>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41" y="161326"/>
            <a:ext cx="10713825" cy="621099"/>
          </a:xfrm>
        </p:spPr>
        <p:txBody>
          <a:bodyPr/>
          <a:lstStyle/>
          <a:p>
            <a:pPr defTabSz="914363"/>
            <a:r>
              <a:rPr sz="2900" b="1" dirty="0">
                <a:solidFill>
                  <a:srgbClr val="8B0D88"/>
                </a:solidFill>
                <a:latin typeface="Trebuchet MS" panose="020B0603020202020204" pitchFamily="34" charset="0"/>
                <a:ea typeface="+mj-ea"/>
                <a:cs typeface="+mj-cs"/>
              </a:rPr>
              <a:t>Dynamics 365 – Data Export Service : Use Cases</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1143936"/>
            <a:ext cx="11325808" cy="3416320"/>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Having your data in Azure SQL database enables several possibilities, such as to set up an operational database for reporting with Power BI, build a staging area for data warehouse, or to build machine learning models.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In addition, a synchronized database can also help offload any read-only workload centric queries, which  reduces load on the main Dynamics 365 system.</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 The key use case that the Data Export Service can help is to build scalable operational or enterprise BI reporting with Power BI in Azure backed by Azure SQL database.</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DC3EE1-0E2D-410F-A4E3-33555965155B}"/>
              </a:ext>
            </a:extLst>
          </p:cNvPr>
          <p:cNvPicPr>
            <a:picLocks noChangeAspect="1"/>
          </p:cNvPicPr>
          <p:nvPr/>
        </p:nvPicPr>
        <p:blipFill>
          <a:blip r:embed="rId4"/>
          <a:stretch>
            <a:fillRect/>
          </a:stretch>
        </p:blipFill>
        <p:spPr>
          <a:xfrm>
            <a:off x="2116121" y="4546241"/>
            <a:ext cx="5829300" cy="2246387"/>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422779221"/>
      </p:ext>
    </p:extLst>
  </p:cSld>
  <p:clrMapOvr>
    <a:masterClrMapping/>
  </p:clrMapOvr>
  <p:transition spd="slow">
    <p:wipe/>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41" y="161326"/>
            <a:ext cx="10713825" cy="621099"/>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Service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1" y="983682"/>
            <a:ext cx="11325808" cy="4893647"/>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To install the Data Export Service, go to its Appsource app page in the below link</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hlinkClick r:id="rId3"/>
              </a:rPr>
              <a:t>https://appsource.microsoft.com/en-us/product/dynamics-365/mscrm.44f192ec-e387-436c-886c-879923d8a448</a:t>
            </a:r>
            <a:r>
              <a:rPr lang="en-US" sz="2400" spc="-133" dirty="0">
                <a:ln w="3175">
                  <a:noFill/>
                </a:ln>
                <a:solidFill>
                  <a:srgbClr val="7030A0"/>
                </a:solidFill>
                <a:latin typeface="Trebuchet MS" panose="020B0603020202020204" pitchFamily="34" charset="0"/>
              </a:rPr>
              <a:t>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Follow the steps to install the app and wait for the installation to finish. You must be a Dynamics 365 administrator to install applications from AppSource.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You can monitor the installation status in the Dynamics 365 Admin Center. Once installed, login to Dynamics 365 as administrator and from the Settings menu, select “Data Export.”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You are then taken to the data export profiles list, which displays all your available export profiles.</a:t>
            </a:r>
          </a:p>
        </p:txBody>
      </p:sp>
      <p:pic>
        <p:nvPicPr>
          <p:cNvPr id="77826" name="Picture 2" descr="Impor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683319097"/>
      </p:ext>
    </p:extLst>
  </p:cSld>
  <p:clrMapOvr>
    <a:masterClrMapping/>
  </p:clrMapOvr>
  <p:transition spd="slow">
    <p:wipe/>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41" y="161326"/>
            <a:ext cx="10713825" cy="621099"/>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343523" y="883437"/>
            <a:ext cx="11325808" cy="6001643"/>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Creating a Data Export Profile is an easy wizard driven process. All it requires is to select the entities and m:n relationships with a few other additional profile specific settings such as name, table prefix, or enable delete log.</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Prior to creation of the export profile, there are a few important prerequisites. They are:</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Any entity to be added to an export profile must be enabled with change tracking</a:t>
            </a:r>
          </a:p>
          <a:p>
            <a:pPr lvl="0">
              <a:defRPr/>
            </a:pPr>
            <a:r>
              <a:rPr lang="en-US" sz="2400" spc="-133" dirty="0">
                <a:ln w="3175">
                  <a:noFill/>
                </a:ln>
                <a:solidFill>
                  <a:srgbClr val="7030A0"/>
                </a:solidFill>
                <a:latin typeface="Trebuchet MS" panose="020B0603020202020204" pitchFamily="34" charset="0"/>
              </a:rPr>
              <a:t>The destination database connection string must be maintained in an Azure Key Vault URL to ensure secrets are securely managed.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The Key Vault URL must exist in the same tenant as Dynamics 365. </a:t>
            </a:r>
          </a:p>
          <a:p>
            <a:pPr lvl="0">
              <a:defRPr/>
            </a:pPr>
            <a:r>
              <a:rPr lang="en-US" sz="2400" spc="-133" dirty="0">
                <a:ln w="3175">
                  <a:noFill/>
                </a:ln>
                <a:solidFill>
                  <a:srgbClr val="7030A0"/>
                </a:solidFill>
                <a:latin typeface="Trebuchet MS" panose="020B0603020202020204" pitchFamily="34" charset="0"/>
              </a:rPr>
              <a:t>Please refer the below link to use a script template to automate the Key Vault URL creation </a:t>
            </a:r>
          </a:p>
          <a:p>
            <a:pPr lvl="0">
              <a:defRPr/>
            </a:pPr>
            <a:r>
              <a:rPr lang="en-US" sz="2400" spc="-133" dirty="0">
                <a:ln w="3175">
                  <a:noFill/>
                </a:ln>
                <a:solidFill>
                  <a:srgbClr val="7030A0"/>
                </a:solidFill>
                <a:latin typeface="Trebuchet MS" panose="020B0603020202020204" pitchFamily="34" charset="0"/>
                <a:hlinkClick r:id="rId3"/>
              </a:rPr>
              <a:t>https://technet.microsoft.com/library/a70feedc-12b9-4a2d-baf0-f489cdcc177d#SetupAzureKV</a:t>
            </a:r>
            <a:r>
              <a:rPr lang="en-US" sz="2400" spc="-133" dirty="0">
                <a:ln w="3175">
                  <a:noFill/>
                </a:ln>
                <a:solidFill>
                  <a:srgbClr val="7030A0"/>
                </a:solidFill>
                <a:latin typeface="Trebuchet MS" panose="020B0603020202020204" pitchFamily="34" charset="0"/>
              </a:rPr>
              <a:t> </a:t>
            </a:r>
          </a:p>
          <a:p>
            <a:pPr>
              <a:defRPr/>
            </a:pPr>
            <a:r>
              <a:rPr lang="en-US" sz="2400" spc="-133" dirty="0">
                <a:ln w="3175">
                  <a:noFill/>
                </a:ln>
                <a:solidFill>
                  <a:srgbClr val="7030A0"/>
                </a:solidFill>
                <a:latin typeface="Trebuchet MS" panose="020B0603020202020204" pitchFamily="34" charset="0"/>
              </a:rPr>
              <a:t>Please refer the below link to enable Change tracking for entities</a:t>
            </a:r>
          </a:p>
          <a:p>
            <a:pPr lvl="0">
              <a:defRPr/>
            </a:pPr>
            <a:r>
              <a:rPr lang="en-US" sz="2400" spc="-133" dirty="0">
                <a:ln w="3175">
                  <a:noFill/>
                </a:ln>
                <a:solidFill>
                  <a:srgbClr val="7030A0"/>
                </a:solidFill>
                <a:latin typeface="Trebuchet MS" panose="020B0603020202020204" pitchFamily="34" charset="0"/>
                <a:hlinkClick r:id="rId4"/>
              </a:rPr>
              <a:t>https://msdn.microsoft.com/en-us/library/dn932130.aspx?f=255&amp;MSPPError=-2147217396</a:t>
            </a:r>
            <a:r>
              <a:rPr lang="en-US" sz="2400" spc="-133" dirty="0">
                <a:ln w="3175">
                  <a:noFill/>
                </a:ln>
                <a:solidFill>
                  <a:srgbClr val="7030A0"/>
                </a:solidFill>
                <a:latin typeface="Trebuchet MS" panose="020B0603020202020204" pitchFamily="34" charset="0"/>
              </a:rPr>
              <a:t> </a:t>
            </a:r>
          </a:p>
        </p:txBody>
      </p:sp>
      <p:pic>
        <p:nvPicPr>
          <p:cNvPr id="77826" name="Picture 2" descr="Import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6"/>
          <a:stretch>
            <a:fillRect/>
          </a:stretch>
        </p:blipFill>
        <p:spPr>
          <a:xfrm>
            <a:off x="11011655" y="0"/>
            <a:ext cx="1180345" cy="1035586"/>
          </a:xfrm>
          <a:prstGeom prst="rect">
            <a:avLst/>
          </a:prstGeom>
        </p:spPr>
      </p:pic>
    </p:spTree>
    <p:extLst>
      <p:ext uri="{BB962C8B-B14F-4D97-AF65-F5344CB8AC3E}">
        <p14:creationId xmlns:p14="http://schemas.microsoft.com/office/powerpoint/2010/main" val="2515325652"/>
      </p:ext>
    </p:extLst>
  </p:cSld>
  <p:clrMapOvr>
    <a:masterClrMapping/>
  </p:clrMapOvr>
  <p:transition spd="slow">
    <p:wipe/>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41" y="161326"/>
            <a:ext cx="10713825" cy="621099"/>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1" y="983682"/>
            <a:ext cx="11325808" cy="461665"/>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Step 1- Provide basic information</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515727-01E4-492E-B8CB-4E955A699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943" y="1752366"/>
            <a:ext cx="5106113" cy="3353268"/>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33011089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Types of Authentication</a:t>
            </a:r>
          </a:p>
        </p:txBody>
      </p:sp>
      <p:sp>
        <p:nvSpPr>
          <p:cNvPr id="5" name="Rectangle 4"/>
          <p:cNvSpPr/>
          <p:nvPr/>
        </p:nvSpPr>
        <p:spPr>
          <a:xfrm>
            <a:off x="526774" y="711200"/>
            <a:ext cx="11390243" cy="5689600"/>
          </a:xfrm>
          <a:prstGeom prst="rect">
            <a:avLst/>
          </a:prstGeom>
        </p:spPr>
        <p:txBody>
          <a:bodyPr wrap="square">
            <a:spAutoFit/>
          </a:bodyPr>
          <a:lstStyle/>
          <a:p>
            <a:endParaRPr lang="en-US" dirty="0"/>
          </a:p>
          <a:p>
            <a:r>
              <a:rPr lang="en-US" sz="2400" dirty="0">
                <a:solidFill>
                  <a:srgbClr val="7030A0"/>
                </a:solidFill>
                <a:latin typeface="Trebuchet MS" panose="020B0603020202020204" pitchFamily="34" charset="0"/>
              </a:rPr>
              <a:t>Microsoft Dynamics CRM supports three security models for Authentication</a:t>
            </a:r>
          </a:p>
          <a:p>
            <a:endParaRPr lang="en-US" sz="2400" dirty="0">
              <a:solidFill>
                <a:srgbClr val="7030A0"/>
              </a:solidFill>
              <a:latin typeface="Trebuchet MS" panose="020B0603020202020204" pitchFamily="34" charset="0"/>
            </a:endParaRPr>
          </a:p>
          <a:p>
            <a:pPr marL="1200150" lvl="2" indent="-285750">
              <a:buFont typeface="Arial" panose="020B0604020202020204" pitchFamily="34" charset="0"/>
              <a:buChar char="•"/>
            </a:pPr>
            <a:r>
              <a:rPr lang="en-US" sz="2400" dirty="0">
                <a:solidFill>
                  <a:srgbClr val="7030A0"/>
                </a:solidFill>
                <a:latin typeface="Trebuchet MS" panose="020B0603020202020204" pitchFamily="34" charset="0"/>
              </a:rPr>
              <a:t>Integrated Windows authentication,</a:t>
            </a:r>
          </a:p>
          <a:p>
            <a:pPr marL="1200150" lvl="2" indent="-285750">
              <a:buFont typeface="Arial" panose="020B0604020202020204" pitchFamily="34" charset="0"/>
              <a:buChar char="•"/>
            </a:pPr>
            <a:endParaRPr lang="en-US" sz="2400" dirty="0">
              <a:solidFill>
                <a:srgbClr val="7030A0"/>
              </a:solidFill>
              <a:latin typeface="Trebuchet MS" panose="020B0603020202020204" pitchFamily="34" charset="0"/>
            </a:endParaRPr>
          </a:p>
          <a:p>
            <a:pPr marL="1200150" lvl="2" indent="-285750">
              <a:buFont typeface="Arial" panose="020B0604020202020204" pitchFamily="34" charset="0"/>
              <a:buChar char="•"/>
            </a:pPr>
            <a:r>
              <a:rPr lang="en-US" sz="2400" dirty="0">
                <a:solidFill>
                  <a:srgbClr val="7030A0"/>
                </a:solidFill>
                <a:latin typeface="Trebuchet MS" panose="020B0603020202020204" pitchFamily="34" charset="0"/>
              </a:rPr>
              <a:t>claims-based authentication, </a:t>
            </a:r>
          </a:p>
          <a:p>
            <a:pPr marL="1200150" lvl="2" indent="-285750">
              <a:buFont typeface="Arial" panose="020B0604020202020204" pitchFamily="34" charset="0"/>
              <a:buChar char="•"/>
            </a:pPr>
            <a:endParaRPr lang="en-US" sz="2400" dirty="0">
              <a:solidFill>
                <a:srgbClr val="7030A0"/>
              </a:solidFill>
              <a:latin typeface="Trebuchet MS" panose="020B0603020202020204" pitchFamily="34" charset="0"/>
            </a:endParaRPr>
          </a:p>
          <a:p>
            <a:pPr marL="1200150" lvl="2" indent="-285750">
              <a:buFont typeface="Arial" panose="020B0604020202020204" pitchFamily="34" charset="0"/>
              <a:buChar char="•"/>
            </a:pPr>
            <a:r>
              <a:rPr lang="en-US" sz="2400" dirty="0">
                <a:solidFill>
                  <a:srgbClr val="7030A0"/>
                </a:solidFill>
                <a:latin typeface="Trebuchet MS" panose="020B0603020202020204" pitchFamily="34" charset="0"/>
              </a:rPr>
              <a:t>Office 365 authentication</a:t>
            </a:r>
          </a:p>
          <a:p>
            <a:pPr lvl="2"/>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The type of authentication used depends on the below things as</a:t>
            </a:r>
          </a:p>
          <a:p>
            <a:pPr marL="0" lvl="2"/>
            <a:endParaRPr lang="en-US" sz="2400" dirty="0">
              <a:solidFill>
                <a:srgbClr val="7030A0"/>
              </a:solidFill>
              <a:latin typeface="Trebuchet MS" panose="020B0603020202020204" pitchFamily="34" charset="0"/>
            </a:endParaRPr>
          </a:p>
          <a:p>
            <a:pPr marL="1200150" lvl="4" indent="-285750">
              <a:buFont typeface="Arial" panose="020B0604020202020204" pitchFamily="34" charset="0"/>
              <a:buChar char="•"/>
            </a:pPr>
            <a:r>
              <a:rPr lang="en-US" sz="2400" dirty="0">
                <a:solidFill>
                  <a:srgbClr val="7030A0"/>
                </a:solidFill>
                <a:latin typeface="Trebuchet MS" panose="020B0603020202020204" pitchFamily="34" charset="0"/>
              </a:rPr>
              <a:t>Type of deployment your application is accessing,. (On- Premise , CRM-Online)</a:t>
            </a:r>
          </a:p>
          <a:p>
            <a:pPr marL="914400" lvl="4"/>
            <a:r>
              <a:rPr lang="en-US" sz="2400" dirty="0">
                <a:solidFill>
                  <a:srgbClr val="7030A0"/>
                </a:solidFill>
                <a:latin typeface="Trebuchet MS" panose="020B0603020202020204" pitchFamily="34" charset="0"/>
              </a:rPr>
              <a:t>	</a:t>
            </a:r>
          </a:p>
          <a:p>
            <a:pPr marL="1200150" lvl="4" indent="-285750">
              <a:buFont typeface="Arial" panose="020B0604020202020204" pitchFamily="34" charset="0"/>
              <a:buChar char="•"/>
            </a:pPr>
            <a:r>
              <a:rPr lang="en-US" sz="2400" dirty="0">
                <a:solidFill>
                  <a:srgbClr val="7030A0"/>
                </a:solidFill>
                <a:latin typeface="Trebuchet MS" panose="020B0603020202020204" pitchFamily="34" charset="0"/>
              </a:rPr>
              <a:t>Accessing on Intranet or Internet (IFD)</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626831223"/>
      </p:ext>
    </p:extLst>
  </p:cSld>
  <p:clrMapOvr>
    <a:masterClrMapping/>
  </p:clrMapOvr>
  <p:transition spd="slow">
    <p:wipe/>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41" y="161326"/>
            <a:ext cx="10713825" cy="621099"/>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1" y="983682"/>
            <a:ext cx="11325808" cy="461665"/>
          </a:xfrm>
          <a:prstGeom prst="rect">
            <a:avLst/>
          </a:prstGeom>
        </p:spPr>
        <p:txBody>
          <a:bodyPr wrap="square">
            <a:spAutoFit/>
          </a:bodyPr>
          <a:lstStyle/>
          <a:p>
            <a:pPr>
              <a:defRPr/>
            </a:pPr>
            <a:r>
              <a:rPr lang="en-US" sz="2400" spc="-133" dirty="0">
                <a:ln w="3175">
                  <a:noFill/>
                </a:ln>
                <a:solidFill>
                  <a:srgbClr val="7030A0"/>
                </a:solidFill>
                <a:latin typeface="Trebuchet MS" panose="020B0603020202020204" pitchFamily="34" charset="0"/>
              </a:rPr>
              <a:t>Step 2 - Select entities</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lect entities">
            <a:extLst>
              <a:ext uri="{FF2B5EF4-FFF2-40B4-BE49-F238E27FC236}">
                <a16:creationId xmlns:a16="http://schemas.microsoft.com/office/drawing/2014/main" id="{622D9154-7FB9-4081-BDBB-F69EB7C70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670" y="1833366"/>
            <a:ext cx="6343434" cy="39169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913872796"/>
      </p:ext>
    </p:extLst>
  </p:cSld>
  <p:clrMapOvr>
    <a:masterClrMapping/>
  </p:clrMapOvr>
  <p:transition spd="slow">
    <p:wipe/>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41" y="161326"/>
            <a:ext cx="10713825" cy="621099"/>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1" y="983682"/>
            <a:ext cx="11325808" cy="461665"/>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Step 3 - Select relationships</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6372E9B-DD2A-43C3-BD61-9A23FE5BE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0202" y="2019102"/>
            <a:ext cx="6740775" cy="3634371"/>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679337260"/>
      </p:ext>
    </p:extLst>
  </p:cSld>
  <p:clrMapOvr>
    <a:masterClrMapping/>
  </p:clrMapOvr>
  <p:transition spd="slow">
    <p:wipe/>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41" y="161326"/>
            <a:ext cx="10713825" cy="621099"/>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1" y="983682"/>
            <a:ext cx="11325808" cy="461665"/>
          </a:xfrm>
          <a:prstGeom prst="rect">
            <a:avLst/>
          </a:prstGeom>
        </p:spPr>
        <p:txBody>
          <a:bodyPr wrap="square">
            <a:spAutoFit/>
          </a:bodyPr>
          <a:lstStyle/>
          <a:p>
            <a:pPr>
              <a:defRPr/>
            </a:pPr>
            <a:r>
              <a:rPr lang="en-US" sz="2400" spc="-133" dirty="0">
                <a:ln w="3175">
                  <a:noFill/>
                </a:ln>
                <a:solidFill>
                  <a:srgbClr val="7030A0"/>
                </a:solidFill>
                <a:latin typeface="Trebuchet MS" panose="020B0603020202020204" pitchFamily="34" charset="0"/>
              </a:rPr>
              <a:t>Step 4 - Create and Activate</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6EA940-01EC-4AA8-AE19-E8984A72A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495" y="2000050"/>
            <a:ext cx="7463903" cy="3853995"/>
          </a:xfrm>
          <a:prstGeom prst="rect">
            <a:avLst/>
          </a:prstGeom>
        </p:spPr>
      </p:pic>
      <p:pic>
        <p:nvPicPr>
          <p:cNvPr id="7" name="Picture 6"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626318528"/>
      </p:ext>
    </p:extLst>
  </p:cSld>
  <p:clrMapOvr>
    <a:masterClrMapping/>
  </p:clrMapOvr>
  <p:transition spd="slow">
    <p:wipe/>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3"/>
            <a:ext cx="10610130" cy="705940"/>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p>
        </p:txBody>
      </p:sp>
      <p:sp>
        <p:nvSpPr>
          <p:cNvPr id="4" name="Rectangle 3"/>
          <p:cNvSpPr/>
          <p:nvPr/>
        </p:nvSpPr>
        <p:spPr>
          <a:xfrm>
            <a:off x="485192" y="1011949"/>
            <a:ext cx="11325808" cy="6001643"/>
          </a:xfrm>
          <a:prstGeom prst="rect">
            <a:avLst/>
          </a:prstGeom>
        </p:spPr>
        <p:txBody>
          <a:bodyPr wrap="square">
            <a:spAutoFit/>
          </a:bodyPr>
          <a:lstStyle/>
          <a:p>
            <a:pPr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Export profiles, once activated, starts the data synchronization - first with metadata sync, followed by initial data sync, and then with continuous delta data sync. </a:t>
            </a:r>
          </a:p>
          <a:p>
            <a:pPr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During initial sync, the existing data in Dynamics 365 for added entities is synchronized with the destination database. </a:t>
            </a:r>
          </a:p>
          <a:p>
            <a:pPr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After initial sync, delta sync starts, and any create, modify or delete record change for entities added to export profile is automatically synchronized.</a:t>
            </a:r>
          </a:p>
          <a:p>
            <a:pPr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With Refresh, you can see the latest progress on synchronization with status and notification counters.</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740368336"/>
      </p:ext>
    </p:extLst>
  </p:cSld>
  <p:clrMapOvr>
    <a:masterClrMapping/>
  </p:clrMapOvr>
  <p:transition spd="slow">
    <p:wipe/>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41" y="161326"/>
            <a:ext cx="10713825" cy="621099"/>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1" y="983682"/>
            <a:ext cx="11325808" cy="461665"/>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Step 4 - Create and Activate</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ynchronized Sales Data export profile">
            <a:extLst>
              <a:ext uri="{FF2B5EF4-FFF2-40B4-BE49-F238E27FC236}">
                <a16:creationId xmlns:a16="http://schemas.microsoft.com/office/drawing/2014/main" id="{955DDE4F-6FB8-435C-9A2D-C0BDAEA9A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0141" y="1929402"/>
            <a:ext cx="7621443" cy="3688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207564482"/>
      </p:ext>
    </p:extLst>
  </p:cSld>
  <p:clrMapOvr>
    <a:masterClrMapping/>
  </p:clrMapOvr>
  <p:transition spd="slow">
    <p:wipe/>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3"/>
            <a:ext cx="10610130" cy="705940"/>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p>
        </p:txBody>
      </p:sp>
      <p:sp>
        <p:nvSpPr>
          <p:cNvPr id="4" name="Rectangle 3"/>
          <p:cNvSpPr/>
          <p:nvPr/>
        </p:nvSpPr>
        <p:spPr>
          <a:xfrm>
            <a:off x="485192" y="1011949"/>
            <a:ext cx="11325808" cy="5878532"/>
          </a:xfrm>
          <a:prstGeom prst="rect">
            <a:avLst/>
          </a:prstGeom>
        </p:spPr>
        <p:txBody>
          <a:bodyPr wrap="square">
            <a:spAutoFit/>
          </a:bodyPr>
          <a:lstStyle/>
          <a:p>
            <a:pPr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Metadata sync automatically creates and updates tables in the destination database. Here we see tables have been automatically created for various entities such as Account, Lead, Opportunity, Product &amp; Campaign entities using the “sales” prefix provided in the Sales Data export profile.</a:t>
            </a:r>
          </a:p>
          <a:p>
            <a:pPr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Refer to the TechNet documentation link below on details of all the tables that are created including metadata specific tables for Optionsets.</a:t>
            </a:r>
          </a:p>
          <a:p>
            <a:pPr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hlinkClick r:id="rId3"/>
              </a:rPr>
              <a:t>https://technet.microsoft.com/library/a70feedc-12b9-4a2d-baf0-f489cdcc177d</a:t>
            </a:r>
            <a:endParaRPr lang="en-US" sz="2400" spc="-133" dirty="0">
              <a:ln w="3175">
                <a:noFill/>
              </a:ln>
              <a:solidFill>
                <a:srgbClr val="7030A0"/>
              </a:solidFill>
              <a:latin typeface="Trebuchet MS" panose="020B0603020202020204" pitchFamily="34" charset="0"/>
            </a:endParaRPr>
          </a:p>
          <a:p>
            <a:pPr lvl="0">
              <a:lnSpc>
                <a:spcPct val="200000"/>
              </a:lnSpc>
              <a:defRPr/>
            </a:pPr>
            <a:endParaRPr lang="en-US" sz="2000" dirty="0">
              <a:solidFill>
                <a:prstClr val="black"/>
              </a:solidFill>
            </a:endParaRPr>
          </a:p>
        </p:txBody>
      </p:sp>
      <p:pic>
        <p:nvPicPr>
          <p:cNvPr id="77826" name="Picture 2" descr="Impor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550949510"/>
      </p:ext>
    </p:extLst>
  </p:cSld>
  <p:clrMapOvr>
    <a:masterClrMapping/>
  </p:clrMapOvr>
  <p:transition spd="slow">
    <p:wipe/>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41" y="161326"/>
            <a:ext cx="10713825" cy="621099"/>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br>
              <a:rPr lang="en-US" sz="3200" dirty="0"/>
            </a:br>
            <a:endParaRPr lang="en-US" sz="3200" dirty="0">
              <a:solidFill>
                <a:schemeClr val="accent1">
                  <a:lumMod val="50000"/>
                </a:schemeClr>
              </a:solidFill>
              <a:latin typeface="Segoe UI (Body)"/>
            </a:endParaRP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7A6E16-5FDC-4B2B-8B8A-F23B2A954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392" y="1055802"/>
            <a:ext cx="2858474" cy="5254148"/>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185741538"/>
      </p:ext>
    </p:extLst>
  </p:cSld>
  <p:clrMapOvr>
    <a:masterClrMapping/>
  </p:clrMapOvr>
  <p:transition spd="slow">
    <p:wipe/>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Dynamics 365 : How to Setup Data Export Profile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757431"/>
            <a:ext cx="11325808" cy="6001643"/>
          </a:xfrm>
          <a:prstGeom prst="rect">
            <a:avLst/>
          </a:prstGeom>
        </p:spPr>
        <p:txBody>
          <a:bodyPr wrap="square">
            <a:spAutoFit/>
          </a:bodyPr>
          <a:lstStyle/>
          <a:p>
            <a:pPr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Metrics for data synchronization during initial sync and delta sync are shown in terms of notification counters. A notification encapsulates a record change – it maps to create, modify, or delete change of a record. There are 3 main metrics that are captured:</a:t>
            </a:r>
          </a:p>
          <a:p>
            <a:pPr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1.Total notifications show all notifications to be processed for data synchronization.</a:t>
            </a:r>
          </a:p>
          <a:p>
            <a:pPr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2.Successful notifications show all notifications that have been processed successfully and the corresponding insert/update/delete change that has been synchronized to the destination database.</a:t>
            </a:r>
          </a:p>
          <a:p>
            <a:pPr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3.Failed notifications show all notifications that have failed during processing.</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973703782"/>
      </p:ext>
    </p:extLst>
  </p:cSld>
  <p:clrMapOvr>
    <a:masterClrMapping/>
  </p:clrMapOvr>
  <p:transition spd="slow">
    <p:wipe/>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785610" y="862886"/>
            <a:ext cx="11217499" cy="5262979"/>
          </a:xfrm>
          <a:prstGeom prst="rect">
            <a:avLst/>
          </a:prstGeom>
        </p:spPr>
        <p:txBody>
          <a:bodyPr wrap="square">
            <a:spAutoFit/>
          </a:bodyPr>
          <a:lstStyle/>
          <a:p>
            <a:pPr lvl="0" indent="-342900">
              <a:lnSpc>
                <a:spcPct val="200000"/>
              </a:lnSpc>
              <a:buFont typeface="Wingdings" panose="05000000000000000000" pitchFamily="2" charset="2"/>
              <a:buChar char="q"/>
              <a:defRPr/>
            </a:pPr>
            <a:r>
              <a:rPr lang="en-US" sz="2400" spc="-133" dirty="0">
                <a:ln w="3175">
                  <a:noFill/>
                </a:ln>
                <a:solidFill>
                  <a:srgbClr val="7030A0"/>
                </a:solidFill>
                <a:latin typeface="Trebuchet MS" panose="020B0603020202020204" pitchFamily="34" charset="0"/>
              </a:rPr>
              <a:t>Notification counters at the end of initial sync show a count for all records synchronized from Dynamics 365. For any errors that occurred during synchronization, you can click Download Failed Records to obtain a URL to connect with Azure Storage Explorer to see the log of failures and address the reason behind those failures such as database is down or out of space. Refer to Resolving synchronization issues link below on more details on how to analyze the error logs and various error recovery techniques as well best practices to avoid running into synchronization errors.</a:t>
            </a:r>
          </a:p>
        </p:txBody>
      </p:sp>
      <p:pic>
        <p:nvPicPr>
          <p:cNvPr id="4" name="Picture 3" descr="Xrm.jpg"/>
          <p:cNvPicPr>
            <a:picLocks noChangeAspect="1"/>
          </p:cNvPicPr>
          <p:nvPr/>
        </p:nvPicPr>
        <p:blipFill>
          <a:blip r:embed="rId2"/>
          <a:stretch>
            <a:fillRect/>
          </a:stretch>
        </p:blipFill>
        <p:spPr>
          <a:xfrm>
            <a:off x="11011655" y="0"/>
            <a:ext cx="1180345" cy="1035586"/>
          </a:xfrm>
          <a:prstGeom prst="rect">
            <a:avLst/>
          </a:prstGeom>
        </p:spPr>
      </p:pic>
    </p:spTree>
  </p:cSld>
  <p:clrMapOvr>
    <a:masterClrMapping/>
  </p:clrMapOvr>
  <p:transition>
    <p:fade/>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Dynamics 365 : Reporting with Power BI</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1398457"/>
            <a:ext cx="11325808" cy="5262979"/>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Reporting with Power BI is one of the key use cases that can be enabled with the Data Export Service. To facilitate easy creation of the end-to-end solution with the Data Export Service, we have partnered with Power BI team to build solution templates for Dynamics 365 using the Data Export Service. Solution templates help in the easy setup of an end-to-end reporting solution with Power BI in the customer’s subscription. More information for Dynamics 365 solution templates powered by the Data Export Service is available here.</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In the future, we will be releasing more of such solution templates to cater to reporting scenarios across service and marketing.</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Summarizing, the Data Export Service can empower administrators to easily replicate Dynamics 365 (online) data into Azure SQL database. This enables full power over CRM data for various analytics and reporting use cases and get past the limits in Dynamics 365 for reporting and analytics.</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00443580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0703"/>
          </a:xfrm>
        </p:spPr>
        <p:txBody>
          <a:bodyPr>
            <a:normAutofit/>
          </a:bodyPr>
          <a:lstStyle/>
          <a:p>
            <a:pPr defTabSz="914363"/>
            <a:r>
              <a:rPr lang="en-US" sz="2800" b="1" dirty="0">
                <a:solidFill>
                  <a:srgbClr val="8B0D88"/>
                </a:solidFill>
                <a:latin typeface="Trebuchet MS" panose="020B0603020202020204" pitchFamily="34" charset="0"/>
              </a:rPr>
              <a:t>Microsoft Dynamics CRM Deployment Model</a:t>
            </a:r>
          </a:p>
        </p:txBody>
      </p:sp>
      <p:sp>
        <p:nvSpPr>
          <p:cNvPr id="4" name="Rectangle 3"/>
          <p:cNvSpPr/>
          <p:nvPr/>
        </p:nvSpPr>
        <p:spPr>
          <a:xfrm>
            <a:off x="778933" y="1083448"/>
            <a:ext cx="10759132" cy="5201424"/>
          </a:xfrm>
          <a:prstGeom prst="rect">
            <a:avLst/>
          </a:prstGeom>
        </p:spPr>
        <p:txBody>
          <a:bodyPr wrap="square">
            <a:spAutoFit/>
          </a:bodyPr>
          <a:lstStyle/>
          <a:p>
            <a:r>
              <a:rPr lang="en-US" sz="2400" dirty="0">
                <a:solidFill>
                  <a:srgbClr val="7030A0"/>
                </a:solidFill>
                <a:latin typeface="Trebuchet MS" panose="020B0603020202020204" pitchFamily="34" charset="0"/>
              </a:rPr>
              <a:t>Hosted Microsoft Dynamics CRM</a:t>
            </a:r>
          </a:p>
          <a:p>
            <a:endParaRPr lang="en-US" sz="2400" dirty="0">
              <a:solidFill>
                <a:srgbClr val="7030A0"/>
              </a:solidFill>
              <a:latin typeface="Trebuchet MS" panose="020B0603020202020204" pitchFamily="34" charset="0"/>
            </a:endParaRPr>
          </a:p>
          <a:p>
            <a:pPr>
              <a:buFont typeface="Arial" panose="020B0604020202020204" pitchFamily="34" charset="0"/>
              <a:buChar char="•"/>
            </a:pPr>
            <a:r>
              <a:rPr lang="en-US" sz="2400" dirty="0">
                <a:solidFill>
                  <a:srgbClr val="7030A0"/>
                </a:solidFill>
                <a:latin typeface="Trebuchet MS" panose="020B0603020202020204" pitchFamily="34" charset="0"/>
              </a:rPr>
              <a:t>  Hosted Microsoft Dynamics CRM is the best choice for companies that need fewer than five users. Hosted Microsoft Dynamics CRM also offers greater flexibility in terms of unsanctioned code, upgrades, and updates. In this model, A Microsoft Partner of your choice hosts the application and performs all updates, upgrades, backups and also provides technical support.</a:t>
            </a:r>
          </a:p>
          <a:p>
            <a:pPr>
              <a:buFont typeface="Arial" panose="020B0604020202020204" pitchFamily="34" charset="0"/>
              <a:buChar char="•"/>
            </a:pPr>
            <a:endParaRPr lang="en-US" sz="2400" dirty="0">
              <a:solidFill>
                <a:srgbClr val="7030A0"/>
              </a:solidFill>
              <a:latin typeface="Trebuchet MS" panose="020B0603020202020204" pitchFamily="34" charset="0"/>
            </a:endParaRPr>
          </a:p>
          <a:p>
            <a:pPr>
              <a:buFont typeface="Arial" panose="020B0604020202020204" pitchFamily="34" charset="0"/>
              <a:buChar char="•"/>
            </a:pPr>
            <a:r>
              <a:rPr lang="en-US" sz="2400" dirty="0">
                <a:solidFill>
                  <a:srgbClr val="7030A0"/>
                </a:solidFill>
                <a:latin typeface="Trebuchet MS" panose="020B0603020202020204" pitchFamily="34" charset="0"/>
              </a:rPr>
              <a:t> The monthly cost of Hosted Microsoft Dynamics CRM licenses varies according to license type: Professional, Basic, and Essential .There is a minimum of one Professional license for a Hosted Microsoft Dynamics CRM account.</a:t>
            </a:r>
          </a:p>
          <a:p>
            <a:pPr>
              <a:buFont typeface="Arial" panose="020B0604020202020204" pitchFamily="34" charset="0"/>
              <a:buChar char="•"/>
            </a:pPr>
            <a:endParaRPr lang="en-US" sz="2400" dirty="0">
              <a:solidFill>
                <a:srgbClr val="7030A0"/>
              </a:solidFill>
              <a:latin typeface="Trebuchet MS" panose="020B0603020202020204" pitchFamily="34" charset="0"/>
            </a:endParaRPr>
          </a:p>
          <a:p>
            <a:pPr>
              <a:buFont typeface="Arial" panose="020B0604020202020204" pitchFamily="34" charset="0"/>
              <a:buChar char="•"/>
            </a:pPr>
            <a:endParaRPr lang="en-US" sz="2000" b="0" i="0" dirty="0">
              <a:solidFill>
                <a:srgbClr val="000000"/>
              </a:solidFill>
              <a:effectLst/>
              <a:latin typeface="Segoe UI (Body)"/>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67585222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84000" cy="597008"/>
          </a:xfrm>
        </p:spPr>
        <p:txBody>
          <a:bodyPr/>
          <a:lstStyle/>
          <a:p>
            <a:r>
              <a:rPr lang="en-US" sz="2900" b="1" dirty="0">
                <a:solidFill>
                  <a:srgbClr val="8B0D88"/>
                </a:solidFill>
                <a:latin typeface="Trebuchet MS" panose="020B0603020202020204" pitchFamily="34" charset="0"/>
                <a:ea typeface="+mj-ea"/>
                <a:cs typeface="+mj-cs"/>
              </a:rPr>
              <a:t>Integrated Windows authentication</a:t>
            </a:r>
          </a:p>
        </p:txBody>
      </p:sp>
      <p:sp>
        <p:nvSpPr>
          <p:cNvPr id="5" name="Rectangle 4"/>
          <p:cNvSpPr/>
          <p:nvPr/>
        </p:nvSpPr>
        <p:spPr>
          <a:xfrm>
            <a:off x="355601" y="677212"/>
            <a:ext cx="11471964" cy="3416320"/>
          </a:xfrm>
          <a:prstGeom prst="rect">
            <a:avLst/>
          </a:prstGeom>
        </p:spPr>
        <p:txBody>
          <a:bodyPr wrap="square">
            <a:spAutoFit/>
          </a:bodyPr>
          <a:lstStyle/>
          <a:p>
            <a:pPr marL="0" lvl="2"/>
            <a:r>
              <a:rPr lang="en-US" sz="2400" dirty="0">
                <a:solidFill>
                  <a:srgbClr val="7030A0"/>
                </a:solidFill>
                <a:latin typeface="Trebuchet MS" panose="020B0603020202020204" pitchFamily="34" charset="0"/>
              </a:rPr>
              <a:t>This mode of Authentication works only in the scenario of accessing an On-Premise deployment of Dynamics CRM application over the Intranet (Company Network).</a:t>
            </a:r>
          </a:p>
          <a:p>
            <a:pPr marL="0" lvl="2"/>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All users are members of Microsoft of Dynamics CRM application should be the members of your Active Directory (AD) domain.</a:t>
            </a:r>
          </a:p>
          <a:p>
            <a:pPr marL="0" lvl="2"/>
            <a:r>
              <a:rPr lang="en-US" dirty="0"/>
              <a:t>	</a:t>
            </a:r>
          </a:p>
          <a:p>
            <a:pPr marL="0" lvl="2"/>
            <a:endParaRPr lang="en-US" dirty="0"/>
          </a:p>
          <a:p>
            <a:pPr marL="0" lvl="2"/>
            <a:endParaRPr lang="en-US" dirty="0"/>
          </a:p>
          <a:p>
            <a:pPr marL="0" lvl="2"/>
            <a:endParaRPr lang="en-US" dirty="0"/>
          </a:p>
        </p:txBody>
      </p:sp>
      <p:pic>
        <p:nvPicPr>
          <p:cNvPr id="11266" name="Picture 2" descr="crm_windows_authent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467" y="3000810"/>
            <a:ext cx="9330266" cy="3739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57001178"/>
      </p:ext>
    </p:extLst>
  </p:cSld>
  <p:clrMapOvr>
    <a:masterClrMapping/>
  </p:clrMapOvr>
  <p:transition spd="slow">
    <p:wipe/>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Get feedback by using Voice of the Customer surveys</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955398"/>
            <a:ext cx="11325808" cy="3785652"/>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You can create and send surveys to your customers to receive their valuable feedback about your products or services. </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The customers can take your surveys on a phone, tablet, or computer. With Voice of the Customer for Dynamics 365, you create and distribute surveys and store survey responses in Dynamics 365 along with other Dynamics 365 data.</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 You can see your customer's feedback history as you work on a sales prospect (lead) or resolve a service case. When a customer completes a survey, leads can be created automatically based on the feedback.</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A0603BA-14F7-416D-910F-43DE094BF69B}"/>
              </a:ext>
            </a:extLst>
          </p:cNvPr>
          <p:cNvPicPr>
            <a:picLocks noChangeAspect="1"/>
          </p:cNvPicPr>
          <p:nvPr/>
        </p:nvPicPr>
        <p:blipFill>
          <a:blip r:embed="rId4"/>
          <a:stretch>
            <a:fillRect/>
          </a:stretch>
        </p:blipFill>
        <p:spPr>
          <a:xfrm>
            <a:off x="459434" y="4686817"/>
            <a:ext cx="10941461" cy="1756037"/>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410636356"/>
      </p:ext>
    </p:extLst>
  </p:cSld>
  <p:clrMapOvr>
    <a:masterClrMapping/>
  </p:clrMapOvr>
  <p:transition spd="slow">
    <p:wipe/>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Survey lifecycle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559836" y="1011381"/>
            <a:ext cx="11325808" cy="5262979"/>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A survey goes through various stages as you go from analyzing your requirements to analyzing the responses you get.</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Step 1: Plan the survey</a:t>
            </a:r>
          </a:p>
          <a:p>
            <a:pPr lvl="0">
              <a:defRPr/>
            </a:pPr>
            <a:r>
              <a:rPr lang="en-US" sz="2400" spc="-133" dirty="0">
                <a:ln w="3175">
                  <a:noFill/>
                </a:ln>
                <a:solidFill>
                  <a:srgbClr val="7030A0"/>
                </a:solidFill>
                <a:latin typeface="Trebuchet MS" panose="020B0603020202020204" pitchFamily="34" charset="0"/>
              </a:rPr>
              <a:t>Analyze the requirements of the respondents</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Decide the types of questions you want to include in the survey</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Step 2: Design the survey</a:t>
            </a:r>
          </a:p>
          <a:p>
            <a:pPr lvl="0">
              <a:defRPr/>
            </a:pPr>
            <a:r>
              <a:rPr lang="en-US" sz="2400" spc="-133" dirty="0">
                <a:ln w="3175">
                  <a:noFill/>
                </a:ln>
                <a:solidFill>
                  <a:srgbClr val="7030A0"/>
                </a:solidFill>
                <a:latin typeface="Trebuchet MS" panose="020B0603020202020204" pitchFamily="34" charset="0"/>
              </a:rPr>
              <a:t>Create a new theme, if required</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Upload your company logo, if required</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Create the survey and add questions to it</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31860876"/>
      </p:ext>
    </p:extLst>
  </p:cSld>
  <p:clrMapOvr>
    <a:masterClrMapping/>
  </p:clrMapOvr>
  <p:transition spd="slow">
    <p:wipe/>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Survey lifecycle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sp>
        <p:nvSpPr>
          <p:cNvPr id="4" name="Rectangle 3"/>
          <p:cNvSpPr/>
          <p:nvPr/>
        </p:nvSpPr>
        <p:spPr>
          <a:xfrm>
            <a:off x="485192" y="955398"/>
            <a:ext cx="11325808" cy="5709255"/>
          </a:xfrm>
          <a:prstGeom prst="rect">
            <a:avLst/>
          </a:prstGeom>
        </p:spPr>
        <p:txBody>
          <a:bodyPr wrap="square">
            <a:spAutoFit/>
          </a:bodyPr>
          <a:lstStyle/>
          <a:p>
            <a:pPr lvl="0">
              <a:defRPr/>
            </a:pPr>
            <a:r>
              <a:rPr lang="en-US" sz="2400" spc="-133" dirty="0">
                <a:ln w="3175">
                  <a:noFill/>
                </a:ln>
                <a:solidFill>
                  <a:srgbClr val="7030A0"/>
                </a:solidFill>
                <a:latin typeface="Trebuchet MS" panose="020B0603020202020204" pitchFamily="34" charset="0"/>
              </a:rPr>
              <a:t>Preview the survey</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Translate the survey as needed by the respondents</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Publish and test the survey</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Step 3: Distribute the survey</a:t>
            </a:r>
          </a:p>
          <a:p>
            <a:pPr lvl="0">
              <a:defRPr/>
            </a:pPr>
            <a:r>
              <a:rPr lang="en-US" sz="2400" spc="-133" dirty="0">
                <a:ln w="3175">
                  <a:noFill/>
                </a:ln>
                <a:solidFill>
                  <a:srgbClr val="7030A0"/>
                </a:solidFill>
                <a:latin typeface="Trebuchet MS" panose="020B0603020202020204" pitchFamily="34" charset="0"/>
              </a:rPr>
              <a:t>Distribute the survey to anonymous or non-anonymous respondents</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Create a workflow to automate survey invitations, if required</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Step 4: Analyze survey data</a:t>
            </a:r>
          </a:p>
          <a:p>
            <a:pPr lvl="0">
              <a:defRPr/>
            </a:pPr>
            <a:r>
              <a:rPr lang="en-US" sz="2400" spc="-133" dirty="0">
                <a:ln w="3175">
                  <a:noFill/>
                </a:ln>
                <a:solidFill>
                  <a:srgbClr val="7030A0"/>
                </a:solidFill>
                <a:latin typeface="Trebuchet MS" panose="020B0603020202020204" pitchFamily="34" charset="0"/>
              </a:rPr>
              <a:t>View survey responses</a:t>
            </a:r>
          </a:p>
          <a:p>
            <a:pPr lvl="0">
              <a:defRPr/>
            </a:pPr>
            <a:endParaRPr lang="en-US" sz="2400" spc="-133" dirty="0">
              <a:ln w="3175">
                <a:noFill/>
              </a:ln>
              <a:solidFill>
                <a:srgbClr val="7030A0"/>
              </a:solidFill>
              <a:latin typeface="Trebuchet MS" panose="020B0603020202020204" pitchFamily="34" charset="0"/>
            </a:endParaRPr>
          </a:p>
          <a:p>
            <a:pPr lvl="0">
              <a:defRPr/>
            </a:pPr>
            <a:r>
              <a:rPr lang="en-US" sz="2400" spc="-133" dirty="0">
                <a:ln w="3175">
                  <a:noFill/>
                </a:ln>
                <a:solidFill>
                  <a:srgbClr val="7030A0"/>
                </a:solidFill>
                <a:latin typeface="Trebuchet MS" panose="020B0603020202020204" pitchFamily="34" charset="0"/>
              </a:rPr>
              <a:t>Create and analyze reports</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482297889"/>
      </p:ext>
    </p:extLst>
  </p:cSld>
  <p:clrMapOvr>
    <a:masterClrMapping/>
  </p:clrMapOvr>
  <p:transition spd="slow">
    <p:wipe/>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B7C94A-5BD4-46DC-8D35-C71811E84259}"/>
              </a:ext>
            </a:extLst>
          </p:cNvPr>
          <p:cNvPicPr>
            <a:picLocks noChangeAspect="1"/>
          </p:cNvPicPr>
          <p:nvPr/>
        </p:nvPicPr>
        <p:blipFill>
          <a:blip r:embed="rId4"/>
          <a:stretch>
            <a:fillRect/>
          </a:stretch>
        </p:blipFill>
        <p:spPr>
          <a:xfrm>
            <a:off x="648672" y="1492898"/>
            <a:ext cx="10430958" cy="4142792"/>
          </a:xfrm>
          <a:prstGeom prst="rect">
            <a:avLst/>
          </a:prstGeom>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Survey lifecycle</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912281178"/>
      </p:ext>
    </p:extLst>
  </p:cSld>
  <p:clrMapOvr>
    <a:masterClrMapping/>
  </p:clrMapOvr>
  <p:transition spd="slow">
    <p:wipe/>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Where is VOC</a:t>
            </a:r>
            <a:br>
              <a:rPr lang="en-US" sz="3200" dirty="0"/>
            </a:br>
            <a:endParaRPr lang="en-US" sz="3200" dirty="0">
              <a:solidFill>
                <a:schemeClr val="accent1">
                  <a:lumMod val="50000"/>
                </a:schemeClr>
              </a:solidFill>
              <a:latin typeface="Segoe UI (Body)"/>
            </a:endParaRPr>
          </a:p>
        </p:txBody>
      </p:sp>
      <p:pic>
        <p:nvPicPr>
          <p:cNvPr id="2" name="Picture 1">
            <a:extLst>
              <a:ext uri="{FF2B5EF4-FFF2-40B4-BE49-F238E27FC236}">
                <a16:creationId xmlns:a16="http://schemas.microsoft.com/office/drawing/2014/main" id="{B16D5B70-0C5D-4D80-887B-5846D0A97000}"/>
              </a:ext>
            </a:extLst>
          </p:cNvPr>
          <p:cNvPicPr>
            <a:picLocks noChangeAspect="1"/>
          </p:cNvPicPr>
          <p:nvPr/>
        </p:nvPicPr>
        <p:blipFill>
          <a:blip r:embed="rId4"/>
          <a:stretch>
            <a:fillRect/>
          </a:stretch>
        </p:blipFill>
        <p:spPr>
          <a:xfrm>
            <a:off x="452145" y="969025"/>
            <a:ext cx="10632621" cy="5441107"/>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747660710"/>
      </p:ext>
    </p:extLst>
  </p:cSld>
  <p:clrMapOvr>
    <a:masterClrMapping/>
  </p:clrMapOvr>
  <p:transition spd="slow">
    <p:wipe/>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Limitations</a:t>
            </a:r>
            <a:br>
              <a:rPr lang="en-US" sz="3200" dirty="0"/>
            </a:br>
            <a:endParaRPr lang="en-US" sz="3200" dirty="0">
              <a:solidFill>
                <a:schemeClr val="accent1">
                  <a:lumMod val="50000"/>
                </a:schemeClr>
              </a:solidFill>
              <a:latin typeface="Segoe UI (Body)"/>
            </a:endParaRPr>
          </a:p>
        </p:txBody>
      </p:sp>
      <p:pic>
        <p:nvPicPr>
          <p:cNvPr id="2" name="Picture 1">
            <a:extLst>
              <a:ext uri="{FF2B5EF4-FFF2-40B4-BE49-F238E27FC236}">
                <a16:creationId xmlns:a16="http://schemas.microsoft.com/office/drawing/2014/main" id="{06A76A16-F23F-4694-A38F-9DF3A8C2B311}"/>
              </a:ext>
            </a:extLst>
          </p:cNvPr>
          <p:cNvPicPr>
            <a:picLocks noChangeAspect="1"/>
          </p:cNvPicPr>
          <p:nvPr/>
        </p:nvPicPr>
        <p:blipFill>
          <a:blip r:embed="rId4"/>
          <a:stretch>
            <a:fillRect/>
          </a:stretch>
        </p:blipFill>
        <p:spPr>
          <a:xfrm>
            <a:off x="698522" y="1609725"/>
            <a:ext cx="9317015" cy="4324544"/>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946147479"/>
      </p:ext>
    </p:extLst>
  </p:cSld>
  <p:clrMapOvr>
    <a:masterClrMapping/>
  </p:clrMapOvr>
  <p:transition spd="slow">
    <p:wipe/>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Limitations</a:t>
            </a:r>
            <a:br>
              <a:rPr sz="2900" b="1" dirty="0">
                <a:solidFill>
                  <a:srgbClr val="8B0D88"/>
                </a:solidFill>
                <a:latin typeface="Trebuchet MS" panose="020B0603020202020204" pitchFamily="34" charset="0"/>
                <a:ea typeface="+mj-ea"/>
                <a:cs typeface="+mj-cs"/>
              </a:rPr>
            </a:br>
            <a:endParaRPr sz="2900" b="1" dirty="0">
              <a:solidFill>
                <a:srgbClr val="8B0D88"/>
              </a:solidFill>
              <a:latin typeface="Trebuchet MS" panose="020B0603020202020204" pitchFamily="34" charset="0"/>
              <a:ea typeface="+mj-ea"/>
              <a:cs typeface="+mj-cs"/>
            </a:endParaRPr>
          </a:p>
        </p:txBody>
      </p:sp>
      <p:pic>
        <p:nvPicPr>
          <p:cNvPr id="3" name="Picture 2">
            <a:extLst>
              <a:ext uri="{FF2B5EF4-FFF2-40B4-BE49-F238E27FC236}">
                <a16:creationId xmlns:a16="http://schemas.microsoft.com/office/drawing/2014/main" id="{0B99E8DC-A0AC-40F6-AB99-C9867C7A11BF}"/>
              </a:ext>
            </a:extLst>
          </p:cNvPr>
          <p:cNvPicPr>
            <a:picLocks noChangeAspect="1"/>
          </p:cNvPicPr>
          <p:nvPr/>
        </p:nvPicPr>
        <p:blipFill>
          <a:blip r:embed="rId4"/>
          <a:stretch>
            <a:fillRect/>
          </a:stretch>
        </p:blipFill>
        <p:spPr>
          <a:xfrm>
            <a:off x="377112" y="951722"/>
            <a:ext cx="10595688" cy="5310222"/>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424002444"/>
      </p:ext>
    </p:extLst>
  </p:cSld>
  <p:clrMapOvr>
    <a:masterClrMapping/>
  </p:clrMapOvr>
  <p:transition spd="slow">
    <p:wipe/>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Terminology</a:t>
            </a:r>
            <a:br>
              <a:rPr lang="en-US" sz="3200" dirty="0"/>
            </a:br>
            <a:endParaRPr lang="en-US" sz="3200" dirty="0">
              <a:solidFill>
                <a:schemeClr val="accent1">
                  <a:lumMod val="50000"/>
                </a:schemeClr>
              </a:solidFill>
              <a:latin typeface="Segoe UI (Body)"/>
            </a:endParaRPr>
          </a:p>
        </p:txBody>
      </p:sp>
      <p:pic>
        <p:nvPicPr>
          <p:cNvPr id="2" name="Picture 1">
            <a:extLst>
              <a:ext uri="{FF2B5EF4-FFF2-40B4-BE49-F238E27FC236}">
                <a16:creationId xmlns:a16="http://schemas.microsoft.com/office/drawing/2014/main" id="{CE07CD3B-9A4A-4788-A12A-3D195E74BF67}"/>
              </a:ext>
            </a:extLst>
          </p:cNvPr>
          <p:cNvPicPr>
            <a:picLocks noChangeAspect="1"/>
          </p:cNvPicPr>
          <p:nvPr/>
        </p:nvPicPr>
        <p:blipFill>
          <a:blip r:embed="rId4"/>
          <a:stretch>
            <a:fillRect/>
          </a:stretch>
        </p:blipFill>
        <p:spPr>
          <a:xfrm>
            <a:off x="348440" y="1257980"/>
            <a:ext cx="10885617" cy="2791526"/>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357768132"/>
      </p:ext>
    </p:extLst>
  </p:cSld>
  <p:clrMapOvr>
    <a:masterClrMapping/>
  </p:clrMapOvr>
  <p:transition spd="slow">
    <p:wipe/>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Setting Up</a:t>
            </a:r>
            <a:br>
              <a:rPr lang="en-US" sz="3200" dirty="0"/>
            </a:br>
            <a:endParaRPr lang="en-US" sz="3200" dirty="0">
              <a:solidFill>
                <a:schemeClr val="accent1">
                  <a:lumMod val="50000"/>
                </a:schemeClr>
              </a:solidFill>
              <a:latin typeface="Segoe UI (Body)"/>
            </a:endParaRPr>
          </a:p>
        </p:txBody>
      </p:sp>
      <p:pic>
        <p:nvPicPr>
          <p:cNvPr id="3" name="Picture 2">
            <a:extLst>
              <a:ext uri="{FF2B5EF4-FFF2-40B4-BE49-F238E27FC236}">
                <a16:creationId xmlns:a16="http://schemas.microsoft.com/office/drawing/2014/main" id="{D1FB25B0-3E1C-4F2A-8C95-D27B010A6303}"/>
              </a:ext>
            </a:extLst>
          </p:cNvPr>
          <p:cNvPicPr>
            <a:picLocks noChangeAspect="1"/>
          </p:cNvPicPr>
          <p:nvPr/>
        </p:nvPicPr>
        <p:blipFill>
          <a:blip r:embed="rId4"/>
          <a:stretch>
            <a:fillRect/>
          </a:stretch>
        </p:blipFill>
        <p:spPr>
          <a:xfrm>
            <a:off x="1127043" y="951722"/>
            <a:ext cx="8696423" cy="5437195"/>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571142522"/>
      </p:ext>
    </p:extLst>
  </p:cSld>
  <p:clrMapOvr>
    <a:masterClrMapping/>
  </p:clrMapOvr>
  <p:transition spd="slow">
    <p:wipe/>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Setting Up</a:t>
            </a:r>
            <a:br>
              <a:rPr lang="en-US" sz="3200" dirty="0"/>
            </a:br>
            <a:endParaRPr lang="en-US" sz="3200" dirty="0">
              <a:solidFill>
                <a:schemeClr val="accent1">
                  <a:lumMod val="50000"/>
                </a:schemeClr>
              </a:solidFill>
              <a:latin typeface="Segoe UI (Body)"/>
            </a:endParaRPr>
          </a:p>
        </p:txBody>
      </p:sp>
      <p:pic>
        <p:nvPicPr>
          <p:cNvPr id="2" name="Picture 1">
            <a:extLst>
              <a:ext uri="{FF2B5EF4-FFF2-40B4-BE49-F238E27FC236}">
                <a16:creationId xmlns:a16="http://schemas.microsoft.com/office/drawing/2014/main" id="{24105721-3396-40C4-A8E9-A7C6784C6E88}"/>
              </a:ext>
            </a:extLst>
          </p:cNvPr>
          <p:cNvPicPr>
            <a:picLocks noChangeAspect="1"/>
          </p:cNvPicPr>
          <p:nvPr/>
        </p:nvPicPr>
        <p:blipFill>
          <a:blip r:embed="rId4"/>
          <a:stretch>
            <a:fillRect/>
          </a:stretch>
        </p:blipFill>
        <p:spPr>
          <a:xfrm>
            <a:off x="2631234" y="653142"/>
            <a:ext cx="5467738" cy="5436582"/>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414814980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84000" cy="597008"/>
          </a:xfrm>
        </p:spPr>
        <p:txBody>
          <a:bodyPr/>
          <a:lstStyle/>
          <a:p>
            <a:r>
              <a:rPr lang="en-US" sz="2900" b="1" dirty="0">
                <a:solidFill>
                  <a:srgbClr val="8B0D88"/>
                </a:solidFill>
                <a:latin typeface="Trebuchet MS" panose="020B0603020202020204" pitchFamily="34" charset="0"/>
                <a:ea typeface="+mj-ea"/>
                <a:cs typeface="+mj-cs"/>
              </a:rPr>
              <a:t>Claims-based authentication</a:t>
            </a:r>
          </a:p>
        </p:txBody>
      </p:sp>
      <p:sp>
        <p:nvSpPr>
          <p:cNvPr id="5" name="Rectangle 4"/>
          <p:cNvSpPr/>
          <p:nvPr/>
        </p:nvSpPr>
        <p:spPr>
          <a:xfrm>
            <a:off x="355601" y="697096"/>
            <a:ext cx="11561416" cy="6011818"/>
          </a:xfrm>
          <a:prstGeom prst="rect">
            <a:avLst/>
          </a:prstGeom>
        </p:spPr>
        <p:txBody>
          <a:bodyPr wrap="square">
            <a:spAutoFit/>
          </a:bodyPr>
          <a:lstStyle/>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This mode of Authentication is used to host your company’s On-Premise deployment of Dynamics CRM application over the Internet(IFD).</a:t>
            </a:r>
          </a:p>
          <a:p>
            <a:pPr marL="3429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Users who are not members of Company  (Partners, suppliers etc.) can be given access to your Dynamics CRM application.</a:t>
            </a:r>
          </a:p>
          <a:p>
            <a:pPr marL="3429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Users of the Company can continue to use their AD credentials.</a:t>
            </a:r>
          </a:p>
          <a:p>
            <a:pPr marL="3429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This mode works both on Intranet and Internet allowing users seamlessly to access Dynamics CRM application on the Go.</a:t>
            </a:r>
          </a:p>
          <a:p>
            <a:pPr marL="3429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lvl="2" indent="-342900">
              <a:buFont typeface="Arial" panose="020B0604020202020204" pitchFamily="34" charset="0"/>
              <a:buChar char="•"/>
            </a:pPr>
            <a:r>
              <a:rPr lang="en-US" sz="2400" dirty="0">
                <a:solidFill>
                  <a:srgbClr val="7030A0"/>
                </a:solidFill>
                <a:latin typeface="Trebuchet MS" panose="020B0603020202020204" pitchFamily="34" charset="0"/>
              </a:rPr>
              <a:t>Claims based authentication for Dynamics CRM IFD depends mainly on Active Directory Federation Services (ADFS) to allow for secure, supported, and efficient claims-based authentication into Dynamics CRM environments, as well as a secure SSL encrypted Internet Facing Deployment.</a:t>
            </a:r>
          </a:p>
          <a:p>
            <a:pPr marL="0" lvl="2"/>
            <a:r>
              <a:rPr lang="en-US" dirty="0"/>
              <a:t> </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006175110"/>
      </p:ext>
    </p:extLst>
  </p:cSld>
  <p:clrMapOvr>
    <a:masterClrMapping/>
  </p:clrMapOvr>
  <p:transition spd="slow">
    <p:wipe/>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Setting Up</a:t>
            </a:r>
            <a:br>
              <a:rPr lang="en-US" sz="3200" dirty="0"/>
            </a:br>
            <a:endParaRPr lang="en-US" sz="3200" dirty="0">
              <a:solidFill>
                <a:schemeClr val="accent1">
                  <a:lumMod val="50000"/>
                </a:schemeClr>
              </a:solidFill>
              <a:latin typeface="Segoe UI (Body)"/>
            </a:endParaRPr>
          </a:p>
        </p:txBody>
      </p:sp>
      <p:pic>
        <p:nvPicPr>
          <p:cNvPr id="3" name="Picture 2">
            <a:extLst>
              <a:ext uri="{FF2B5EF4-FFF2-40B4-BE49-F238E27FC236}">
                <a16:creationId xmlns:a16="http://schemas.microsoft.com/office/drawing/2014/main" id="{4B088C49-15DB-458E-9A62-5E3C2A7BC8F8}"/>
              </a:ext>
            </a:extLst>
          </p:cNvPr>
          <p:cNvPicPr>
            <a:picLocks noChangeAspect="1"/>
          </p:cNvPicPr>
          <p:nvPr/>
        </p:nvPicPr>
        <p:blipFill>
          <a:blip r:embed="rId4"/>
          <a:stretch>
            <a:fillRect/>
          </a:stretch>
        </p:blipFill>
        <p:spPr>
          <a:xfrm>
            <a:off x="523943" y="1343121"/>
            <a:ext cx="10094294" cy="4023984"/>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793888701"/>
      </p:ext>
    </p:extLst>
  </p:cSld>
  <p:clrMapOvr>
    <a:masterClrMapping/>
  </p:clrMapOvr>
  <p:transition spd="slow">
    <p:wipe/>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Customization Points</a:t>
            </a:r>
            <a:br>
              <a:rPr lang="en-US" sz="3200" dirty="0"/>
            </a:br>
            <a:endParaRPr lang="en-US" sz="3200" dirty="0">
              <a:solidFill>
                <a:schemeClr val="accent1">
                  <a:lumMod val="50000"/>
                </a:schemeClr>
              </a:solidFill>
              <a:latin typeface="Segoe UI (Body)"/>
            </a:endParaRPr>
          </a:p>
        </p:txBody>
      </p:sp>
      <p:pic>
        <p:nvPicPr>
          <p:cNvPr id="2" name="Picture 1">
            <a:extLst>
              <a:ext uri="{FF2B5EF4-FFF2-40B4-BE49-F238E27FC236}">
                <a16:creationId xmlns:a16="http://schemas.microsoft.com/office/drawing/2014/main" id="{FDD5DB57-2331-4B20-9917-5B4460D68FA0}"/>
              </a:ext>
            </a:extLst>
          </p:cNvPr>
          <p:cNvPicPr>
            <a:picLocks noChangeAspect="1"/>
          </p:cNvPicPr>
          <p:nvPr/>
        </p:nvPicPr>
        <p:blipFill>
          <a:blip r:embed="rId4"/>
          <a:stretch>
            <a:fillRect/>
          </a:stretch>
        </p:blipFill>
        <p:spPr>
          <a:xfrm>
            <a:off x="1720725" y="1212979"/>
            <a:ext cx="6266279" cy="5159034"/>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826554955"/>
      </p:ext>
    </p:extLst>
  </p:cSld>
  <p:clrMapOvr>
    <a:masterClrMapping/>
  </p:clrMapOvr>
  <p:transition spd="slow">
    <p:wipe/>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Planning</a:t>
            </a:r>
            <a:br>
              <a:rPr lang="en-US" sz="3200" dirty="0"/>
            </a:br>
            <a:endParaRPr lang="en-US" sz="3200" dirty="0">
              <a:solidFill>
                <a:schemeClr val="accent1">
                  <a:lumMod val="50000"/>
                </a:schemeClr>
              </a:solidFill>
              <a:latin typeface="Segoe UI (Body)"/>
            </a:endParaRPr>
          </a:p>
        </p:txBody>
      </p:sp>
      <p:pic>
        <p:nvPicPr>
          <p:cNvPr id="3" name="Picture 2">
            <a:extLst>
              <a:ext uri="{FF2B5EF4-FFF2-40B4-BE49-F238E27FC236}">
                <a16:creationId xmlns:a16="http://schemas.microsoft.com/office/drawing/2014/main" id="{43AA1227-93D3-4A18-ACAF-2BA14564C39C}"/>
              </a:ext>
            </a:extLst>
          </p:cNvPr>
          <p:cNvPicPr>
            <a:picLocks noChangeAspect="1"/>
          </p:cNvPicPr>
          <p:nvPr/>
        </p:nvPicPr>
        <p:blipFill>
          <a:blip r:embed="rId4"/>
          <a:stretch>
            <a:fillRect/>
          </a:stretch>
        </p:blipFill>
        <p:spPr>
          <a:xfrm>
            <a:off x="1300653" y="1222859"/>
            <a:ext cx="9810059" cy="4935345"/>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468439175"/>
      </p:ext>
    </p:extLst>
  </p:cSld>
  <p:clrMapOvr>
    <a:masterClrMapping/>
  </p:clrMapOvr>
  <p:transition spd="slow">
    <p:wipe/>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Design Data</a:t>
            </a:r>
            <a:br>
              <a:rPr lang="en-US" sz="3200" dirty="0"/>
            </a:br>
            <a:endParaRPr lang="en-US" sz="3200" dirty="0">
              <a:solidFill>
                <a:schemeClr val="accent1">
                  <a:lumMod val="50000"/>
                </a:schemeClr>
              </a:solidFill>
              <a:latin typeface="Segoe UI (Body)"/>
            </a:endParaRPr>
          </a:p>
        </p:txBody>
      </p:sp>
      <p:pic>
        <p:nvPicPr>
          <p:cNvPr id="2" name="Picture 1">
            <a:extLst>
              <a:ext uri="{FF2B5EF4-FFF2-40B4-BE49-F238E27FC236}">
                <a16:creationId xmlns:a16="http://schemas.microsoft.com/office/drawing/2014/main" id="{4FF9E642-7E31-48E5-A96B-F6AC512DCC48}"/>
              </a:ext>
            </a:extLst>
          </p:cNvPr>
          <p:cNvPicPr>
            <a:picLocks noChangeAspect="1"/>
          </p:cNvPicPr>
          <p:nvPr/>
        </p:nvPicPr>
        <p:blipFill>
          <a:blip r:embed="rId4"/>
          <a:stretch>
            <a:fillRect/>
          </a:stretch>
        </p:blipFill>
        <p:spPr>
          <a:xfrm>
            <a:off x="481012" y="1525554"/>
            <a:ext cx="9513763" cy="4595327"/>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591877755"/>
      </p:ext>
    </p:extLst>
  </p:cSld>
  <p:clrMapOvr>
    <a:masterClrMapping/>
  </p:clrMapOvr>
  <p:transition spd="slow">
    <p:wipe/>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Design Data</a:t>
            </a:r>
            <a:br>
              <a:rPr lang="en-US" sz="3200" dirty="0"/>
            </a:br>
            <a:endParaRPr lang="en-US" sz="3200" dirty="0">
              <a:solidFill>
                <a:schemeClr val="accent1">
                  <a:lumMod val="50000"/>
                </a:schemeClr>
              </a:solidFill>
              <a:latin typeface="Segoe UI (Body)"/>
            </a:endParaRPr>
          </a:p>
        </p:txBody>
      </p:sp>
      <p:pic>
        <p:nvPicPr>
          <p:cNvPr id="3" name="Picture 2">
            <a:extLst>
              <a:ext uri="{FF2B5EF4-FFF2-40B4-BE49-F238E27FC236}">
                <a16:creationId xmlns:a16="http://schemas.microsoft.com/office/drawing/2014/main" id="{C3D17F54-7632-48DA-B0A9-908D372930C2}"/>
              </a:ext>
            </a:extLst>
          </p:cNvPr>
          <p:cNvPicPr>
            <a:picLocks noChangeAspect="1"/>
          </p:cNvPicPr>
          <p:nvPr/>
        </p:nvPicPr>
        <p:blipFill>
          <a:blip r:embed="rId4"/>
          <a:stretch>
            <a:fillRect/>
          </a:stretch>
        </p:blipFill>
        <p:spPr>
          <a:xfrm>
            <a:off x="671707" y="951722"/>
            <a:ext cx="10151803" cy="5309070"/>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2446775104"/>
      </p:ext>
    </p:extLst>
  </p:cSld>
  <p:clrMapOvr>
    <a:masterClrMapping/>
  </p:clrMapOvr>
  <p:transition spd="slow">
    <p:wipe/>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Design Data</a:t>
            </a:r>
            <a:br>
              <a:rPr lang="en-US" sz="3200" dirty="0"/>
            </a:br>
            <a:endParaRPr lang="en-US" sz="3200" dirty="0">
              <a:solidFill>
                <a:schemeClr val="accent1">
                  <a:lumMod val="50000"/>
                </a:schemeClr>
              </a:solidFill>
              <a:latin typeface="Segoe UI (Body)"/>
            </a:endParaRPr>
          </a:p>
        </p:txBody>
      </p:sp>
      <p:pic>
        <p:nvPicPr>
          <p:cNvPr id="2" name="Picture 1">
            <a:extLst>
              <a:ext uri="{FF2B5EF4-FFF2-40B4-BE49-F238E27FC236}">
                <a16:creationId xmlns:a16="http://schemas.microsoft.com/office/drawing/2014/main" id="{B93AF12A-C65B-41DA-8E25-395558AEF159}"/>
              </a:ext>
            </a:extLst>
          </p:cNvPr>
          <p:cNvPicPr>
            <a:picLocks noChangeAspect="1"/>
          </p:cNvPicPr>
          <p:nvPr/>
        </p:nvPicPr>
        <p:blipFill>
          <a:blip r:embed="rId4"/>
          <a:stretch>
            <a:fillRect/>
          </a:stretch>
        </p:blipFill>
        <p:spPr>
          <a:xfrm>
            <a:off x="401313" y="1293827"/>
            <a:ext cx="11530066" cy="4696426"/>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936063567"/>
      </p:ext>
    </p:extLst>
  </p:cSld>
  <p:clrMapOvr>
    <a:masterClrMapping/>
  </p:clrMapOvr>
  <p:transition spd="slow">
    <p:wipe/>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C042A22-4AFB-498F-BE79-8C7199E6FBCD}"/>
              </a:ext>
            </a:extLst>
          </p:cNvPr>
          <p:cNvSpPr>
            <a:spLocks noGrp="1"/>
          </p:cNvSpPr>
          <p:nvPr>
            <p:ph type="title"/>
          </p:nvPr>
        </p:nvSpPr>
        <p:spPr>
          <a:xfrm>
            <a:off x="127000" y="188836"/>
            <a:ext cx="10696510" cy="762886"/>
          </a:xfrm>
        </p:spPr>
        <p:txBody>
          <a:bodyPr/>
          <a:lstStyle/>
          <a:p>
            <a:pPr defTabSz="914363"/>
            <a:r>
              <a:rPr sz="2900" b="1" dirty="0">
                <a:solidFill>
                  <a:srgbClr val="8B0D88"/>
                </a:solidFill>
                <a:latin typeface="Trebuchet MS" panose="020B0603020202020204" pitchFamily="34" charset="0"/>
                <a:ea typeface="+mj-ea"/>
                <a:cs typeface="+mj-cs"/>
              </a:rPr>
              <a:t>Distribution</a:t>
            </a:r>
            <a:br>
              <a:rPr lang="en-US" sz="3200" dirty="0"/>
            </a:br>
            <a:endParaRPr lang="en-US" sz="3200" dirty="0">
              <a:solidFill>
                <a:schemeClr val="accent1">
                  <a:lumMod val="50000"/>
                </a:schemeClr>
              </a:solidFill>
              <a:latin typeface="Segoe UI (Body)"/>
            </a:endParaRPr>
          </a:p>
        </p:txBody>
      </p:sp>
      <p:pic>
        <p:nvPicPr>
          <p:cNvPr id="4" name="Picture 3">
            <a:extLst>
              <a:ext uri="{FF2B5EF4-FFF2-40B4-BE49-F238E27FC236}">
                <a16:creationId xmlns:a16="http://schemas.microsoft.com/office/drawing/2014/main" id="{E0FF92F7-153C-4051-AA3A-21855C9B59E9}"/>
              </a:ext>
            </a:extLst>
          </p:cNvPr>
          <p:cNvPicPr>
            <a:picLocks noChangeAspect="1"/>
          </p:cNvPicPr>
          <p:nvPr/>
        </p:nvPicPr>
        <p:blipFill>
          <a:blip r:embed="rId4"/>
          <a:stretch>
            <a:fillRect/>
          </a:stretch>
        </p:blipFill>
        <p:spPr>
          <a:xfrm>
            <a:off x="1300653" y="1384721"/>
            <a:ext cx="9933404" cy="5093757"/>
          </a:xfrm>
          <a:prstGeom prst="rect">
            <a:avLst/>
          </a:prstGeom>
        </p:spPr>
      </p:pic>
      <p:pic>
        <p:nvPicPr>
          <p:cNvPr id="5" name="Picture 4"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1642561825"/>
      </p:ext>
    </p:extLst>
  </p:cSld>
  <p:clrMapOvr>
    <a:masterClrMapping/>
  </p:clrMapOvr>
  <p:transition spd="slow">
    <p:wipe/>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368314" cy="762886"/>
          </a:xfrm>
        </p:spPr>
        <p:txBody>
          <a:bodyPr/>
          <a:lstStyle/>
          <a:p>
            <a:pPr defTabSz="914363"/>
            <a:r>
              <a:rPr sz="2900" b="1" dirty="0">
                <a:solidFill>
                  <a:srgbClr val="8B0D88"/>
                </a:solidFill>
                <a:latin typeface="Trebuchet MS" panose="020B0603020202020204" pitchFamily="34" charset="0"/>
                <a:ea typeface="+mj-ea"/>
                <a:cs typeface="+mj-cs"/>
              </a:rPr>
              <a:t>Voice of Customer Survey</a:t>
            </a:r>
          </a:p>
        </p:txBody>
      </p:sp>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DDC0967-C574-4AD0-BA96-0EE463C33938}"/>
              </a:ext>
            </a:extLst>
          </p:cNvPr>
          <p:cNvSpPr/>
          <p:nvPr/>
        </p:nvSpPr>
        <p:spPr>
          <a:xfrm>
            <a:off x="323462" y="1015783"/>
            <a:ext cx="10686660" cy="2616101"/>
          </a:xfrm>
          <a:prstGeom prst="rect">
            <a:avLst/>
          </a:prstGeom>
        </p:spPr>
        <p:txBody>
          <a:bodyPr wrap="square">
            <a:spAutoFit/>
          </a:bodyPr>
          <a:lstStyle/>
          <a:p>
            <a:endParaRPr lang="en-US" sz="2000" dirty="0">
              <a:solidFill>
                <a:srgbClr val="303131"/>
              </a:solidFill>
              <a:latin typeface="Segoe UI" panose="020B0502040204020203" pitchFamily="34" charset="0"/>
            </a:endParaRPr>
          </a:p>
          <a:p>
            <a:r>
              <a:rPr lang="en-US" sz="2400" spc="-133" dirty="0">
                <a:ln w="3175">
                  <a:noFill/>
                </a:ln>
                <a:solidFill>
                  <a:srgbClr val="7030A0"/>
                </a:solidFill>
                <a:latin typeface="Trebuchet MS" panose="020B0603020202020204" pitchFamily="34" charset="0"/>
              </a:rPr>
              <a:t>Reference Link :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hlinkClick r:id="rId4"/>
              </a:rPr>
              <a:t>https://docs.microsoft.com/en-us/dynamics365/customer-engagement/voice-of-customer/get-feedback-surveys</a:t>
            </a:r>
            <a:r>
              <a:rPr lang="en-US" sz="2400" spc="-133" dirty="0">
                <a:ln w="3175">
                  <a:noFill/>
                </a:ln>
                <a:solidFill>
                  <a:srgbClr val="7030A0"/>
                </a:solidFill>
                <a:latin typeface="Trebuchet MS" panose="020B0603020202020204" pitchFamily="34" charset="0"/>
              </a:rPr>
              <a:t>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hlinkClick r:id="rId5"/>
              </a:rPr>
              <a:t>https://www.youtube.com/watch?v=T8lZ-P8vUzY</a:t>
            </a:r>
            <a:r>
              <a:rPr lang="en-US" sz="2400" spc="-133" dirty="0">
                <a:ln w="3175">
                  <a:noFill/>
                </a:ln>
                <a:solidFill>
                  <a:srgbClr val="7030A0"/>
                </a:solidFill>
                <a:latin typeface="Trebuchet MS" panose="020B0603020202020204" pitchFamily="34" charset="0"/>
              </a:rPr>
              <a:t> </a:t>
            </a:r>
          </a:p>
        </p:txBody>
      </p:sp>
      <p:pic>
        <p:nvPicPr>
          <p:cNvPr id="5" name="Picture 4" descr="Xrm.jpg"/>
          <p:cNvPicPr>
            <a:picLocks noChangeAspect="1"/>
          </p:cNvPicPr>
          <p:nvPr/>
        </p:nvPicPr>
        <p:blipFill>
          <a:blip r:embed="rId6"/>
          <a:stretch>
            <a:fillRect/>
          </a:stretch>
        </p:blipFill>
        <p:spPr>
          <a:xfrm>
            <a:off x="11011655" y="0"/>
            <a:ext cx="1180345" cy="1035586"/>
          </a:xfrm>
          <a:prstGeom prst="rect">
            <a:avLst/>
          </a:prstGeom>
        </p:spPr>
      </p:pic>
    </p:spTree>
    <p:extLst>
      <p:ext uri="{BB962C8B-B14F-4D97-AF65-F5344CB8AC3E}">
        <p14:creationId xmlns:p14="http://schemas.microsoft.com/office/powerpoint/2010/main" val="827361292"/>
      </p:ext>
    </p:extLst>
  </p:cSld>
  <p:clrMapOvr>
    <a:masterClrMapping/>
  </p:clrMapOvr>
  <p:transition spd="slow">
    <p:wipe/>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Q&amp;A</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643266339"/>
      </p:ext>
    </p:extLst>
  </p:cSld>
  <p:clrMapOvr>
    <a:masterClrMapping/>
  </p:clrMapOvr>
  <p:transition spd="slow">
    <p:wipe/>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Useful Links</a:t>
            </a:r>
            <a:endParaRPr kumimoji="0" lang="en-US" sz="40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711368361"/>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88800" cy="597008"/>
          </a:xfrm>
        </p:spPr>
        <p:txBody>
          <a:bodyPr/>
          <a:lstStyle/>
          <a:p>
            <a:r>
              <a:rPr lang="en-US" sz="2900" b="1" dirty="0">
                <a:solidFill>
                  <a:srgbClr val="8B0D88"/>
                </a:solidFill>
                <a:latin typeface="Trebuchet MS" panose="020B0603020202020204" pitchFamily="34" charset="0"/>
                <a:ea typeface="+mj-ea"/>
                <a:cs typeface="+mj-cs"/>
              </a:rPr>
              <a:t>Important Components  &amp; Prerequisites of Claims-based authentication</a:t>
            </a:r>
          </a:p>
        </p:txBody>
      </p:sp>
      <p:sp>
        <p:nvSpPr>
          <p:cNvPr id="5" name="Rectangle 4"/>
          <p:cNvSpPr/>
          <p:nvPr/>
        </p:nvSpPr>
        <p:spPr>
          <a:xfrm>
            <a:off x="355601" y="700067"/>
            <a:ext cx="11328399" cy="3785652"/>
          </a:xfrm>
          <a:prstGeom prst="rect">
            <a:avLst/>
          </a:prstGeom>
        </p:spPr>
        <p:txBody>
          <a:bodyPr wrap="square">
            <a:spAutoFit/>
          </a:bodyPr>
          <a:lstStyle/>
          <a:p>
            <a:r>
              <a:rPr lang="en-US" sz="2400" dirty="0">
                <a:solidFill>
                  <a:srgbClr val="7030A0"/>
                </a:solidFill>
                <a:latin typeface="Trebuchet MS" panose="020B0603020202020204" pitchFamily="34" charset="0"/>
              </a:rPr>
              <a:t>Claims-Based Authentication involves below main components:</a:t>
            </a:r>
          </a:p>
          <a:p>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Configuration of your network (firewall, internal and external DNS, etc.)</a:t>
            </a:r>
          </a:p>
          <a:p>
            <a:pPr marL="12573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Proper configuration of the Dynamics CRM Deployment Manager, and</a:t>
            </a:r>
          </a:p>
          <a:p>
            <a:pPr marL="12573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1257300" lvl="2" indent="-342900">
              <a:buFont typeface="Arial" panose="020B0604020202020204" pitchFamily="34" charset="0"/>
              <a:buChar char="•"/>
            </a:pPr>
            <a:r>
              <a:rPr lang="en-US" sz="2400" dirty="0">
                <a:solidFill>
                  <a:srgbClr val="7030A0"/>
                </a:solidFill>
                <a:latin typeface="Trebuchet MS" panose="020B0603020202020204" pitchFamily="34" charset="0"/>
              </a:rPr>
              <a:t>Installation and configuration of a separate piece of software, known as AD FS 2.0.</a:t>
            </a:r>
          </a:p>
          <a:p>
            <a:endParaRPr lang="en-US" sz="2400" dirty="0">
              <a:solidFill>
                <a:srgbClr val="7030A0"/>
              </a:solidFill>
              <a:latin typeface="Trebuchet MS" panose="020B0603020202020204" pitchFamily="34" charset="0"/>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181645775"/>
      </p:ext>
    </p:extLst>
  </p:cSld>
  <p:clrMapOvr>
    <a:masterClrMapping/>
  </p:clrMapOvr>
  <p:transition spd="slow">
    <p:wipe/>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17439"/>
            <a:ext cx="11684000" cy="696961"/>
          </a:xfrm>
        </p:spPr>
        <p:txBody>
          <a:bodyPr/>
          <a:lstStyle/>
          <a:p>
            <a:pPr defTabSz="914363"/>
            <a:r>
              <a:rPr lang="en-US" sz="3200" dirty="0">
                <a:solidFill>
                  <a:schemeClr val="accent1">
                    <a:lumMod val="50000"/>
                  </a:schemeClr>
                </a:solidFill>
                <a:latin typeface="Segoe UI (Body)"/>
              </a:rPr>
              <a:t>Reference Resources</a:t>
            </a:r>
            <a:br>
              <a:rPr lang="en-US" sz="3200" dirty="0">
                <a:solidFill>
                  <a:schemeClr val="accent1">
                    <a:lumMod val="50000"/>
                  </a:schemeClr>
                </a:solidFill>
                <a:latin typeface="Segoe UI (Body)"/>
              </a:rPr>
            </a:br>
            <a:br>
              <a:rPr lang="en-US" sz="3200" dirty="0">
                <a:solidFill>
                  <a:schemeClr val="accent1">
                    <a:lumMod val="50000"/>
                  </a:schemeClr>
                </a:solidFill>
                <a:latin typeface="Segoe UI (Body)"/>
              </a:rPr>
            </a:br>
            <a:br>
              <a:rPr lang="en-US" sz="3200" b="1" dirty="0"/>
            </a:br>
            <a:br>
              <a:rPr lang="en-US" sz="3200" dirty="0"/>
            </a:br>
            <a:endParaRPr lang="en-US" sz="3200" dirty="0">
              <a:solidFill>
                <a:schemeClr val="accent1">
                  <a:lumMod val="50000"/>
                </a:schemeClr>
              </a:solidFill>
              <a:latin typeface="Segoe UI (Body)"/>
            </a:endParaRPr>
          </a:p>
        </p:txBody>
      </p:sp>
      <p:sp>
        <p:nvSpPr>
          <p:cNvPr id="4" name="Rectangle 3"/>
          <p:cNvSpPr/>
          <p:nvPr/>
        </p:nvSpPr>
        <p:spPr>
          <a:xfrm>
            <a:off x="1030778" y="1250403"/>
            <a:ext cx="10780222" cy="4462760"/>
          </a:xfrm>
          <a:prstGeom prst="rect">
            <a:avLst/>
          </a:prstGeom>
        </p:spPr>
        <p:txBody>
          <a:bodyPr wrap="square">
            <a:spAutoFit/>
          </a:bodyPr>
          <a:lstStyle/>
          <a:p>
            <a:endParaRPr lang="en-US" sz="2000" b="1" dirty="0">
              <a:solidFill>
                <a:prstClr val="black"/>
              </a:solidFill>
            </a:endParaRPr>
          </a:p>
          <a:p>
            <a:r>
              <a:rPr lang="en-US" sz="2400" spc="-133" dirty="0">
                <a:ln w="3175">
                  <a:noFill/>
                </a:ln>
                <a:solidFill>
                  <a:srgbClr val="7030A0"/>
                </a:solidFill>
                <a:latin typeface="Trebuchet MS" panose="020B0603020202020204" pitchFamily="34" charset="0"/>
              </a:rPr>
              <a:t>Please refer the below links to understand different best practices recommended for Microsoft Dynamics CRM:  </a:t>
            </a: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hlinkClick r:id="rId3"/>
              </a:rPr>
              <a:t>https://msdn.microsoft.com/en-in/library/gg509027.aspx</a:t>
            </a:r>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hlinkClick r:id="rId4"/>
              </a:rPr>
              <a:t>https://ashishmahajancrm.wordpress.com/2012/03/05/microsoft-dynamics-crm-2011-best-development-practices-customization-best-practices</a:t>
            </a:r>
            <a:endParaRPr lang="en-US" sz="2400" spc="-133" dirty="0">
              <a:ln w="3175">
                <a:noFill/>
              </a:ln>
              <a:solidFill>
                <a:srgbClr val="7030A0"/>
              </a:solidFill>
              <a:latin typeface="Trebuchet MS" panose="020B0603020202020204" pitchFamily="34" charset="0"/>
            </a:endParaRPr>
          </a:p>
          <a:p>
            <a:endParaRPr lang="en-US" sz="2400" spc="-133" dirty="0">
              <a:ln w="3175">
                <a:noFill/>
              </a:ln>
              <a:solidFill>
                <a:srgbClr val="7030A0"/>
              </a:solidFill>
              <a:latin typeface="Trebuchet MS" panose="020B0603020202020204" pitchFamily="34" charset="0"/>
            </a:endParaRPr>
          </a:p>
          <a:p>
            <a:r>
              <a:rPr lang="en-US" sz="2400" spc="-133" dirty="0">
                <a:ln w="3175">
                  <a:noFill/>
                </a:ln>
                <a:solidFill>
                  <a:srgbClr val="7030A0"/>
                </a:solidFill>
                <a:latin typeface="Trebuchet MS" panose="020B0603020202020204" pitchFamily="34" charset="0"/>
              </a:rPr>
              <a:t>Please refer below link to download Microsoft Dynamics CRM 2015 Best Practices Documentation</a:t>
            </a:r>
          </a:p>
          <a:p>
            <a:r>
              <a:rPr lang="en-US" sz="2400" spc="-133" dirty="0">
                <a:ln w="3175">
                  <a:noFill/>
                </a:ln>
                <a:solidFill>
                  <a:srgbClr val="7030A0"/>
                </a:solidFill>
                <a:latin typeface="Trebuchet MS" panose="020B0603020202020204" pitchFamily="34" charset="0"/>
                <a:hlinkClick r:id="rId5"/>
              </a:rPr>
              <a:t>https://www.microsoft.com/en-us/download/details.aspx?id=48268</a:t>
            </a:r>
            <a:r>
              <a:rPr lang="en-US" sz="2400" spc="-133" dirty="0">
                <a:ln w="3175">
                  <a:noFill/>
                </a:ln>
                <a:solidFill>
                  <a:srgbClr val="7030A0"/>
                </a:solidFill>
                <a:latin typeface="Trebuchet MS" panose="020B0603020202020204" pitchFamily="34" charset="0"/>
              </a:rPr>
              <a:t> </a:t>
            </a:r>
          </a:p>
        </p:txBody>
      </p:sp>
      <p:pic>
        <p:nvPicPr>
          <p:cNvPr id="77826" name="Picture 2" descr="Import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Xrm.jpg"/>
          <p:cNvPicPr>
            <a:picLocks noChangeAspect="1"/>
          </p:cNvPicPr>
          <p:nvPr/>
        </p:nvPicPr>
        <p:blipFill>
          <a:blip r:embed="rId7"/>
          <a:stretch>
            <a:fillRect/>
          </a:stretch>
        </p:blipFill>
        <p:spPr>
          <a:xfrm>
            <a:off x="11011655" y="0"/>
            <a:ext cx="1180345" cy="1035586"/>
          </a:xfrm>
          <a:prstGeom prst="rect">
            <a:avLst/>
          </a:prstGeom>
        </p:spPr>
      </p:pic>
    </p:spTree>
    <p:extLst>
      <p:ext uri="{BB962C8B-B14F-4D97-AF65-F5344CB8AC3E}">
        <p14:creationId xmlns:p14="http://schemas.microsoft.com/office/powerpoint/2010/main" val="3073537633"/>
      </p:ext>
    </p:extLst>
  </p:cSld>
  <p:clrMapOvr>
    <a:masterClrMapping/>
  </p:clrMapOvr>
  <p:transition spd="slow">
    <p:wipe/>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descr="Impor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3" y="492205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6375" y="1892539"/>
            <a:ext cx="4876800" cy="3252216"/>
          </a:xfrm>
          <a:prstGeom prst="rect">
            <a:avLst/>
          </a:prstGeom>
        </p:spPr>
      </p:pic>
      <p:pic>
        <p:nvPicPr>
          <p:cNvPr id="4" name="Picture 3" descr="Xrm.jpg"/>
          <p:cNvPicPr>
            <a:picLocks noChangeAspect="1"/>
          </p:cNvPicPr>
          <p:nvPr/>
        </p:nvPicPr>
        <p:blipFill>
          <a:blip r:embed="rId5"/>
          <a:stretch>
            <a:fillRect/>
          </a:stretch>
        </p:blipFill>
        <p:spPr>
          <a:xfrm>
            <a:off x="4364112" y="232229"/>
            <a:ext cx="2181831" cy="1914248"/>
          </a:xfrm>
          <a:prstGeom prst="rect">
            <a:avLst/>
          </a:prstGeom>
        </p:spPr>
      </p:pic>
    </p:spTree>
    <p:extLst>
      <p:ext uri="{BB962C8B-B14F-4D97-AF65-F5344CB8AC3E}">
        <p14:creationId xmlns:p14="http://schemas.microsoft.com/office/powerpoint/2010/main" val="1611307704"/>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88800" cy="597008"/>
          </a:xfrm>
        </p:spPr>
        <p:txBody>
          <a:bodyPr/>
          <a:lstStyle/>
          <a:p>
            <a:r>
              <a:rPr lang="en-US" sz="2900" b="1" dirty="0">
                <a:solidFill>
                  <a:srgbClr val="8B0D88"/>
                </a:solidFill>
                <a:latin typeface="Trebuchet MS" panose="020B0603020202020204" pitchFamily="34" charset="0"/>
                <a:ea typeface="+mj-ea"/>
                <a:cs typeface="+mj-cs"/>
              </a:rPr>
              <a:t>Important Components &amp; Prerequisites of Claim-based authentication</a:t>
            </a:r>
          </a:p>
        </p:txBody>
      </p:sp>
      <p:sp>
        <p:nvSpPr>
          <p:cNvPr id="5" name="Rectangle 4"/>
          <p:cNvSpPr/>
          <p:nvPr/>
        </p:nvSpPr>
        <p:spPr>
          <a:xfrm>
            <a:off x="355601" y="700067"/>
            <a:ext cx="11328399" cy="4524315"/>
          </a:xfrm>
          <a:prstGeom prst="rect">
            <a:avLst/>
          </a:prstGeom>
        </p:spPr>
        <p:txBody>
          <a:bodyPr wrap="square">
            <a:spAutoFit/>
          </a:bodyPr>
          <a:lstStyle/>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Before configuring Microsoft Dynamics CRM Server for claims-based authentication, you should have a solid understanding of the following: </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The Microsoft Dynamics CRM Server installation process. </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Security token-based authentication as used in claims-based authentication. </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AD FS installation and configuration. </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Public key infrastructure (PKI) administration and digital certificates. </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72080528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84000" cy="597008"/>
          </a:xfrm>
        </p:spPr>
        <p:txBody>
          <a:bodyPr/>
          <a:lstStyle/>
          <a:p>
            <a:r>
              <a:rPr lang="en-US" sz="2900" b="1" dirty="0">
                <a:solidFill>
                  <a:srgbClr val="8B0D88"/>
                </a:solidFill>
                <a:latin typeface="Trebuchet MS" panose="020B0603020202020204" pitchFamily="34" charset="0"/>
                <a:ea typeface="+mj-ea"/>
                <a:cs typeface="+mj-cs"/>
              </a:rPr>
              <a:t>Claims-based authentication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80786"/>
            <a:ext cx="10414000" cy="5474014"/>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5538722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Types of Claims-based authentication</a:t>
            </a:r>
          </a:p>
        </p:txBody>
      </p:sp>
      <p:sp>
        <p:nvSpPr>
          <p:cNvPr id="5" name="Rectangle 4"/>
          <p:cNvSpPr/>
          <p:nvPr/>
        </p:nvSpPr>
        <p:spPr>
          <a:xfrm>
            <a:off x="314002" y="750850"/>
            <a:ext cx="11205450" cy="3600986"/>
          </a:xfrm>
          <a:prstGeom prst="rect">
            <a:avLst/>
          </a:prstGeom>
        </p:spPr>
        <p:txBody>
          <a:bodyPr wrap="square">
            <a:spAutoFit/>
          </a:bodyPr>
          <a:lstStyle/>
          <a:p>
            <a:pPr defTabSz="1243625">
              <a:lnSpc>
                <a:spcPct val="90000"/>
              </a:lnSpc>
              <a:spcBef>
                <a:spcPct val="0"/>
              </a:spcBef>
            </a:pPr>
            <a:r>
              <a:rPr lang="en-US" sz="2000" b="1" spc="-133" dirty="0">
                <a:ln w="3175">
                  <a:noFill/>
                </a:ln>
                <a:solidFill>
                  <a:srgbClr val="8B0D88"/>
                </a:solidFill>
                <a:latin typeface="Trebuchet MS" panose="020B0603020202020204" pitchFamily="34" charset="0"/>
                <a:ea typeface="+mj-ea"/>
                <a:cs typeface="+mj-cs"/>
              </a:rPr>
              <a:t>Claims-based authentication: internal access</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If you have a multiple domain environment where trust does not exist between the domains, or where some users exist in a different attribute store such as a partner organization, you can use claims-based authentication to handle internal user authentication. </a:t>
            </a:r>
          </a:p>
          <a:p>
            <a:pPr marL="0" lvl="2"/>
            <a:r>
              <a:rPr lang="en-US" dirty="0">
                <a:solidFill>
                  <a:prstClr val="black"/>
                </a:solidFill>
              </a:rPr>
              <a:t>	</a:t>
            </a:r>
          </a:p>
          <a:p>
            <a:pPr marL="0" lvl="2"/>
            <a:r>
              <a:rPr lang="en-US" dirty="0">
                <a:solidFill>
                  <a:prstClr val="black"/>
                </a:solidFill>
              </a:rPr>
              <a:t>	</a:t>
            </a:r>
          </a:p>
          <a:p>
            <a:pPr marL="0" lvl="2"/>
            <a:endParaRPr lang="en-US" dirty="0">
              <a:solidFill>
                <a:prstClr val="black"/>
              </a:solidFill>
            </a:endParaRPr>
          </a:p>
          <a:p>
            <a:pPr marL="0" lvl="2"/>
            <a:endParaRPr lang="en-US" dirty="0">
              <a:solidFill>
                <a:prstClr val="black"/>
              </a:solidFill>
            </a:endParaRPr>
          </a:p>
          <a:p>
            <a:pPr marL="0" lvl="2"/>
            <a:endParaRPr lang="en-US" dirty="0">
              <a:solidFill>
                <a:prstClr val="black"/>
              </a:solidFill>
            </a:endParaRPr>
          </a:p>
        </p:txBody>
      </p:sp>
      <p:pic>
        <p:nvPicPr>
          <p:cNvPr id="3" name="Picture 2"/>
          <p:cNvPicPr>
            <a:picLocks noChangeAspect="1"/>
          </p:cNvPicPr>
          <p:nvPr/>
        </p:nvPicPr>
        <p:blipFill>
          <a:blip r:embed="rId3"/>
          <a:stretch>
            <a:fillRect/>
          </a:stretch>
        </p:blipFill>
        <p:spPr>
          <a:xfrm>
            <a:off x="3279913" y="2931582"/>
            <a:ext cx="7738533" cy="3658061"/>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934537366"/>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Types of Claims-based authentication</a:t>
            </a:r>
          </a:p>
        </p:txBody>
      </p:sp>
      <p:sp>
        <p:nvSpPr>
          <p:cNvPr id="5" name="Rectangle 4"/>
          <p:cNvSpPr/>
          <p:nvPr/>
        </p:nvSpPr>
        <p:spPr>
          <a:xfrm>
            <a:off x="397566" y="711200"/>
            <a:ext cx="11608904" cy="4308872"/>
          </a:xfrm>
          <a:prstGeom prst="rect">
            <a:avLst/>
          </a:prstGeom>
        </p:spPr>
        <p:txBody>
          <a:bodyPr wrap="square">
            <a:spAutoFit/>
          </a:bodyPr>
          <a:lstStyle/>
          <a:p>
            <a:r>
              <a:rPr lang="en-US" sz="2000" b="1" spc="-133" dirty="0">
                <a:ln w="3175">
                  <a:noFill/>
                </a:ln>
                <a:solidFill>
                  <a:srgbClr val="8B0D88"/>
                </a:solidFill>
                <a:latin typeface="Trebuchet MS" panose="020B0603020202020204" pitchFamily="34" charset="0"/>
                <a:ea typeface="+mj-ea"/>
                <a:cs typeface="+mj-cs"/>
              </a:rPr>
              <a:t>Claims-based authentication: external access</a:t>
            </a:r>
          </a:p>
          <a:p>
            <a:r>
              <a:rPr lang="en-US" sz="2400" dirty="0">
                <a:solidFill>
                  <a:srgbClr val="7030A0"/>
                </a:solidFill>
                <a:latin typeface="Trebuchet MS" panose="020B0603020202020204" pitchFamily="34" charset="0"/>
              </a:rPr>
              <a:t>The main difference between internal vs. external access is that Kerberos tickets are not used in external authentication. When a user navigates to the CRM website, they are redirected to AD FS and prompted to login. If there exists more than one trusted claims provider in AD FS (Active Directory is the only claims provider by default), the user will select a claims provider. Users then login and the credentials are validated by AD FS.</a:t>
            </a:r>
          </a:p>
          <a:p>
            <a:endParaRPr lang="en-US" sz="2000" dirty="0">
              <a:solidFill>
                <a:prstClr val="black"/>
              </a:solidFill>
            </a:endParaRPr>
          </a:p>
          <a:p>
            <a:r>
              <a:rPr lang="en-US" dirty="0">
                <a:solidFill>
                  <a:prstClr val="black"/>
                </a:solidFill>
              </a:rPr>
              <a:t>	</a:t>
            </a:r>
          </a:p>
          <a:p>
            <a:pPr marL="0" lvl="2"/>
            <a:r>
              <a:rPr lang="en-US" dirty="0">
                <a:solidFill>
                  <a:prstClr val="black"/>
                </a:solidFill>
              </a:rPr>
              <a:t>	</a:t>
            </a:r>
          </a:p>
          <a:p>
            <a:pPr marL="0" lvl="2"/>
            <a:endParaRPr lang="en-US" dirty="0">
              <a:solidFill>
                <a:prstClr val="black"/>
              </a:solidFill>
            </a:endParaRPr>
          </a:p>
          <a:p>
            <a:pPr marL="0" lvl="2"/>
            <a:endParaRPr lang="en-US" dirty="0">
              <a:solidFill>
                <a:prstClr val="black"/>
              </a:solidFill>
            </a:endParaRPr>
          </a:p>
          <a:p>
            <a:pPr marL="0" lvl="2"/>
            <a:endParaRPr lang="en-US" dirty="0">
              <a:solidFill>
                <a:prstClr val="black"/>
              </a:solidFill>
            </a:endParaRPr>
          </a:p>
        </p:txBody>
      </p:sp>
      <p:pic>
        <p:nvPicPr>
          <p:cNvPr id="4" name="Picture 3"/>
          <p:cNvPicPr>
            <a:picLocks noChangeAspect="1"/>
          </p:cNvPicPr>
          <p:nvPr/>
        </p:nvPicPr>
        <p:blipFill>
          <a:blip r:embed="rId3"/>
          <a:stretch>
            <a:fillRect/>
          </a:stretch>
        </p:blipFill>
        <p:spPr>
          <a:xfrm>
            <a:off x="1525841" y="3400822"/>
            <a:ext cx="9262533" cy="3238500"/>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87872554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pPr lvl="2" algn="l" defTabSz="1243625" rtl="0">
              <a:lnSpc>
                <a:spcPct val="90000"/>
              </a:lnSpc>
              <a:spcBef>
                <a:spcPct val="0"/>
              </a:spcBef>
            </a:pPr>
            <a:r>
              <a:rPr lang="en-US" sz="2900" b="1" kern="1200" spc="-133" dirty="0">
                <a:ln w="3175">
                  <a:noFill/>
                </a:ln>
                <a:solidFill>
                  <a:srgbClr val="8B0D88"/>
                </a:solidFill>
                <a:latin typeface="Trebuchet MS" panose="020B0603020202020204" pitchFamily="34" charset="0"/>
                <a:ea typeface="+mj-ea"/>
                <a:cs typeface="+mj-cs"/>
              </a:rPr>
              <a:t>Office 365 authentication</a:t>
            </a:r>
            <a:br>
              <a:rPr lang="en-US" sz="2000" dirty="0"/>
            </a:br>
            <a:endParaRPr lang="en-US" sz="3200" dirty="0">
              <a:solidFill>
                <a:schemeClr val="accent1">
                  <a:lumMod val="50000"/>
                </a:schemeClr>
              </a:solidFill>
              <a:latin typeface="Segoe UI (Body)"/>
            </a:endParaRPr>
          </a:p>
        </p:txBody>
      </p:sp>
      <p:sp>
        <p:nvSpPr>
          <p:cNvPr id="5" name="Rectangle 4"/>
          <p:cNvSpPr/>
          <p:nvPr/>
        </p:nvSpPr>
        <p:spPr>
          <a:xfrm>
            <a:off x="999067" y="711200"/>
            <a:ext cx="10278532" cy="1785104"/>
          </a:xfrm>
          <a:prstGeom prst="rect">
            <a:avLst/>
          </a:prstGeom>
        </p:spPr>
        <p:txBody>
          <a:bodyPr wrap="square">
            <a:spAutoFit/>
          </a:bodyPr>
          <a:lstStyle/>
          <a:p>
            <a:endParaRPr lang="en-US" sz="2000" dirty="0">
              <a:solidFill>
                <a:prstClr val="black"/>
              </a:solidFill>
            </a:endParaRPr>
          </a:p>
          <a:p>
            <a:r>
              <a:rPr lang="en-US" dirty="0">
                <a:solidFill>
                  <a:prstClr val="black"/>
                </a:solidFill>
              </a:rPr>
              <a:t>	</a:t>
            </a:r>
          </a:p>
          <a:p>
            <a:pPr marL="0" lvl="2"/>
            <a:r>
              <a:rPr lang="en-US" dirty="0">
                <a:solidFill>
                  <a:prstClr val="black"/>
                </a:solidFill>
              </a:rPr>
              <a:t>	</a:t>
            </a:r>
          </a:p>
          <a:p>
            <a:pPr marL="0" lvl="2"/>
            <a:endParaRPr lang="en-US" dirty="0">
              <a:solidFill>
                <a:prstClr val="black"/>
              </a:solidFill>
            </a:endParaRPr>
          </a:p>
          <a:p>
            <a:pPr marL="0" lvl="2"/>
            <a:endParaRPr lang="en-US" dirty="0">
              <a:solidFill>
                <a:prstClr val="black"/>
              </a:solidFill>
            </a:endParaRPr>
          </a:p>
          <a:p>
            <a:pPr marL="0" lvl="2"/>
            <a:endParaRPr lang="en-US" dirty="0">
              <a:solidFill>
                <a:prstClr val="black"/>
              </a:solidFill>
            </a:endParaRPr>
          </a:p>
        </p:txBody>
      </p:sp>
      <p:sp>
        <p:nvSpPr>
          <p:cNvPr id="6" name="Rectangle 5"/>
          <p:cNvSpPr/>
          <p:nvPr/>
        </p:nvSpPr>
        <p:spPr>
          <a:xfrm>
            <a:off x="1337732" y="750849"/>
            <a:ext cx="10346267" cy="1785104"/>
          </a:xfrm>
          <a:prstGeom prst="rect">
            <a:avLst/>
          </a:prstGeom>
        </p:spPr>
        <p:txBody>
          <a:bodyPr wrap="square">
            <a:spAutoFit/>
          </a:bodyPr>
          <a:lstStyle/>
          <a:p>
            <a:endParaRPr lang="en-US" sz="2000" dirty="0">
              <a:solidFill>
                <a:prstClr val="black"/>
              </a:solidFill>
            </a:endParaRPr>
          </a:p>
          <a:p>
            <a:r>
              <a:rPr lang="en-US" dirty="0">
                <a:solidFill>
                  <a:prstClr val="black"/>
                </a:solidFill>
              </a:rPr>
              <a:t>	</a:t>
            </a:r>
          </a:p>
          <a:p>
            <a:pPr marL="0" lvl="2"/>
            <a:r>
              <a:rPr lang="en-US" dirty="0">
                <a:solidFill>
                  <a:prstClr val="black"/>
                </a:solidFill>
              </a:rPr>
              <a:t>	</a:t>
            </a:r>
          </a:p>
          <a:p>
            <a:pPr marL="0" lvl="2"/>
            <a:endParaRPr lang="en-US" dirty="0">
              <a:solidFill>
                <a:prstClr val="black"/>
              </a:solidFill>
            </a:endParaRPr>
          </a:p>
          <a:p>
            <a:pPr marL="0" lvl="2"/>
            <a:endParaRPr lang="en-US" dirty="0">
              <a:solidFill>
                <a:prstClr val="black"/>
              </a:solidFill>
            </a:endParaRPr>
          </a:p>
          <a:p>
            <a:pPr marL="0" lvl="2"/>
            <a:endParaRPr lang="en-US" dirty="0">
              <a:solidFill>
                <a:prstClr val="black"/>
              </a:solidFill>
            </a:endParaRPr>
          </a:p>
        </p:txBody>
      </p:sp>
      <p:sp>
        <p:nvSpPr>
          <p:cNvPr id="7" name="Rectangle 6"/>
          <p:cNvSpPr/>
          <p:nvPr/>
        </p:nvSpPr>
        <p:spPr>
          <a:xfrm>
            <a:off x="778933" y="784732"/>
            <a:ext cx="10380134" cy="2185214"/>
          </a:xfrm>
          <a:prstGeom prst="rect">
            <a:avLst/>
          </a:prstGeom>
        </p:spPr>
        <p:txBody>
          <a:bodyPr wrap="square">
            <a:spAutoFit/>
          </a:bodyPr>
          <a:lstStyle/>
          <a:p>
            <a:r>
              <a:rPr lang="en-US" sz="2400" dirty="0">
                <a:solidFill>
                  <a:srgbClr val="7030A0"/>
                </a:solidFill>
                <a:latin typeface="Trebuchet MS" panose="020B0603020202020204" pitchFamily="34" charset="0"/>
              </a:rPr>
              <a:t>This mode of authentication works only with Microsoft Dynamics CRM Online.</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Every users who needs access to CRM needs to have a office 365 account.</a:t>
            </a: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3093312"/>
            <a:ext cx="10871200" cy="3290555"/>
          </a:xfrm>
          <a:prstGeom prst="rect">
            <a:avLst/>
          </a:prstGeom>
        </p:spPr>
      </p:pic>
      <p:pic>
        <p:nvPicPr>
          <p:cNvPr id="8" name="Picture 7"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78324417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Security Model of Microsoft Dynamics CRM</a:t>
            </a:r>
          </a:p>
        </p:txBody>
      </p:sp>
      <p:sp>
        <p:nvSpPr>
          <p:cNvPr id="5" name="Rectangle 4"/>
          <p:cNvSpPr/>
          <p:nvPr/>
        </p:nvSpPr>
        <p:spPr>
          <a:xfrm>
            <a:off x="367749" y="711201"/>
            <a:ext cx="11107076" cy="5539978"/>
          </a:xfrm>
          <a:prstGeom prst="rect">
            <a:avLst/>
          </a:prstGeom>
        </p:spPr>
        <p:txBody>
          <a:bodyPr wrap="square">
            <a:spAutoFit/>
          </a:bodyPr>
          <a:lstStyle/>
          <a:p>
            <a:endParaRPr lang="en-US" dirty="0">
              <a:solidFill>
                <a:prstClr val="black"/>
              </a:solidFill>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Authorization in CRM is implemented by Microsoft Dynamics CRM Security model.</a:t>
            </a:r>
          </a:p>
          <a:p>
            <a:pPr marL="342900" lvl="2"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use the security model in Microsoft Dynamics CRM to protect the data integrity and privacy in a Microsoft Dynamics CRM organization.</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The security model also promotes efficient data access and collaboration. The goals of the model are as follows :</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Provide a multi-tiered licensing model for users.</a:t>
            </a: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Grant users access that allows only the levels of information required to do their jobs.</a:t>
            </a: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Categorize users and teams by security role and restrict access based on those roles.</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838307755"/>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Security Model of Microsoft Dynamics CRM</a:t>
            </a:r>
          </a:p>
        </p:txBody>
      </p:sp>
      <p:sp>
        <p:nvSpPr>
          <p:cNvPr id="5" name="Rectangle 4"/>
          <p:cNvSpPr/>
          <p:nvPr/>
        </p:nvSpPr>
        <p:spPr>
          <a:xfrm>
            <a:off x="487017" y="764986"/>
            <a:ext cx="10987807" cy="5709255"/>
          </a:xfrm>
          <a:prstGeom prst="rect">
            <a:avLst/>
          </a:prstGeom>
        </p:spPr>
        <p:txBody>
          <a:bodyPr wrap="square">
            <a:spAutoFit/>
          </a:bodyPr>
          <a:lstStyle/>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Support data sharing so that users can be granted access to objects they do not own for a one-time collaborative effort.</a:t>
            </a:r>
          </a:p>
          <a:p>
            <a:pPr marL="800100" lvl="1" indent="-342900">
              <a:buFont typeface="Arial" panose="020B0604020202020204" pitchFamily="34" charset="0"/>
              <a:buChar char="•"/>
            </a:pPr>
            <a:r>
              <a:rPr lang="en-US" sz="2400" dirty="0">
                <a:solidFill>
                  <a:srgbClr val="7030A0"/>
                </a:solidFill>
                <a:latin typeface="Trebuchet MS" panose="020B0603020202020204" pitchFamily="34" charset="0"/>
              </a:rPr>
              <a:t>Prevent access to objects a user does not own or share.</a:t>
            </a:r>
          </a:p>
          <a:p>
            <a:pPr marL="800100" lvl="1" indent="-342900">
              <a:buFont typeface="Arial" panose="020B0604020202020204" pitchFamily="34" charset="0"/>
              <a:buChar char="•"/>
            </a:pPr>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dirty="0">
                <a:solidFill>
                  <a:srgbClr val="7030A0"/>
                </a:solidFill>
                <a:latin typeface="Trebuchet MS" panose="020B0603020202020204" pitchFamily="34" charset="0"/>
              </a:rPr>
              <a:t>You combine business units, role-based security, record-based security, and field-based security to define the overall access to information that users have in your Microsoft Dynamics CRM organization.</a:t>
            </a:r>
          </a:p>
          <a:p>
            <a:endParaRPr lang="en-US" sz="2400" dirty="0">
              <a:solidFill>
                <a:srgbClr val="7030A0"/>
              </a:solidFill>
              <a:latin typeface="Trebuchet MS" panose="020B0603020202020204" pitchFamily="34" charset="0"/>
            </a:endParaRPr>
          </a:p>
          <a:p>
            <a:pPr marL="342900" indent="-342900">
              <a:buFont typeface="Arial" panose="020B0604020202020204" pitchFamily="34" charset="0"/>
              <a:buChar char="•"/>
            </a:pPr>
            <a:r>
              <a:rPr lang="en-US" sz="2400" b="1" spc="-133" dirty="0">
                <a:ln w="3175">
                  <a:noFill/>
                </a:ln>
                <a:solidFill>
                  <a:srgbClr val="8B0D88"/>
                </a:solidFill>
                <a:latin typeface="Trebuchet MS" panose="020B0603020202020204" pitchFamily="34" charset="0"/>
                <a:ea typeface="+mj-ea"/>
                <a:cs typeface="+mj-cs"/>
              </a:rPr>
              <a:t>Role-based security</a:t>
            </a:r>
            <a:r>
              <a:rPr lang="en-US" sz="2400" dirty="0">
                <a:solidFill>
                  <a:srgbClr val="7030A0"/>
                </a:solidFill>
                <a:latin typeface="Trebuchet MS" panose="020B0603020202020204" pitchFamily="34" charset="0"/>
              </a:rPr>
              <a:t> in Microsoft Dynamics CRM focuses on grouping a set of privileges together that describe the responsibilities (or tasks that can be performed) for a user. Microsoft Dynamics CRM includes a set of predefined security roles. Each aggregates a set of user rights to make user security management easier. Also, each application deployment can define its own roles to meet the needs of different users.</a:t>
            </a:r>
          </a:p>
          <a:p>
            <a:pPr marL="342900" indent="-342900">
              <a:buFont typeface="Arial" panose="020B0604020202020204" pitchFamily="34" charset="0"/>
              <a:buChar char="•"/>
            </a:pPr>
            <a:endParaRPr lang="en-US" sz="2400" dirty="0">
              <a:solidFill>
                <a:srgbClr val="7030A0"/>
              </a:solidFill>
              <a:latin typeface="Trebuchet MS" panose="020B0603020202020204" pitchFamily="34" charset="0"/>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3479994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600703"/>
          </a:xfrm>
        </p:spPr>
        <p:txBody>
          <a:bodyPr>
            <a:normAutofit/>
          </a:bodyPr>
          <a:lstStyle/>
          <a:p>
            <a:pPr defTabSz="914363"/>
            <a:r>
              <a:rPr lang="en-US" sz="2800" b="1" dirty="0">
                <a:solidFill>
                  <a:srgbClr val="8B0D88"/>
                </a:solidFill>
                <a:latin typeface="Trebuchet MS" panose="020B0603020202020204" pitchFamily="34" charset="0"/>
              </a:rPr>
              <a:t>Microsoft Dynamics CRM Deployment Model</a:t>
            </a:r>
          </a:p>
        </p:txBody>
      </p:sp>
      <p:sp>
        <p:nvSpPr>
          <p:cNvPr id="4" name="Rectangle 3"/>
          <p:cNvSpPr/>
          <p:nvPr/>
        </p:nvSpPr>
        <p:spPr>
          <a:xfrm>
            <a:off x="778933" y="1053631"/>
            <a:ext cx="10759132" cy="5262979"/>
          </a:xfrm>
          <a:prstGeom prst="rect">
            <a:avLst/>
          </a:prstGeom>
        </p:spPr>
        <p:txBody>
          <a:bodyPr wrap="square">
            <a:spAutoFit/>
          </a:bodyPr>
          <a:lstStyle/>
          <a:p>
            <a:pPr>
              <a:buFont typeface="Arial" panose="020B0604020202020204" pitchFamily="34" charset="0"/>
              <a:buChar char="•"/>
            </a:pPr>
            <a:r>
              <a:rPr lang="en-US" sz="2400" dirty="0">
                <a:solidFill>
                  <a:srgbClr val="7030A0"/>
                </a:solidFill>
                <a:latin typeface="Trebuchet MS" panose="020B0603020202020204" pitchFamily="34" charset="0"/>
              </a:rPr>
              <a:t>The setup fees for Hosted Microsoft Dynamics CRM accounts vary depending on whether the subscriber selects a shared environment or a dedicated environment. The setup fees for a shared environment is most based per user. The setup fees for a dedicated environment start varies on Partner and availability.</a:t>
            </a:r>
          </a:p>
          <a:p>
            <a:pPr>
              <a:buFont typeface="Arial" panose="020B0604020202020204" pitchFamily="34" charset="0"/>
              <a:buChar char="•"/>
            </a:pPr>
            <a:endParaRPr lang="en-US" sz="2400" dirty="0">
              <a:solidFill>
                <a:srgbClr val="7030A0"/>
              </a:solidFill>
              <a:latin typeface="Trebuchet MS" panose="020B0603020202020204" pitchFamily="34" charset="0"/>
            </a:endParaRPr>
          </a:p>
          <a:p>
            <a:r>
              <a:rPr lang="en-US" sz="2400" b="1" dirty="0">
                <a:solidFill>
                  <a:srgbClr val="7030A0"/>
                </a:solidFill>
                <a:latin typeface="Trebuchet MS" panose="020B0603020202020204" pitchFamily="34" charset="0"/>
              </a:rPr>
              <a:t>On-premises Microsoft Dynamics CRM</a:t>
            </a:r>
          </a:p>
          <a:p>
            <a:endParaRPr lang="en-US" sz="2400" dirty="0">
              <a:solidFill>
                <a:srgbClr val="7030A0"/>
              </a:solidFill>
              <a:latin typeface="Trebuchet MS" panose="020B0603020202020204" pitchFamily="34" charset="0"/>
            </a:endParaRPr>
          </a:p>
          <a:p>
            <a:pPr>
              <a:buFont typeface="Arial" panose="020B0604020202020204" pitchFamily="34" charset="0"/>
              <a:buChar char="•"/>
            </a:pPr>
            <a:r>
              <a:rPr lang="en-US" sz="2400" dirty="0">
                <a:solidFill>
                  <a:srgbClr val="7030A0"/>
                </a:solidFill>
                <a:latin typeface="Trebuchet MS" panose="020B0603020202020204" pitchFamily="34" charset="0"/>
              </a:rPr>
              <a:t>  On-premises Microsoft Dynamics CRM provides the greatest amount of control over your deployment..</a:t>
            </a:r>
          </a:p>
          <a:p>
            <a:pPr>
              <a:buFont typeface="Arial" panose="020B0604020202020204" pitchFamily="34" charset="0"/>
              <a:buChar char="•"/>
            </a:pPr>
            <a:endParaRPr lang="en-US" sz="2400" dirty="0">
              <a:solidFill>
                <a:srgbClr val="7030A0"/>
              </a:solidFill>
              <a:latin typeface="Trebuchet MS" panose="020B0603020202020204" pitchFamily="34" charset="0"/>
            </a:endParaRPr>
          </a:p>
          <a:p>
            <a:pPr>
              <a:buFont typeface="Arial" panose="020B0604020202020204" pitchFamily="34" charset="0"/>
              <a:buChar char="•"/>
            </a:pPr>
            <a:r>
              <a:rPr lang="en-US" sz="2400" dirty="0">
                <a:solidFill>
                  <a:srgbClr val="7030A0"/>
                </a:solidFill>
                <a:latin typeface="Trebuchet MS" panose="020B0603020202020204" pitchFamily="34" charset="0"/>
              </a:rPr>
              <a:t>  For companies that already have the expertise, hardware, and prerequisite software in place, it also offers the lowest long-term cost of ownership</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70907921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Security Model of Microsoft Dynamics CRM</a:t>
            </a:r>
          </a:p>
        </p:txBody>
      </p:sp>
      <p:sp>
        <p:nvSpPr>
          <p:cNvPr id="5" name="Rectangle 4"/>
          <p:cNvSpPr/>
          <p:nvPr/>
        </p:nvSpPr>
        <p:spPr>
          <a:xfrm>
            <a:off x="795866" y="578980"/>
            <a:ext cx="10346267" cy="5940088"/>
          </a:xfrm>
          <a:prstGeom prst="rect">
            <a:avLst/>
          </a:prstGeom>
        </p:spPr>
        <p:txBody>
          <a:bodyPr wrap="square">
            <a:spAutoFit/>
          </a:bodyPr>
          <a:lstStyle/>
          <a:p>
            <a:endParaRPr lang="en-US" sz="2000" dirty="0"/>
          </a:p>
          <a:p>
            <a:r>
              <a:rPr lang="en-US" sz="2400" b="1" spc="-133" dirty="0">
                <a:ln w="3175">
                  <a:noFill/>
                </a:ln>
                <a:solidFill>
                  <a:srgbClr val="8B0D88"/>
                </a:solidFill>
                <a:latin typeface="Trebuchet MS" panose="020B0603020202020204" pitchFamily="34" charset="0"/>
                <a:ea typeface="+mj-ea"/>
                <a:cs typeface="+mj-cs"/>
              </a:rPr>
              <a:t>Record-based security or Object based security </a:t>
            </a:r>
            <a:r>
              <a:rPr lang="en-US" sz="2400" dirty="0">
                <a:solidFill>
                  <a:srgbClr val="7030A0"/>
                </a:solidFill>
                <a:latin typeface="Trebuchet MS" panose="020B0603020202020204" pitchFamily="34" charset="0"/>
              </a:rPr>
              <a:t>in Microsoft Dynamics CRM focuses on access rights to specific records.  Access Teams : Access Teams have been introduced in MSCRM 2013 to effectively manage record based security.</a:t>
            </a:r>
          </a:p>
          <a:p>
            <a:endParaRPr lang="en-US" sz="2400" dirty="0">
              <a:solidFill>
                <a:srgbClr val="7030A0"/>
              </a:solidFill>
              <a:latin typeface="Trebuchet MS" panose="020B0603020202020204" pitchFamily="34" charset="0"/>
            </a:endParaRPr>
          </a:p>
          <a:p>
            <a:r>
              <a:rPr lang="en-US" sz="2400" b="1" spc="-133" dirty="0">
                <a:ln w="3175">
                  <a:noFill/>
                </a:ln>
                <a:solidFill>
                  <a:srgbClr val="8B0D88"/>
                </a:solidFill>
                <a:latin typeface="Trebuchet MS" panose="020B0603020202020204" pitchFamily="34" charset="0"/>
                <a:ea typeface="+mj-ea"/>
                <a:cs typeface="+mj-cs"/>
              </a:rPr>
              <a:t>Field-level security</a:t>
            </a:r>
            <a:r>
              <a:rPr lang="en-US" sz="2400" dirty="0">
                <a:solidFill>
                  <a:srgbClr val="7030A0"/>
                </a:solidFill>
                <a:latin typeface="Trebuchet MS" panose="020B0603020202020204" pitchFamily="34" charset="0"/>
              </a:rPr>
              <a:t> restricts access to specific high business impact fields in an entity only to specified users or teams. Field-level security is managed by the security profiles; only secure fields are available for configurations.</a:t>
            </a:r>
          </a:p>
          <a:p>
            <a:r>
              <a:rPr lang="en-US" sz="2400" b="1" spc="-133" dirty="0">
                <a:ln w="3175">
                  <a:noFill/>
                </a:ln>
                <a:solidFill>
                  <a:srgbClr val="8B0D88"/>
                </a:solidFill>
                <a:latin typeface="Trebuchet MS" panose="020B0603020202020204" pitchFamily="34" charset="0"/>
                <a:ea typeface="+mj-ea"/>
                <a:cs typeface="+mj-cs"/>
              </a:rPr>
              <a:t>Form Based Security :  </a:t>
            </a:r>
            <a:r>
              <a:rPr lang="en-US" sz="2400" dirty="0">
                <a:solidFill>
                  <a:srgbClr val="7030A0"/>
                </a:solidFill>
                <a:latin typeface="Trebuchet MS" panose="020B0603020202020204" pitchFamily="34" charset="0"/>
              </a:rPr>
              <a:t>Control Users and Teams access rights to specific forms of entities. We can have different forms of an entity for different security roles in CRM.</a:t>
            </a:r>
          </a:p>
          <a:p>
            <a:r>
              <a:rPr lang="en-US" sz="2400" dirty="0">
                <a:solidFill>
                  <a:srgbClr val="7030A0"/>
                </a:solidFill>
                <a:latin typeface="Trebuchet MS" panose="020B0603020202020204" pitchFamily="34" charset="0"/>
              </a:rPr>
              <a:t>When users have multiple security roles  the form which loads will be controlled by form order. If Role based forms fails the system will load the default failover form of the entity in CRM.</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266906546"/>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Business Units</a:t>
            </a:r>
          </a:p>
        </p:txBody>
      </p:sp>
      <p:sp>
        <p:nvSpPr>
          <p:cNvPr id="5" name="Rectangle 4"/>
          <p:cNvSpPr/>
          <p:nvPr/>
        </p:nvSpPr>
        <p:spPr>
          <a:xfrm>
            <a:off x="753036" y="840930"/>
            <a:ext cx="10930964" cy="5632311"/>
          </a:xfrm>
          <a:prstGeom prst="rect">
            <a:avLst/>
          </a:prstGeom>
        </p:spPr>
        <p:txBody>
          <a:bodyPr wrap="square">
            <a:spAutoFit/>
          </a:bodyPr>
          <a:lstStyle/>
          <a:p>
            <a:r>
              <a:rPr lang="en-US" sz="2400" dirty="0">
                <a:solidFill>
                  <a:srgbClr val="7030A0"/>
                </a:solidFill>
                <a:latin typeface="Trebuchet MS" panose="020B0603020202020204" pitchFamily="34" charset="0"/>
              </a:rPr>
              <a:t>In Microsoft Dynamics CRM, a business unit is a logical grouping of related business activities.</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If your CRM organization is structured around departments or divisions that have separate products, customers, and marketing lists, you might want to create business units.</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Business units are mapped to an organization’s departments or divisions.</a:t>
            </a:r>
          </a:p>
          <a:p>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Business units are mapped to an organization’s departments or divisions. Users can securely access data in their own business unit, but they can’t access data in other business units.</a:t>
            </a:r>
          </a:p>
          <a:p>
            <a:pPr marL="0" lvl="2"/>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Business units, security roles, and users are linked together in a way that conforms to the Microsoft Dynamics CRM role-based security model.</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4140640213"/>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Business Units</a:t>
            </a:r>
          </a:p>
        </p:txBody>
      </p:sp>
      <p:sp>
        <p:nvSpPr>
          <p:cNvPr id="5" name="Rectangle 4"/>
          <p:cNvSpPr/>
          <p:nvPr/>
        </p:nvSpPr>
        <p:spPr>
          <a:xfrm>
            <a:off x="753036" y="701784"/>
            <a:ext cx="10930964" cy="5632311"/>
          </a:xfrm>
          <a:prstGeom prst="rect">
            <a:avLst/>
          </a:prstGeom>
        </p:spPr>
        <p:txBody>
          <a:bodyPr wrap="square">
            <a:spAutoFit/>
          </a:bodyPr>
          <a:lstStyle/>
          <a:p>
            <a:pPr marL="0" lvl="2"/>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Use business units together with security roles to control data access so people see just the information they need to do their jobs.</a:t>
            </a:r>
          </a:p>
          <a:p>
            <a:pPr marL="0" lvl="2"/>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Keep the following in mind when creating business Units :</a:t>
            </a:r>
          </a:p>
          <a:p>
            <a:pPr marL="0" lvl="2"/>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The organization (also known as the root business unit) is the top level of a Microsoft Dynamics CRM business unit hierarchy. CRM automatically creates the organization when you install or provision CRM. You can’t change or delete the organization name. </a:t>
            </a:r>
          </a:p>
          <a:p>
            <a:pPr marL="0" lvl="2"/>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Each business unit can have just one parent business unit. </a:t>
            </a:r>
          </a:p>
          <a:p>
            <a:pPr marL="0" lvl="2"/>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Each business unit can have multiple child business units. </a:t>
            </a:r>
          </a:p>
          <a:p>
            <a:pPr marL="0" lvl="2"/>
            <a:endParaRPr lang="en-US" sz="2400" dirty="0">
              <a:solidFill>
                <a:srgbClr val="7030A0"/>
              </a:solidFill>
              <a:latin typeface="Trebuchet MS" panose="020B0603020202020204" pitchFamily="34" charset="0"/>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427781031"/>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Business Units</a:t>
            </a:r>
          </a:p>
        </p:txBody>
      </p:sp>
      <p:sp>
        <p:nvSpPr>
          <p:cNvPr id="5" name="Rectangle 4"/>
          <p:cNvSpPr/>
          <p:nvPr/>
        </p:nvSpPr>
        <p:spPr>
          <a:xfrm>
            <a:off x="753036" y="1089410"/>
            <a:ext cx="10930964" cy="3046988"/>
          </a:xfrm>
          <a:prstGeom prst="rect">
            <a:avLst/>
          </a:prstGeom>
        </p:spPr>
        <p:txBody>
          <a:bodyPr wrap="square">
            <a:spAutoFit/>
          </a:bodyPr>
          <a:lstStyle/>
          <a:p>
            <a:pPr marL="0" lvl="2"/>
            <a:r>
              <a:rPr lang="en-US" sz="2400" dirty="0">
                <a:solidFill>
                  <a:srgbClr val="7030A0"/>
                </a:solidFill>
                <a:latin typeface="Trebuchet MS" panose="020B0603020202020204" pitchFamily="34" charset="0"/>
              </a:rPr>
              <a:t>CRM security roles and users are associated with a business unit. You must assign every user to one (and only one) business unit. </a:t>
            </a:r>
          </a:p>
          <a:p>
            <a:pPr marL="0" lvl="2"/>
            <a:endParaRPr lang="en-US" sz="2400" dirty="0">
              <a:solidFill>
                <a:srgbClr val="7030A0"/>
              </a:solidFill>
              <a:latin typeface="Trebuchet MS" panose="020B0603020202020204" pitchFamily="34" charset="0"/>
            </a:endParaRPr>
          </a:p>
          <a:p>
            <a:pPr marL="0" lvl="2"/>
            <a:r>
              <a:rPr lang="en-US" sz="2400" dirty="0">
                <a:solidFill>
                  <a:srgbClr val="7030A0"/>
                </a:solidFill>
                <a:latin typeface="Trebuchet MS" panose="020B0603020202020204" pitchFamily="34" charset="0"/>
              </a:rPr>
              <a:t>You can assign a team to just one business unit, but a team can consist of users from one or many business units. Consider using a team if you have a situation where users from different business units need to work together on a shared set of records. </a:t>
            </a:r>
          </a:p>
          <a:p>
            <a:pPr marL="0" lvl="2"/>
            <a:endParaRPr lang="en-US" sz="2400" dirty="0">
              <a:solidFill>
                <a:srgbClr val="7030A0"/>
              </a:solidFill>
              <a:latin typeface="Trebuchet MS" panose="020B0603020202020204" pitchFamily="34" charset="0"/>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72472424"/>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Business Units</a:t>
            </a:r>
          </a:p>
        </p:txBody>
      </p:sp>
      <p:pic>
        <p:nvPicPr>
          <p:cNvPr id="4" name="Picture 3"/>
          <p:cNvPicPr>
            <a:picLocks noChangeAspect="1"/>
          </p:cNvPicPr>
          <p:nvPr/>
        </p:nvPicPr>
        <p:blipFill>
          <a:blip r:embed="rId3"/>
          <a:stretch>
            <a:fillRect/>
          </a:stretch>
        </p:blipFill>
        <p:spPr>
          <a:xfrm>
            <a:off x="326931" y="1197068"/>
            <a:ext cx="11176313" cy="4235543"/>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753239681"/>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Business Units</a:t>
            </a:r>
          </a:p>
        </p:txBody>
      </p:sp>
      <p:pic>
        <p:nvPicPr>
          <p:cNvPr id="3" name="Picture 2"/>
          <p:cNvPicPr>
            <a:picLocks noChangeAspect="1"/>
          </p:cNvPicPr>
          <p:nvPr/>
        </p:nvPicPr>
        <p:blipFill>
          <a:blip r:embed="rId3"/>
          <a:stretch>
            <a:fillRect/>
          </a:stretch>
        </p:blipFill>
        <p:spPr>
          <a:xfrm>
            <a:off x="1567988" y="973846"/>
            <a:ext cx="7621670" cy="562748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256343515"/>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sp>
        <p:nvSpPr>
          <p:cNvPr id="5" name="Rectangle 4"/>
          <p:cNvSpPr/>
          <p:nvPr/>
        </p:nvSpPr>
        <p:spPr>
          <a:xfrm>
            <a:off x="699248" y="860612"/>
            <a:ext cx="10984752" cy="5570756"/>
          </a:xfrm>
          <a:prstGeom prst="rect">
            <a:avLst/>
          </a:prstGeom>
        </p:spPr>
        <p:txBody>
          <a:bodyPr wrap="square">
            <a:spAutoFit/>
          </a:bodyPr>
          <a:lstStyle/>
          <a:p>
            <a:r>
              <a:rPr lang="en-US" sz="2400" dirty="0">
                <a:solidFill>
                  <a:srgbClr val="7030A0"/>
                </a:solidFill>
                <a:latin typeface="Trebuchet MS" panose="020B0603020202020204" pitchFamily="34" charset="0"/>
              </a:rPr>
              <a:t>To control data access, you must set up an organizational structure that both protects sensitive data and enables collaboration. You do this by setting up business units, security roles, and field security profiles.</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A security role defines how different users, such as salespeople, access different types of records. To control access to data, you can modify existing security roles, create new security roles, or change which security roles are assigned to each user.</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Each user can have multiple security roles and security role privileges are cumulative: having more than one security role gives a user every privilege available in every role.</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Each security role consists of record-level privileges and task-based privileges.</a:t>
            </a:r>
          </a:p>
          <a:p>
            <a:endParaRPr lang="en-US" sz="2000" dirty="0"/>
          </a:p>
        </p:txBody>
      </p:sp>
      <p:pic>
        <p:nvPicPr>
          <p:cNvPr id="6" name="Picture 5"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277642354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pic>
        <p:nvPicPr>
          <p:cNvPr id="3" name="Picture 2"/>
          <p:cNvPicPr>
            <a:picLocks noChangeAspect="1"/>
          </p:cNvPicPr>
          <p:nvPr/>
        </p:nvPicPr>
        <p:blipFill>
          <a:blip r:embed="rId3"/>
          <a:stretch>
            <a:fillRect/>
          </a:stretch>
        </p:blipFill>
        <p:spPr>
          <a:xfrm>
            <a:off x="493338" y="711200"/>
            <a:ext cx="10275993" cy="538480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465556595"/>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pic>
        <p:nvPicPr>
          <p:cNvPr id="5" name="Picture 4"/>
          <p:cNvPicPr>
            <a:picLocks noChangeAspect="1"/>
          </p:cNvPicPr>
          <p:nvPr/>
        </p:nvPicPr>
        <p:blipFill>
          <a:blip r:embed="rId3"/>
          <a:stretch>
            <a:fillRect/>
          </a:stretch>
        </p:blipFill>
        <p:spPr>
          <a:xfrm>
            <a:off x="127000" y="898711"/>
            <a:ext cx="10941971" cy="5340724"/>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056236060"/>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pic>
        <p:nvPicPr>
          <p:cNvPr id="3" name="Picture 2"/>
          <p:cNvPicPr>
            <a:picLocks noChangeAspect="1"/>
          </p:cNvPicPr>
          <p:nvPr/>
        </p:nvPicPr>
        <p:blipFill>
          <a:blip r:embed="rId3"/>
          <a:stretch>
            <a:fillRect/>
          </a:stretch>
        </p:blipFill>
        <p:spPr>
          <a:xfrm>
            <a:off x="723899" y="711200"/>
            <a:ext cx="10517841" cy="6007384"/>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42126661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78932" y="1123392"/>
            <a:ext cx="10509751" cy="2086725"/>
          </a:xfrm>
          <a:prstGeom prst="rect">
            <a:avLst/>
          </a:prstGeom>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400" b="1" i="0" u="none" strike="noStrike" kern="1200" cap="none" spc="-133" normalizeH="0" baseline="0" noProof="0" dirty="0">
              <a:ln>
                <a:noFill/>
              </a:ln>
              <a:solidFill>
                <a:srgbClr val="8B0D88"/>
              </a:solidFill>
              <a:effectLst/>
              <a:uLnTx/>
              <a:uFillTx/>
              <a:latin typeface="Trebuchet MS" panose="020B0603020202020204" pitchFamily="34" charset="0"/>
              <a:ea typeface="+mn-ea"/>
              <a:cs typeface="+mn-cs"/>
            </a:endParaRPr>
          </a:p>
          <a:p>
            <a:pPr lvl="0" algn="ctr" defTabSz="932742">
              <a:spcBef>
                <a:spcPct val="20000"/>
              </a:spcBef>
              <a:buSzPct val="90000"/>
            </a:pPr>
            <a:r>
              <a:rPr lang="en-US" sz="4000" b="1" spc="-133" dirty="0">
                <a:solidFill>
                  <a:srgbClr val="8B0D88"/>
                </a:solidFill>
                <a:latin typeface="Trebuchet MS" panose="020B0603020202020204" pitchFamily="34" charset="0"/>
              </a:rPr>
              <a:t>What’s Happening in the market?</a:t>
            </a:r>
          </a:p>
        </p:txBody>
      </p:sp>
      <p:pic>
        <p:nvPicPr>
          <p:cNvPr id="5" name="Picture 4"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72888050"/>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pic>
        <p:nvPicPr>
          <p:cNvPr id="4" name="Picture 3"/>
          <p:cNvPicPr>
            <a:picLocks noChangeAspect="1"/>
          </p:cNvPicPr>
          <p:nvPr/>
        </p:nvPicPr>
        <p:blipFill>
          <a:blip r:embed="rId3"/>
          <a:stretch>
            <a:fillRect/>
          </a:stretch>
        </p:blipFill>
        <p:spPr>
          <a:xfrm>
            <a:off x="876859" y="711200"/>
            <a:ext cx="9701493" cy="6114174"/>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962656035"/>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pic>
        <p:nvPicPr>
          <p:cNvPr id="3" name="Picture 2"/>
          <p:cNvPicPr>
            <a:picLocks noChangeAspect="1"/>
          </p:cNvPicPr>
          <p:nvPr/>
        </p:nvPicPr>
        <p:blipFill>
          <a:blip r:embed="rId3"/>
          <a:stretch>
            <a:fillRect/>
          </a:stretch>
        </p:blipFill>
        <p:spPr>
          <a:xfrm>
            <a:off x="934649" y="711200"/>
            <a:ext cx="9769210" cy="6029661"/>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265705229"/>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pic>
        <p:nvPicPr>
          <p:cNvPr id="3" name="Picture 2"/>
          <p:cNvPicPr>
            <a:picLocks noChangeAspect="1"/>
          </p:cNvPicPr>
          <p:nvPr/>
        </p:nvPicPr>
        <p:blipFill>
          <a:blip r:embed="rId3"/>
          <a:stretch>
            <a:fillRect/>
          </a:stretch>
        </p:blipFill>
        <p:spPr>
          <a:xfrm>
            <a:off x="383891" y="1549562"/>
            <a:ext cx="11808109" cy="348615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98365057"/>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pic>
        <p:nvPicPr>
          <p:cNvPr id="3" name="Picture 2"/>
          <p:cNvPicPr>
            <a:picLocks noChangeAspect="1"/>
          </p:cNvPicPr>
          <p:nvPr/>
        </p:nvPicPr>
        <p:blipFill>
          <a:blip r:embed="rId3"/>
          <a:stretch>
            <a:fillRect/>
          </a:stretch>
        </p:blipFill>
        <p:spPr>
          <a:xfrm>
            <a:off x="1328737" y="1362075"/>
            <a:ext cx="9534525" cy="4133850"/>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526162286"/>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pic>
        <p:nvPicPr>
          <p:cNvPr id="3" name="Picture 2"/>
          <p:cNvPicPr>
            <a:picLocks noChangeAspect="1"/>
          </p:cNvPicPr>
          <p:nvPr/>
        </p:nvPicPr>
        <p:blipFill>
          <a:blip r:embed="rId3"/>
          <a:stretch>
            <a:fillRect/>
          </a:stretch>
        </p:blipFill>
        <p:spPr>
          <a:xfrm>
            <a:off x="1228725" y="761605"/>
            <a:ext cx="9080687" cy="5748732"/>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320382240"/>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Security Roles and Privileges</a:t>
            </a:r>
          </a:p>
        </p:txBody>
      </p:sp>
      <p:pic>
        <p:nvPicPr>
          <p:cNvPr id="4" name="Picture 3"/>
          <p:cNvPicPr>
            <a:picLocks noChangeAspect="1"/>
          </p:cNvPicPr>
          <p:nvPr/>
        </p:nvPicPr>
        <p:blipFill>
          <a:blip r:embed="rId3"/>
          <a:stretch>
            <a:fillRect/>
          </a:stretch>
        </p:blipFill>
        <p:spPr>
          <a:xfrm>
            <a:off x="127000" y="865652"/>
            <a:ext cx="11958918" cy="1367565"/>
          </a:xfrm>
          <a:prstGeom prst="rect">
            <a:avLst/>
          </a:prstGeom>
        </p:spPr>
      </p:pic>
      <p:pic>
        <p:nvPicPr>
          <p:cNvPr id="5" name="Picture 4"/>
          <p:cNvPicPr>
            <a:picLocks noChangeAspect="1"/>
          </p:cNvPicPr>
          <p:nvPr/>
        </p:nvPicPr>
        <p:blipFill>
          <a:blip r:embed="rId4"/>
          <a:stretch>
            <a:fillRect/>
          </a:stretch>
        </p:blipFill>
        <p:spPr>
          <a:xfrm>
            <a:off x="127001" y="2825284"/>
            <a:ext cx="11527118" cy="700412"/>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265978159"/>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6209" y="193705"/>
            <a:ext cx="11684000" cy="585055"/>
          </a:xfrm>
        </p:spPr>
        <p:txBody>
          <a:bodyPr/>
          <a:lstStyle/>
          <a:p>
            <a:r>
              <a:rPr lang="en-US" sz="2900" b="1" dirty="0">
                <a:solidFill>
                  <a:srgbClr val="8B0D88"/>
                </a:solidFill>
                <a:latin typeface="Trebuchet MS" panose="020B0603020202020204" pitchFamily="34" charset="0"/>
                <a:ea typeface="+mj-ea"/>
                <a:cs typeface="+mj-cs"/>
              </a:rPr>
              <a:t>Copy a Security Role</a:t>
            </a:r>
          </a:p>
        </p:txBody>
      </p:sp>
      <p:pic>
        <p:nvPicPr>
          <p:cNvPr id="3" name="Picture 2"/>
          <p:cNvPicPr>
            <a:picLocks noChangeAspect="1"/>
          </p:cNvPicPr>
          <p:nvPr/>
        </p:nvPicPr>
        <p:blipFill>
          <a:blip r:embed="rId3"/>
          <a:stretch>
            <a:fillRect/>
          </a:stretch>
        </p:blipFill>
        <p:spPr>
          <a:xfrm>
            <a:off x="1119467" y="863693"/>
            <a:ext cx="6195732" cy="5594080"/>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625252906"/>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Copy a Security Role</a:t>
            </a:r>
          </a:p>
        </p:txBody>
      </p:sp>
      <p:pic>
        <p:nvPicPr>
          <p:cNvPr id="4" name="Picture 3"/>
          <p:cNvPicPr>
            <a:picLocks noChangeAspect="1"/>
          </p:cNvPicPr>
          <p:nvPr/>
        </p:nvPicPr>
        <p:blipFill>
          <a:blip r:embed="rId3"/>
          <a:stretch>
            <a:fillRect/>
          </a:stretch>
        </p:blipFill>
        <p:spPr>
          <a:xfrm>
            <a:off x="1264584" y="1210515"/>
            <a:ext cx="8790810" cy="4885485"/>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353764409"/>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Field Level Security</a:t>
            </a:r>
          </a:p>
        </p:txBody>
      </p:sp>
      <p:sp>
        <p:nvSpPr>
          <p:cNvPr id="5" name="Rectangle 4"/>
          <p:cNvSpPr/>
          <p:nvPr/>
        </p:nvSpPr>
        <p:spPr>
          <a:xfrm>
            <a:off x="699248" y="860612"/>
            <a:ext cx="10984752" cy="5632311"/>
          </a:xfrm>
          <a:prstGeom prst="rect">
            <a:avLst/>
          </a:prstGeom>
        </p:spPr>
        <p:txBody>
          <a:bodyPr wrap="square">
            <a:spAutoFit/>
          </a:bodyPr>
          <a:lstStyle/>
          <a:p>
            <a:r>
              <a:rPr lang="en-US" sz="2400" dirty="0">
                <a:solidFill>
                  <a:srgbClr val="7030A0"/>
                </a:solidFill>
                <a:latin typeface="Trebuchet MS" panose="020B0603020202020204" pitchFamily="34" charset="0"/>
              </a:rPr>
              <a:t>Record-level permissions are granted at the entity level, but you may have certain fields associated with an entity that contain data that is more sensitive than the other fields. For these situations, you use field level security to control access to specific fields.</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The scope of field level security is organization-wide and applies to all data access requests including the following :</a:t>
            </a:r>
          </a:p>
          <a:p>
            <a:endParaRPr lang="en-US" sz="2400" dirty="0">
              <a:solidFill>
                <a:srgbClr val="7030A0"/>
              </a:solidFill>
              <a:latin typeface="Trebuchet MS" panose="020B0603020202020204" pitchFamily="34" charset="0"/>
            </a:endParaRPr>
          </a:p>
          <a:p>
            <a:pPr marL="971550" lvl="1" indent="-514350">
              <a:buFont typeface="+mj-lt"/>
              <a:buAutoNum type="romanLcPeriod"/>
            </a:pPr>
            <a:r>
              <a:rPr lang="en-US" sz="2400" dirty="0">
                <a:solidFill>
                  <a:srgbClr val="7030A0"/>
                </a:solidFill>
                <a:latin typeface="Trebuchet MS" panose="020B0603020202020204" pitchFamily="34" charset="0"/>
              </a:rPr>
              <a:t>Data access requests from within a client application, such as web browser, mobile client, or Microsoft Dynamics CRM for Outlook. </a:t>
            </a:r>
          </a:p>
          <a:p>
            <a:pPr marL="971550" lvl="1" indent="-514350">
              <a:buFont typeface="+mj-lt"/>
              <a:buAutoNum type="romanLcPeriod"/>
            </a:pPr>
            <a:endParaRPr lang="en-US" sz="2400" dirty="0">
              <a:solidFill>
                <a:srgbClr val="7030A0"/>
              </a:solidFill>
              <a:latin typeface="Trebuchet MS" panose="020B0603020202020204" pitchFamily="34" charset="0"/>
            </a:endParaRPr>
          </a:p>
          <a:p>
            <a:pPr marL="971550" lvl="1" indent="-514350">
              <a:buFont typeface="+mj-lt"/>
              <a:buAutoNum type="romanLcPeriod"/>
            </a:pPr>
            <a:r>
              <a:rPr lang="en-US" sz="2400" dirty="0">
                <a:solidFill>
                  <a:srgbClr val="7030A0"/>
                </a:solidFill>
                <a:latin typeface="Trebuchet MS" panose="020B0603020202020204" pitchFamily="34" charset="0"/>
              </a:rPr>
              <a:t>Web service calls using the Microsoft Dynamics CRM SDK (for use in plug-ins, custom workflow activities, and custom code).</a:t>
            </a:r>
          </a:p>
          <a:p>
            <a:pPr marL="971550" lvl="1" indent="-514350">
              <a:buFont typeface="+mj-lt"/>
              <a:buAutoNum type="romanLcPeriod"/>
            </a:pPr>
            <a:endParaRPr lang="en-US" sz="2400" dirty="0">
              <a:solidFill>
                <a:srgbClr val="7030A0"/>
              </a:solidFill>
              <a:latin typeface="Trebuchet MS" panose="020B0603020202020204" pitchFamily="34" charset="0"/>
            </a:endParaRPr>
          </a:p>
          <a:p>
            <a:pPr marL="971550" lvl="1" indent="-514350">
              <a:buFont typeface="+mj-lt"/>
              <a:buAutoNum type="romanLcPeriod"/>
            </a:pPr>
            <a:r>
              <a:rPr lang="en-US" sz="2400" dirty="0">
                <a:solidFill>
                  <a:srgbClr val="7030A0"/>
                </a:solidFill>
                <a:latin typeface="Trebuchet MS" panose="020B0603020202020204" pitchFamily="34" charset="0"/>
              </a:rPr>
              <a:t>Reporting (using Filtered Views) </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365191595"/>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Field Level Security</a:t>
            </a:r>
          </a:p>
        </p:txBody>
      </p:sp>
      <p:sp>
        <p:nvSpPr>
          <p:cNvPr id="5" name="Rectangle 4"/>
          <p:cNvSpPr/>
          <p:nvPr/>
        </p:nvSpPr>
        <p:spPr>
          <a:xfrm>
            <a:off x="699248" y="781100"/>
            <a:ext cx="10984752" cy="1877437"/>
          </a:xfrm>
          <a:prstGeom prst="rect">
            <a:avLst/>
          </a:prstGeom>
        </p:spPr>
        <p:txBody>
          <a:bodyPr wrap="square">
            <a:spAutoFit/>
          </a:bodyPr>
          <a:lstStyle/>
          <a:p>
            <a:pPr marL="0" lvl="1"/>
            <a:r>
              <a:rPr lang="en-US" sz="2400" dirty="0">
                <a:solidFill>
                  <a:srgbClr val="7030A0"/>
                </a:solidFill>
                <a:latin typeface="Trebuchet MS" panose="020B0603020202020204" pitchFamily="34" charset="0"/>
              </a:rPr>
              <a:t>Unless one or more security profiles are assigned to a security enabled field, only Microsoft Dynamics CRM users with the system administrator security role will have access to the field.</a:t>
            </a:r>
          </a:p>
          <a:p>
            <a:endParaRPr lang="en-US" sz="2400" dirty="0">
              <a:solidFill>
                <a:srgbClr val="7030A0"/>
              </a:solidFill>
              <a:latin typeface="Trebuchet MS" panose="020B0603020202020204" pitchFamily="34" charset="0"/>
            </a:endParaRPr>
          </a:p>
          <a:p>
            <a:endParaRPr lang="en-US" sz="2000" dirty="0">
              <a:solidFill>
                <a:prstClr val="black"/>
              </a:solidFill>
            </a:endParaRPr>
          </a:p>
        </p:txBody>
      </p:sp>
      <p:pic>
        <p:nvPicPr>
          <p:cNvPr id="4" name="Picture 3">
            <a:extLst>
              <a:ext uri="{FF2B5EF4-FFF2-40B4-BE49-F238E27FC236}">
                <a16:creationId xmlns:a16="http://schemas.microsoft.com/office/drawing/2014/main" id="{069307B5-8E11-4F5B-94DC-E5970F77B868}"/>
              </a:ext>
            </a:extLst>
          </p:cNvPr>
          <p:cNvPicPr>
            <a:picLocks noChangeAspect="1"/>
          </p:cNvPicPr>
          <p:nvPr/>
        </p:nvPicPr>
        <p:blipFill>
          <a:blip r:embed="rId3"/>
          <a:stretch>
            <a:fillRect/>
          </a:stretch>
        </p:blipFill>
        <p:spPr>
          <a:xfrm>
            <a:off x="448235" y="1983996"/>
            <a:ext cx="11362765" cy="442800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26008295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9257"/>
            <a:ext cx="11653523" cy="738664"/>
          </a:xfrm>
          <a:noFill/>
        </p:spPr>
        <p:txBody>
          <a:bodyPr>
            <a:normAutofit/>
          </a:bodyPr>
          <a:lstStyle/>
          <a:p>
            <a:pPr defTabSz="1243625"/>
            <a:r>
              <a:rPr lang="en-US" sz="2800" b="1" spc="-133" dirty="0">
                <a:solidFill>
                  <a:srgbClr val="8B0D88"/>
                </a:solidFill>
                <a:latin typeface="Trebuchet MS" panose="020B0603020202020204" pitchFamily="34" charset="0"/>
              </a:rPr>
              <a:t>What’s Happening in the market</a:t>
            </a:r>
          </a:p>
        </p:txBody>
      </p:sp>
      <p:sp>
        <p:nvSpPr>
          <p:cNvPr id="4" name="Rectangle 3"/>
          <p:cNvSpPr/>
          <p:nvPr/>
        </p:nvSpPr>
        <p:spPr>
          <a:xfrm>
            <a:off x="795866" y="1106459"/>
            <a:ext cx="10380134" cy="1323439"/>
          </a:xfrm>
          <a:prstGeom prst="rect">
            <a:avLst/>
          </a:prstGeom>
          <a:noFill/>
        </p:spPr>
        <p:txBody>
          <a:bodyPr wrap="square">
            <a:spAutoFit/>
          </a:bodyPr>
          <a:lstStyle/>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a:p>
            <a:endParaRPr lang="en-US" sz="2000" dirty="0">
              <a:solidFill>
                <a:srgbClr val="000000"/>
              </a:solidFill>
              <a:latin typeface="Segoe UI (Body)"/>
            </a:endParaRPr>
          </a:p>
        </p:txBody>
      </p:sp>
      <p:pic>
        <p:nvPicPr>
          <p:cNvPr id="2" name="Picture 1"/>
          <p:cNvPicPr>
            <a:picLocks noChangeAspect="1"/>
          </p:cNvPicPr>
          <p:nvPr/>
        </p:nvPicPr>
        <p:blipFill>
          <a:blip r:embed="rId3"/>
          <a:stretch>
            <a:fillRect/>
          </a:stretch>
        </p:blipFill>
        <p:spPr>
          <a:xfrm>
            <a:off x="795866" y="1106459"/>
            <a:ext cx="11003281" cy="5512733"/>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962717972"/>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Field Level Security</a:t>
            </a:r>
          </a:p>
        </p:txBody>
      </p:sp>
      <p:pic>
        <p:nvPicPr>
          <p:cNvPr id="3" name="Picture 2"/>
          <p:cNvPicPr>
            <a:picLocks noChangeAspect="1"/>
          </p:cNvPicPr>
          <p:nvPr/>
        </p:nvPicPr>
        <p:blipFill>
          <a:blip r:embed="rId3"/>
          <a:stretch>
            <a:fillRect/>
          </a:stretch>
        </p:blipFill>
        <p:spPr>
          <a:xfrm>
            <a:off x="512669" y="847163"/>
            <a:ext cx="7681072" cy="4857595"/>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118788264"/>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Field Level Security</a:t>
            </a:r>
          </a:p>
        </p:txBody>
      </p:sp>
      <p:pic>
        <p:nvPicPr>
          <p:cNvPr id="3" name="Picture 2"/>
          <p:cNvPicPr>
            <a:picLocks noChangeAspect="1"/>
          </p:cNvPicPr>
          <p:nvPr/>
        </p:nvPicPr>
        <p:blipFill>
          <a:blip r:embed="rId3"/>
          <a:stretch>
            <a:fillRect/>
          </a:stretch>
        </p:blipFill>
        <p:spPr>
          <a:xfrm>
            <a:off x="230369" y="1290638"/>
            <a:ext cx="11572207" cy="3729597"/>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211141721"/>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Field Level Security</a:t>
            </a:r>
          </a:p>
        </p:txBody>
      </p:sp>
      <p:pic>
        <p:nvPicPr>
          <p:cNvPr id="4" name="Picture 3"/>
          <p:cNvPicPr>
            <a:picLocks noChangeAspect="1"/>
          </p:cNvPicPr>
          <p:nvPr/>
        </p:nvPicPr>
        <p:blipFill>
          <a:blip r:embed="rId3"/>
          <a:stretch>
            <a:fillRect/>
          </a:stretch>
        </p:blipFill>
        <p:spPr>
          <a:xfrm>
            <a:off x="320551" y="1370759"/>
            <a:ext cx="11490449" cy="3667406"/>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042943380"/>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Field Level Security</a:t>
            </a:r>
          </a:p>
        </p:txBody>
      </p:sp>
      <p:pic>
        <p:nvPicPr>
          <p:cNvPr id="3" name="Picture 2"/>
          <p:cNvPicPr>
            <a:picLocks noChangeAspect="1"/>
          </p:cNvPicPr>
          <p:nvPr/>
        </p:nvPicPr>
        <p:blipFill>
          <a:blip r:embed="rId3"/>
          <a:stretch>
            <a:fillRect/>
          </a:stretch>
        </p:blipFill>
        <p:spPr>
          <a:xfrm>
            <a:off x="1363894" y="699247"/>
            <a:ext cx="9210212" cy="5831262"/>
          </a:xfrm>
          <a:prstGeom prst="rect">
            <a:avLst/>
          </a:prstGeom>
        </p:spPr>
      </p:pic>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465152865"/>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85055"/>
          </a:xfrm>
        </p:spPr>
        <p:txBody>
          <a:bodyPr/>
          <a:lstStyle/>
          <a:p>
            <a:r>
              <a:rPr lang="en-US" sz="2900" b="1" dirty="0">
                <a:solidFill>
                  <a:srgbClr val="8B0D88"/>
                </a:solidFill>
                <a:latin typeface="Trebuchet MS" panose="020B0603020202020204" pitchFamily="34" charset="0"/>
                <a:ea typeface="+mj-ea"/>
                <a:cs typeface="+mj-cs"/>
              </a:rPr>
              <a:t>Field Level Security</a:t>
            </a:r>
          </a:p>
        </p:txBody>
      </p:sp>
      <p:pic>
        <p:nvPicPr>
          <p:cNvPr id="4" name="Picture 3"/>
          <p:cNvPicPr>
            <a:picLocks noChangeAspect="1"/>
          </p:cNvPicPr>
          <p:nvPr/>
        </p:nvPicPr>
        <p:blipFill>
          <a:blip r:embed="rId3"/>
          <a:stretch>
            <a:fillRect/>
          </a:stretch>
        </p:blipFill>
        <p:spPr>
          <a:xfrm>
            <a:off x="1314075" y="699247"/>
            <a:ext cx="9802159" cy="6067536"/>
          </a:xfrm>
          <a:prstGeom prst="rect">
            <a:avLst/>
          </a:prstGeom>
        </p:spPr>
      </p:pic>
      <p:pic>
        <p:nvPicPr>
          <p:cNvPr id="5" name="Picture 4"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2980550046"/>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Access Teams</a:t>
            </a:r>
          </a:p>
        </p:txBody>
      </p:sp>
      <p:sp>
        <p:nvSpPr>
          <p:cNvPr id="5" name="Rectangle 4"/>
          <p:cNvSpPr/>
          <p:nvPr/>
        </p:nvSpPr>
        <p:spPr>
          <a:xfrm>
            <a:off x="566530" y="407504"/>
            <a:ext cx="11117469" cy="6217087"/>
          </a:xfrm>
          <a:prstGeom prst="rect">
            <a:avLst/>
          </a:prstGeom>
        </p:spPr>
        <p:txBody>
          <a:bodyPr wrap="square">
            <a:spAutoFit/>
          </a:bodyPr>
          <a:lstStyle/>
          <a:p>
            <a:endParaRPr lang="en-US" dirty="0">
              <a:solidFill>
                <a:prstClr val="black"/>
              </a:solidFill>
            </a:endParaRPr>
          </a:p>
          <a:p>
            <a:endParaRPr lang="en-US" sz="2000" dirty="0">
              <a:solidFill>
                <a:prstClr val="black"/>
              </a:solidFill>
            </a:endParaRPr>
          </a:p>
          <a:p>
            <a:r>
              <a:rPr lang="en-US" sz="2400" dirty="0">
                <a:solidFill>
                  <a:srgbClr val="7030A0"/>
                </a:solidFill>
                <a:latin typeface="Trebuchet MS" panose="020B0603020202020204" pitchFamily="34" charset="0"/>
              </a:rPr>
              <a:t>Access Teams are a new type of team in Dynamics CRM 2013 which is used to implement record based security effectively.</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Accesses records for access teams are implemented through sharing .</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Access Teams can be enabled / disabled at the entity level in Dynamics CRM.</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Access Teams can be manually created for individual records on the fly or can be automated through Access Team Templates in CRM.</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For a user to get access on a record , the user has to be simply added to the access team.</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Sharing privileges are defined by an access team template but don't change dynamically for existing records if the template changes.</a:t>
            </a: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300566963"/>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Access Teams</a:t>
            </a:r>
          </a:p>
        </p:txBody>
      </p:sp>
      <p:sp>
        <p:nvSpPr>
          <p:cNvPr id="5" name="Rectangle 4"/>
          <p:cNvSpPr/>
          <p:nvPr/>
        </p:nvSpPr>
        <p:spPr>
          <a:xfrm>
            <a:off x="566530" y="407504"/>
            <a:ext cx="11117469" cy="6217087"/>
          </a:xfrm>
          <a:prstGeom prst="rect">
            <a:avLst/>
          </a:prstGeom>
        </p:spPr>
        <p:txBody>
          <a:bodyPr wrap="square">
            <a:spAutoFit/>
          </a:bodyPr>
          <a:lstStyle/>
          <a:p>
            <a:endParaRPr lang="en-US" dirty="0">
              <a:solidFill>
                <a:prstClr val="black"/>
              </a:solidFill>
            </a:endParaRPr>
          </a:p>
          <a:p>
            <a:endParaRPr lang="en-US" sz="2000" dirty="0">
              <a:solidFill>
                <a:prstClr val="black"/>
              </a:solidFill>
            </a:endParaRPr>
          </a:p>
          <a:p>
            <a:r>
              <a:rPr lang="en-US" sz="2400" dirty="0">
                <a:solidFill>
                  <a:srgbClr val="7030A0"/>
                </a:solidFill>
                <a:latin typeface="Trebuchet MS" panose="020B0603020202020204" pitchFamily="34" charset="0"/>
              </a:rPr>
              <a:t>An sub grid has to be added to the entity form to view the access team members and new users can be added to the access team through this sub grid on form. </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Access Teams  cannot be assigned with a security role or cannot own records in CRM.</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While manual creation of Teams, team type has to be selected during the team creation and cannot be changed once created. </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Access Teams and Access team templates cannot be added to a solution as a solution component and Export / Import between CRM environments.</a:t>
            </a:r>
          </a:p>
          <a:p>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a:p>
            <a:endParaRPr lang="en-US" sz="2400" dirty="0">
              <a:solidFill>
                <a:srgbClr val="7030A0"/>
              </a:solidFill>
              <a:latin typeface="Trebuchet MS" panose="020B0603020202020204" pitchFamily="34" charset="0"/>
            </a:endParaRPr>
          </a:p>
        </p:txBody>
      </p:sp>
      <p:pic>
        <p:nvPicPr>
          <p:cNvPr id="4" name="Picture 3" descr="Xrm.jpg"/>
          <p:cNvPicPr>
            <a:picLocks noChangeAspect="1"/>
          </p:cNvPicPr>
          <p:nvPr/>
        </p:nvPicPr>
        <p:blipFill>
          <a:blip r:embed="rId3"/>
          <a:stretch>
            <a:fillRect/>
          </a:stretch>
        </p:blipFill>
        <p:spPr>
          <a:xfrm>
            <a:off x="11011655" y="0"/>
            <a:ext cx="1180345" cy="1035586"/>
          </a:xfrm>
          <a:prstGeom prst="rect">
            <a:avLst/>
          </a:prstGeom>
        </p:spPr>
      </p:pic>
    </p:spTree>
    <p:extLst>
      <p:ext uri="{BB962C8B-B14F-4D97-AF65-F5344CB8AC3E}">
        <p14:creationId xmlns:p14="http://schemas.microsoft.com/office/powerpoint/2010/main" val="1679261916"/>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Access Teams</a:t>
            </a:r>
          </a:p>
        </p:txBody>
      </p:sp>
      <p:sp>
        <p:nvSpPr>
          <p:cNvPr id="5" name="Rectangle 4"/>
          <p:cNvSpPr/>
          <p:nvPr/>
        </p:nvSpPr>
        <p:spPr>
          <a:xfrm>
            <a:off x="1337732" y="429122"/>
            <a:ext cx="10346267" cy="4832092"/>
          </a:xfrm>
          <a:prstGeom prst="rect">
            <a:avLst/>
          </a:prstGeom>
        </p:spPr>
        <p:txBody>
          <a:bodyPr wrap="square">
            <a:spAutoFit/>
          </a:bodyPr>
          <a:lstStyle/>
          <a:p>
            <a:endParaRPr lang="en-US" dirty="0">
              <a:solidFill>
                <a:prstClr val="black"/>
              </a:solidFill>
            </a:endParaRPr>
          </a:p>
          <a:p>
            <a:endParaRPr lang="en-US" sz="2000" dirty="0">
              <a:solidFill>
                <a:prstClr val="black"/>
              </a:solidFill>
            </a:endParaRPr>
          </a:p>
          <a:p>
            <a:r>
              <a:rPr lang="en-US" sz="2400" dirty="0">
                <a:solidFill>
                  <a:srgbClr val="7030A0"/>
                </a:solidFill>
                <a:latin typeface="Trebuchet MS" panose="020B0603020202020204" pitchFamily="34" charset="0"/>
              </a:rPr>
              <a:t>To move access team templates across environments , you can use Access Team Migrator tool developed by Debajit Dutta.</a:t>
            </a:r>
          </a:p>
          <a:p>
            <a:endParaRPr lang="en-US" sz="2400" dirty="0">
              <a:solidFill>
                <a:srgbClr val="7030A0"/>
              </a:solidFill>
              <a:latin typeface="Trebuchet MS" panose="020B0603020202020204" pitchFamily="34" charset="0"/>
            </a:endParaRPr>
          </a:p>
          <a:p>
            <a:r>
              <a:rPr lang="en-US" sz="2400" dirty="0">
                <a:solidFill>
                  <a:srgbClr val="7030A0"/>
                </a:solidFill>
                <a:latin typeface="Trebuchet MS" panose="020B0603020202020204" pitchFamily="34" charset="0"/>
              </a:rPr>
              <a:t>You can download this tool from below code plex link.</a:t>
            </a:r>
          </a:p>
          <a:p>
            <a:endParaRPr lang="en-US" sz="2400" dirty="0">
              <a:solidFill>
                <a:srgbClr val="7030A0"/>
              </a:solidFill>
              <a:latin typeface="Trebuchet MS" panose="020B0603020202020204" pitchFamily="34" charset="0"/>
            </a:endParaRPr>
          </a:p>
          <a:p>
            <a:r>
              <a:rPr lang="en-US" sz="2400" dirty="0">
                <a:latin typeface="Trebuchet MS" panose="020B0603020202020204" pitchFamily="34" charset="0"/>
                <a:hlinkClick r:id="rId3" tooltip="https://accessteamsmigrator.codeplex.com/releases/view/618241"/>
              </a:rPr>
              <a:t>https://accessteamsmigrator.codeplex.com/releases/view/618241</a:t>
            </a:r>
            <a:endParaRPr lang="en-US" sz="2400" dirty="0">
              <a:solidFill>
                <a:prstClr val="black"/>
              </a:solidFill>
              <a:latin typeface="Trebuchet MS" panose="020B0603020202020204" pitchFamily="34" charset="0"/>
            </a:endParaRPr>
          </a:p>
          <a:p>
            <a:pPr marL="0" lvl="2"/>
            <a:endParaRPr lang="en-US" dirty="0">
              <a:solidFill>
                <a:prstClr val="black"/>
              </a:solidFill>
            </a:endParaRPr>
          </a:p>
          <a:p>
            <a:pPr marL="0" lvl="2"/>
            <a:r>
              <a:rPr lang="en-US" dirty="0">
                <a:solidFill>
                  <a:prstClr val="black"/>
                </a:solidFill>
              </a:rPr>
              <a:t> </a:t>
            </a:r>
          </a:p>
          <a:p>
            <a:pPr marL="0" lvl="2"/>
            <a:r>
              <a:rPr lang="en-US" dirty="0">
                <a:solidFill>
                  <a:prstClr val="black"/>
                </a:solidFill>
              </a:rPr>
              <a:t>	</a:t>
            </a:r>
          </a:p>
          <a:p>
            <a:pPr marL="0" lvl="2"/>
            <a:r>
              <a:rPr lang="en-US" dirty="0">
                <a:solidFill>
                  <a:prstClr val="black"/>
                </a:solidFill>
              </a:rPr>
              <a:t>	</a:t>
            </a:r>
          </a:p>
          <a:p>
            <a:pPr marL="0" lvl="2"/>
            <a:endParaRPr lang="en-US" dirty="0">
              <a:solidFill>
                <a:prstClr val="black"/>
              </a:solidFill>
            </a:endParaRPr>
          </a:p>
          <a:p>
            <a:pPr marL="0" lvl="2"/>
            <a:endParaRPr lang="en-US" dirty="0">
              <a:solidFill>
                <a:prstClr val="black"/>
              </a:solidFill>
            </a:endParaRPr>
          </a:p>
          <a:p>
            <a:pPr marL="0" lvl="2"/>
            <a:endParaRPr lang="en-US" dirty="0">
              <a:solidFill>
                <a:prstClr val="black"/>
              </a:solidFill>
            </a:endParaRPr>
          </a:p>
        </p:txBody>
      </p:sp>
      <p:pic>
        <p:nvPicPr>
          <p:cNvPr id="4" name="Picture 3"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3827004860"/>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r>
              <a:rPr lang="en-US" sz="2900" b="1" dirty="0">
                <a:solidFill>
                  <a:srgbClr val="8B0D88"/>
                </a:solidFill>
                <a:latin typeface="Trebuchet MS" panose="020B0603020202020204" pitchFamily="34" charset="0"/>
                <a:ea typeface="+mj-ea"/>
                <a:cs typeface="+mj-cs"/>
              </a:rPr>
              <a:t>Access Teams</a:t>
            </a:r>
          </a:p>
        </p:txBody>
      </p:sp>
      <p:sp>
        <p:nvSpPr>
          <p:cNvPr id="5" name="Rectangle 4"/>
          <p:cNvSpPr/>
          <p:nvPr/>
        </p:nvSpPr>
        <p:spPr>
          <a:xfrm>
            <a:off x="1337732" y="429122"/>
            <a:ext cx="10346267" cy="2862322"/>
          </a:xfrm>
          <a:prstGeom prst="rect">
            <a:avLst/>
          </a:prstGeom>
        </p:spPr>
        <p:txBody>
          <a:bodyPr wrap="square">
            <a:spAutoFit/>
          </a:bodyPr>
          <a:lstStyle/>
          <a:p>
            <a:endParaRPr lang="en-US" dirty="0"/>
          </a:p>
          <a:p>
            <a:endParaRPr lang="en-US" dirty="0"/>
          </a:p>
          <a:p>
            <a:endParaRPr lang="en-US" dirty="0">
              <a:solidFill>
                <a:prstClr val="black"/>
              </a:solidFill>
            </a:endParaRPr>
          </a:p>
          <a:p>
            <a:pPr marL="0" lvl="2"/>
            <a:endParaRPr lang="en-US" dirty="0">
              <a:solidFill>
                <a:prstClr val="black"/>
              </a:solidFill>
            </a:endParaRPr>
          </a:p>
          <a:p>
            <a:pPr marL="0" lvl="2"/>
            <a:r>
              <a:rPr lang="en-US" dirty="0">
                <a:solidFill>
                  <a:prstClr val="black"/>
                </a:solidFill>
              </a:rPr>
              <a:t> </a:t>
            </a:r>
          </a:p>
          <a:p>
            <a:pPr marL="0" lvl="2"/>
            <a:r>
              <a:rPr lang="en-US" dirty="0">
                <a:solidFill>
                  <a:prstClr val="black"/>
                </a:solidFill>
              </a:rPr>
              <a:t>	</a:t>
            </a:r>
          </a:p>
          <a:p>
            <a:pPr marL="0" lvl="2"/>
            <a:r>
              <a:rPr lang="en-US" dirty="0">
                <a:solidFill>
                  <a:prstClr val="black"/>
                </a:solidFill>
              </a:rPr>
              <a:t>	</a:t>
            </a:r>
          </a:p>
          <a:p>
            <a:pPr marL="0" lvl="2"/>
            <a:endParaRPr lang="en-US" dirty="0">
              <a:solidFill>
                <a:prstClr val="black"/>
              </a:solidFill>
            </a:endParaRPr>
          </a:p>
          <a:p>
            <a:pPr marL="0" lvl="2"/>
            <a:endParaRPr lang="en-US" dirty="0">
              <a:solidFill>
                <a:prstClr val="black"/>
              </a:solidFill>
            </a:endParaRPr>
          </a:p>
          <a:p>
            <a:pPr marL="0" lvl="2"/>
            <a:endParaRPr lang="en-US" dirty="0">
              <a:solidFill>
                <a:prstClr val="black"/>
              </a:solidFill>
            </a:endParaRPr>
          </a:p>
        </p:txBody>
      </p:sp>
      <p:pic>
        <p:nvPicPr>
          <p:cNvPr id="3" name="Picture 2"/>
          <p:cNvPicPr>
            <a:picLocks noChangeAspect="1"/>
          </p:cNvPicPr>
          <p:nvPr/>
        </p:nvPicPr>
        <p:blipFill>
          <a:blip r:embed="rId4"/>
          <a:stretch>
            <a:fillRect/>
          </a:stretch>
        </p:blipFill>
        <p:spPr>
          <a:xfrm>
            <a:off x="247614" y="1026130"/>
            <a:ext cx="11344111" cy="4382720"/>
          </a:xfrm>
          <a:prstGeom prst="rect">
            <a:avLst/>
          </a:prstGeom>
        </p:spPr>
      </p:pic>
      <p:pic>
        <p:nvPicPr>
          <p:cNvPr id="6" name="Picture 5" descr="Xrm.jpg"/>
          <p:cNvPicPr>
            <a:picLocks noChangeAspect="1"/>
          </p:cNvPicPr>
          <p:nvPr/>
        </p:nvPicPr>
        <p:blipFill>
          <a:blip r:embed="rId5"/>
          <a:stretch>
            <a:fillRect/>
          </a:stretch>
        </p:blipFill>
        <p:spPr>
          <a:xfrm>
            <a:off x="11011655" y="0"/>
            <a:ext cx="1180345" cy="1035586"/>
          </a:xfrm>
          <a:prstGeom prst="rect">
            <a:avLst/>
          </a:prstGeom>
        </p:spPr>
      </p:pic>
    </p:spTree>
    <p:extLst>
      <p:ext uri="{BB962C8B-B14F-4D97-AF65-F5344CB8AC3E}">
        <p14:creationId xmlns:p14="http://schemas.microsoft.com/office/powerpoint/2010/main" val="380255791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14192"/>
            <a:ext cx="11684000" cy="597008"/>
          </a:xfrm>
        </p:spPr>
        <p:txBody>
          <a:bodyPr/>
          <a:lstStyle/>
          <a:p>
            <a:pPr defTabSz="914180"/>
            <a:r>
              <a:rPr lang="en-US" sz="2900" b="1" dirty="0">
                <a:solidFill>
                  <a:srgbClr val="8B0D88"/>
                </a:solidFill>
                <a:latin typeface="Trebuchet MS" panose="020B0603020202020204" pitchFamily="34" charset="0"/>
                <a:ea typeface="+mj-ea"/>
                <a:cs typeface="+mj-cs"/>
              </a:rPr>
              <a:t>Access Teams</a:t>
            </a:r>
          </a:p>
        </p:txBody>
      </p:sp>
      <p:sp>
        <p:nvSpPr>
          <p:cNvPr id="5" name="Rectangle 4"/>
          <p:cNvSpPr/>
          <p:nvPr/>
        </p:nvSpPr>
        <p:spPr>
          <a:xfrm>
            <a:off x="1337732" y="429122"/>
            <a:ext cx="10346267" cy="2862322"/>
          </a:xfrm>
          <a:prstGeom prst="rect">
            <a:avLst/>
          </a:prstGeom>
        </p:spPr>
        <p:txBody>
          <a:bodyPr wrap="square">
            <a:spAutoFit/>
          </a:bodyPr>
          <a:lstStyle/>
          <a:p>
            <a:endParaRPr lang="en-US" dirty="0"/>
          </a:p>
          <a:p>
            <a:endParaRPr lang="en-US" dirty="0"/>
          </a:p>
          <a:p>
            <a:endParaRPr lang="en-US" dirty="0">
              <a:solidFill>
                <a:prstClr val="black"/>
              </a:solidFill>
            </a:endParaRPr>
          </a:p>
          <a:p>
            <a:pPr marL="0" lvl="2"/>
            <a:endParaRPr lang="en-US" dirty="0">
              <a:solidFill>
                <a:prstClr val="black"/>
              </a:solidFill>
            </a:endParaRPr>
          </a:p>
          <a:p>
            <a:pPr marL="0" lvl="2"/>
            <a:r>
              <a:rPr lang="en-US" dirty="0">
                <a:solidFill>
                  <a:prstClr val="black"/>
                </a:solidFill>
              </a:rPr>
              <a:t> </a:t>
            </a:r>
          </a:p>
          <a:p>
            <a:pPr marL="0" lvl="2"/>
            <a:r>
              <a:rPr lang="en-US" dirty="0">
                <a:solidFill>
                  <a:prstClr val="black"/>
                </a:solidFill>
              </a:rPr>
              <a:t>	</a:t>
            </a:r>
          </a:p>
          <a:p>
            <a:pPr marL="0" lvl="2"/>
            <a:r>
              <a:rPr lang="en-US" dirty="0">
                <a:solidFill>
                  <a:prstClr val="black"/>
                </a:solidFill>
              </a:rPr>
              <a:t>	</a:t>
            </a:r>
          </a:p>
          <a:p>
            <a:pPr marL="0" lvl="2"/>
            <a:endParaRPr lang="en-US" dirty="0">
              <a:solidFill>
                <a:prstClr val="black"/>
              </a:solidFill>
            </a:endParaRPr>
          </a:p>
          <a:p>
            <a:pPr marL="0" lvl="2"/>
            <a:endParaRPr lang="en-US" dirty="0">
              <a:solidFill>
                <a:prstClr val="black"/>
              </a:solidFill>
            </a:endParaRPr>
          </a:p>
          <a:p>
            <a:pPr marL="0" lvl="2"/>
            <a:endParaRPr lang="en-US" dirty="0">
              <a:solidFill>
                <a:prstClr val="black"/>
              </a:solidFill>
            </a:endParaRPr>
          </a:p>
        </p:txBody>
      </p:sp>
      <p:pic>
        <p:nvPicPr>
          <p:cNvPr id="4" name="Picture 3"/>
          <p:cNvPicPr>
            <a:picLocks noChangeAspect="1"/>
          </p:cNvPicPr>
          <p:nvPr/>
        </p:nvPicPr>
        <p:blipFill>
          <a:blip r:embed="rId3"/>
          <a:stretch>
            <a:fillRect/>
          </a:stretch>
        </p:blipFill>
        <p:spPr>
          <a:xfrm>
            <a:off x="621367" y="1373161"/>
            <a:ext cx="10889316" cy="3836565"/>
          </a:xfrm>
          <a:prstGeom prst="rect">
            <a:avLst/>
          </a:prstGeom>
        </p:spPr>
      </p:pic>
      <p:pic>
        <p:nvPicPr>
          <p:cNvPr id="6" name="Picture 5" descr="Xrm.jpg"/>
          <p:cNvPicPr>
            <a:picLocks noChangeAspect="1"/>
          </p:cNvPicPr>
          <p:nvPr/>
        </p:nvPicPr>
        <p:blipFill>
          <a:blip r:embed="rId4"/>
          <a:stretch>
            <a:fillRect/>
          </a:stretch>
        </p:blipFill>
        <p:spPr>
          <a:xfrm>
            <a:off x="11011655" y="0"/>
            <a:ext cx="1180345" cy="1035586"/>
          </a:xfrm>
          <a:prstGeom prst="rect">
            <a:avLst/>
          </a:prstGeom>
        </p:spPr>
      </p:pic>
    </p:spTree>
    <p:extLst>
      <p:ext uri="{BB962C8B-B14F-4D97-AF65-F5344CB8AC3E}">
        <p14:creationId xmlns:p14="http://schemas.microsoft.com/office/powerpoint/2010/main" val="1929514462"/>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Template_LIGHT_16x9 v04">
  <a:themeElements>
    <a:clrScheme name="Dynamics Template 2011">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00AEEF"/>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DynamicsTemplate_LIGHT_16x9 v04">
  <a:themeElements>
    <a:clrScheme name="Dynamics Template 2011">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00AEEF"/>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TR16_BO_CT_Template_16x9">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15704456-AB05-495B-832E-91C3747A008C}" vid="{2289588A-6BD0-41B3-8859-D238085DDC79}"/>
    </a:ext>
  </a:extLst>
</a:theme>
</file>

<file path=ppt/theme/theme5.xml><?xml version="1.0" encoding="utf-8"?>
<a:theme xmlns:a="http://schemas.openxmlformats.org/drawingml/2006/main" name="5_DynamicsTemplate_LIGHT_16x9 v04">
  <a:themeElements>
    <a:clrScheme name="Dynamics Template 2011">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00AEEF"/>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MarketingPilot Presentation for Convergence 2013_editedCSCRM25_LDH">
  <a:themeElements>
    <a:clrScheme name="Convergence2013_Concurrent">
      <a:dk1>
        <a:srgbClr val="282828"/>
      </a:dk1>
      <a:lt1>
        <a:srgbClr val="FFFFFF"/>
      </a:lt1>
      <a:dk2>
        <a:srgbClr val="0072C6"/>
      </a:dk2>
      <a:lt2>
        <a:srgbClr val="D2D2D2"/>
      </a:lt2>
      <a:accent1>
        <a:srgbClr val="00BCF2"/>
      </a:accent1>
      <a:accent2>
        <a:srgbClr val="7FBA00"/>
      </a:accent2>
      <a:accent3>
        <a:srgbClr val="0072C6"/>
      </a:accent3>
      <a:accent4>
        <a:srgbClr val="008272"/>
      </a:accent4>
      <a:accent5>
        <a:srgbClr val="68217A"/>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282828"/>
                </a:gs>
                <a:gs pos="100000">
                  <a:srgbClr val="28282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rketingPilot Presentation for Convergence 2013" id="{22C6D086-B63A-44AC-9347-97F62D148308}" vid="{944FB303-C333-4F6D-B045-7123EB3BC373}"/>
    </a:ext>
  </a:extLst>
</a:theme>
</file>

<file path=ppt/theme/theme7.xml><?xml version="1.0" encoding="utf-8"?>
<a:theme xmlns:a="http://schemas.openxmlformats.org/drawingml/2006/main" name="5_Marketing Pilot Temp">
  <a:themeElements>
    <a:clrScheme name="Sourcing &amp; Planning">
      <a:dk1>
        <a:sysClr val="windowText" lastClr="000000"/>
      </a:dk1>
      <a:lt1>
        <a:sysClr val="window" lastClr="FFFFFF"/>
      </a:lt1>
      <a:dk2>
        <a:srgbClr val="424456"/>
      </a:dk2>
      <a:lt2>
        <a:srgbClr val="DEDEDE"/>
      </a:lt2>
      <a:accent1>
        <a:srgbClr val="00AEEF"/>
      </a:accent1>
      <a:accent2>
        <a:srgbClr val="8CC600"/>
      </a:accent2>
      <a:accent3>
        <a:srgbClr val="910091"/>
      </a:accent3>
      <a:accent4>
        <a:srgbClr val="FF8A00"/>
      </a:accent4>
      <a:accent5>
        <a:srgbClr val="0071BC"/>
      </a:accent5>
      <a:accent6>
        <a:srgbClr val="00A600"/>
      </a:accent6>
      <a:hlink>
        <a:srgbClr val="00AEEF"/>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2_Marketing Pilot Temp">
  <a:themeElements>
    <a:clrScheme name="Sourcing &amp; Planning">
      <a:dk1>
        <a:sysClr val="windowText" lastClr="000000"/>
      </a:dk1>
      <a:lt1>
        <a:sysClr val="window" lastClr="FFFFFF"/>
      </a:lt1>
      <a:dk2>
        <a:srgbClr val="424456"/>
      </a:dk2>
      <a:lt2>
        <a:srgbClr val="DEDEDE"/>
      </a:lt2>
      <a:accent1>
        <a:srgbClr val="00AEEF"/>
      </a:accent1>
      <a:accent2>
        <a:srgbClr val="8CC600"/>
      </a:accent2>
      <a:accent3>
        <a:srgbClr val="910091"/>
      </a:accent3>
      <a:accent4>
        <a:srgbClr val="FF8A00"/>
      </a:accent4>
      <a:accent5>
        <a:srgbClr val="0071BC"/>
      </a:accent5>
      <a:accent6>
        <a:srgbClr val="00A600"/>
      </a:accent6>
      <a:hlink>
        <a:srgbClr val="00AEEF"/>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ourcing &amp; Planning">
    <a:dk1>
      <a:sysClr val="windowText" lastClr="000000"/>
    </a:dk1>
    <a:lt1>
      <a:sysClr val="window" lastClr="FFFFFF"/>
    </a:lt1>
    <a:dk2>
      <a:srgbClr val="424456"/>
    </a:dk2>
    <a:lt2>
      <a:srgbClr val="DEDEDE"/>
    </a:lt2>
    <a:accent1>
      <a:srgbClr val="00AEEF"/>
    </a:accent1>
    <a:accent2>
      <a:srgbClr val="8CC600"/>
    </a:accent2>
    <a:accent3>
      <a:srgbClr val="910091"/>
    </a:accent3>
    <a:accent4>
      <a:srgbClr val="FF8A00"/>
    </a:accent4>
    <a:accent5>
      <a:srgbClr val="0071BC"/>
    </a:accent5>
    <a:accent6>
      <a:srgbClr val="00A600"/>
    </a:accent6>
    <a:hlink>
      <a:srgbClr val="00AEEF"/>
    </a:hlink>
    <a:folHlink>
      <a:srgbClr val="00AEEF"/>
    </a:folHlink>
  </a:clrScheme>
</a:themeOverride>
</file>

<file path=ppt/theme/themeOverride3.xml><?xml version="1.0" encoding="utf-8"?>
<a:themeOverride xmlns:a="http://schemas.openxmlformats.org/drawingml/2006/main">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themeOverride>
</file>

<file path=docProps/app.xml><?xml version="1.0" encoding="utf-8"?>
<Properties xmlns="http://schemas.openxmlformats.org/officeDocument/2006/extended-properties" xmlns:vt="http://schemas.openxmlformats.org/officeDocument/2006/docPropsVTypes">
  <TotalTime>15031</TotalTime>
  <Words>26424</Words>
  <Application>Microsoft Office PowerPoint</Application>
  <PresentationFormat>Widescreen</PresentationFormat>
  <Paragraphs>3868</Paragraphs>
  <Slides>621</Slides>
  <Notes>584</Notes>
  <HiddenSlides>0</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621</vt:i4>
      </vt:variant>
    </vt:vector>
  </HeadingPairs>
  <TitlesOfParts>
    <vt:vector size="646" baseType="lpstr">
      <vt:lpstr>Arial</vt:lpstr>
      <vt:lpstr>Calibri</vt:lpstr>
      <vt:lpstr>Calibri Light</vt:lpstr>
      <vt:lpstr>Gill Sans</vt:lpstr>
      <vt:lpstr>Open Sans</vt:lpstr>
      <vt:lpstr>Segoe Light</vt:lpstr>
      <vt:lpstr>Segoe Semibold</vt:lpstr>
      <vt:lpstr>Segoe UI</vt:lpstr>
      <vt:lpstr>Segoe UI (Body)</vt:lpstr>
      <vt:lpstr>Segoe UI Light</vt:lpstr>
      <vt:lpstr>segoeuil</vt:lpstr>
      <vt:lpstr>Trebuchet MS</vt:lpstr>
      <vt:lpstr>Wingdings</vt:lpstr>
      <vt:lpstr>ヒラギノ角ゴ ProN W3</vt:lpstr>
      <vt:lpstr>Office Theme</vt:lpstr>
      <vt:lpstr>DynamicsTemplate_LIGHT_16x9 v04</vt:lpstr>
      <vt:lpstr>1_DynamicsTemplate_LIGHT_16x9 v04</vt:lpstr>
      <vt:lpstr>TR16_BO_CT_Template_16x9</vt:lpstr>
      <vt:lpstr>5_DynamicsTemplate_LIGHT_16x9 v04</vt:lpstr>
      <vt:lpstr>MarketingPilot Presentation for Convergence 2013_editedCSCRM25_LDH</vt:lpstr>
      <vt:lpstr>5_Marketing Pilot Temp</vt:lpstr>
      <vt:lpstr>1_Custom Design</vt:lpstr>
      <vt:lpstr>12_Marketing Pilot Temp</vt:lpstr>
      <vt:lpstr>1_Office Theme</vt:lpstr>
      <vt:lpstr>Custom Design</vt:lpstr>
      <vt:lpstr>PowerPoint Presentation</vt:lpstr>
      <vt:lpstr>PowerPoint Presentation</vt:lpstr>
      <vt:lpstr>Why Microsoft Dynamics CRM?</vt:lpstr>
      <vt:lpstr>Why Microsoft Dynamics CRM?</vt:lpstr>
      <vt:lpstr>Microsoft Dynamics CRM Deployment Model</vt:lpstr>
      <vt:lpstr>Microsoft Dynamics CRM Deployment Model</vt:lpstr>
      <vt:lpstr>Microsoft Dynamics CRM Deployment Model</vt:lpstr>
      <vt:lpstr>PowerPoint Presentation</vt:lpstr>
      <vt:lpstr>What’s Happening in the market</vt:lpstr>
      <vt:lpstr>Microsoft’s Vision For Digital Transformation</vt:lpstr>
      <vt:lpstr>Microsoft Dynamics 365</vt:lpstr>
      <vt:lpstr>What is Dynamics 365 ?</vt:lpstr>
      <vt:lpstr>Microsoft Dynamics 365</vt:lpstr>
      <vt:lpstr>Microsoft Dynamics 365 Editions</vt:lpstr>
      <vt:lpstr>Microsoft Dynamics 365 Editions</vt:lpstr>
      <vt:lpstr>Microsoft Dynamics 365 Editions</vt:lpstr>
      <vt:lpstr>PowerPoint Presentation</vt:lpstr>
      <vt:lpstr>Microsoft Dynamics CRM and Microsoft stack</vt:lpstr>
      <vt:lpstr>Microsoft Dynamics CRM and Microsoft stack</vt:lpstr>
      <vt:lpstr>Microsoft Dynamics CRM and Microsoft stack</vt:lpstr>
      <vt:lpstr>Microsoft Dynamics CRM and Microsoft stack</vt:lpstr>
      <vt:lpstr>Microsoft Dynamics CRM and Microsoft stack</vt:lpstr>
      <vt:lpstr>Microsoft Dynamics 365 Online Ecosystem</vt:lpstr>
      <vt:lpstr>Microsoft Business Cloud</vt:lpstr>
      <vt:lpstr>PowerPoint Presentation</vt:lpstr>
      <vt:lpstr>Microsoft Dynamics 365 App Model</vt:lpstr>
      <vt:lpstr>Microsoft Dynamics 365 App Model</vt:lpstr>
      <vt:lpstr>Microsoft Dynamics 365 App Model</vt:lpstr>
      <vt:lpstr>Microsoft Dynamics 365 App Model : Sales App</vt:lpstr>
      <vt:lpstr>Microsoft Dynamics 365 App Model : Custom App</vt:lpstr>
      <vt:lpstr>Microsoft Dynamics 365 App Model : Change the Custom App Name</vt:lpstr>
      <vt:lpstr>Microsoft Dynamics 365 App Model : Change the Custom App Name</vt:lpstr>
      <vt:lpstr>Microsoft Dynamics 365 App Model : Change the Custom App Name</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vt:lpstr>
      <vt:lpstr>Create Apps in Dynamics 365 using App Designer and Site Map  Designer  </vt:lpstr>
      <vt:lpstr>Create Apps in Dynamics 365 using App Designer and Site Map  Designer  </vt:lpstr>
      <vt:lpstr>Create Apps in Dynamics 365 using App Designer and Site Map  Designer  See the App we created as Below</vt:lpstr>
      <vt:lpstr>Manage Apps using new App Designer in Dynamics 365</vt:lpstr>
      <vt:lpstr>Manage Apps using new App Designer in Dynamics 365</vt:lpstr>
      <vt:lpstr>PowerPoint Presentation</vt:lpstr>
      <vt:lpstr>MSCRM Architecture</vt:lpstr>
      <vt:lpstr>Components of the MSCRM Platform</vt:lpstr>
      <vt:lpstr>Security</vt:lpstr>
      <vt:lpstr>Types of Authentication</vt:lpstr>
      <vt:lpstr>Integrated Windows authentication</vt:lpstr>
      <vt:lpstr>Claims-based authentication</vt:lpstr>
      <vt:lpstr>Important Components  &amp; Prerequisites of Claims-based authentication</vt:lpstr>
      <vt:lpstr>Important Components &amp; Prerequisites of Claim-based authentication</vt:lpstr>
      <vt:lpstr>Claims-based authentication</vt:lpstr>
      <vt:lpstr>Types of Claims-based authentication</vt:lpstr>
      <vt:lpstr>Types of Claims-based authentication</vt:lpstr>
      <vt:lpstr>Office 365 authentication </vt:lpstr>
      <vt:lpstr>Security Model of Microsoft Dynamics CRM</vt:lpstr>
      <vt:lpstr>Security Model of Microsoft Dynamics CRM</vt:lpstr>
      <vt:lpstr>Security Model of Microsoft Dynamics CRM</vt:lpstr>
      <vt:lpstr>Business Units</vt:lpstr>
      <vt:lpstr>Business Units</vt:lpstr>
      <vt:lpstr>Business Units</vt:lpstr>
      <vt:lpstr>Business Units</vt:lpstr>
      <vt:lpstr>Business Units</vt:lpstr>
      <vt:lpstr>Security Roles and Privileges</vt:lpstr>
      <vt:lpstr>Security Roles and Privileges</vt:lpstr>
      <vt:lpstr>Security Roles and Privileges</vt:lpstr>
      <vt:lpstr>Security Roles and Privileges</vt:lpstr>
      <vt:lpstr>Security Roles and Privileges</vt:lpstr>
      <vt:lpstr>Security Roles and Privileges</vt:lpstr>
      <vt:lpstr>Security Roles and Privileges</vt:lpstr>
      <vt:lpstr>Security Roles and Privileges</vt:lpstr>
      <vt:lpstr>Security Roles and Privileges</vt:lpstr>
      <vt:lpstr>Security Roles and Privileges</vt:lpstr>
      <vt:lpstr>Copy a Security Role</vt:lpstr>
      <vt:lpstr>Copy a Security Role</vt:lpstr>
      <vt:lpstr>Field Level Security</vt:lpstr>
      <vt:lpstr>Field Level Security</vt:lpstr>
      <vt:lpstr>Field Level Security</vt:lpstr>
      <vt:lpstr>Field Level Security</vt:lpstr>
      <vt:lpstr>Field Level Security</vt:lpstr>
      <vt:lpstr>Field Level Security</vt:lpstr>
      <vt:lpstr>Field Level Security</vt:lpstr>
      <vt:lpstr>Access Teams</vt:lpstr>
      <vt:lpstr>Access Teams</vt:lpstr>
      <vt:lpstr>Access Teams</vt:lpstr>
      <vt:lpstr>Access Teams</vt:lpstr>
      <vt:lpstr>Access Teams</vt:lpstr>
      <vt:lpstr>Access Team Template</vt:lpstr>
      <vt:lpstr>Access Team Sub Grid on the Form</vt:lpstr>
      <vt:lpstr>Hierarchy Security</vt:lpstr>
      <vt:lpstr>Hierarchy Security</vt:lpstr>
      <vt:lpstr>Hierarchy Security</vt:lpstr>
      <vt:lpstr>Manager Hierarchy</vt:lpstr>
      <vt:lpstr>Manager Hierarchy</vt:lpstr>
      <vt:lpstr>Manager Hierarchy</vt:lpstr>
      <vt:lpstr>Position Hierarchy</vt:lpstr>
      <vt:lpstr>Position Hierarchy</vt:lpstr>
      <vt:lpstr>Position Hierarchy</vt:lpstr>
      <vt:lpstr>Position Hierarchy</vt:lpstr>
      <vt:lpstr>Position Hierarchy</vt:lpstr>
      <vt:lpstr>  </vt:lpstr>
      <vt:lpstr>PowerPoint Presentation</vt:lpstr>
      <vt:lpstr>PowerPoint Presentation</vt:lpstr>
      <vt:lpstr>Navigation Features</vt:lpstr>
      <vt:lpstr>Navigation Features : Pin Items</vt:lpstr>
      <vt:lpstr>Navigation Features : Pin Items</vt:lpstr>
      <vt:lpstr>Navigation Features : Recently Viewed Records</vt:lpstr>
      <vt:lpstr>Introduction To Customization </vt:lpstr>
      <vt:lpstr>Introduction To Customization </vt:lpstr>
      <vt:lpstr>Supported Customization </vt:lpstr>
      <vt:lpstr>Supported Customization </vt:lpstr>
      <vt:lpstr>Unsupported Customization </vt:lpstr>
      <vt:lpstr>Common unsupported customization practices</vt:lpstr>
      <vt:lpstr>Privileges Required For Customizations</vt:lpstr>
      <vt:lpstr>Privileges Required For Customizations</vt:lpstr>
      <vt:lpstr>Privileges Required For Customizations</vt:lpstr>
      <vt:lpstr>PowerPoint Presentation</vt:lpstr>
      <vt:lpstr> Dynamics CRM Solution Framework : Introduction</vt:lpstr>
      <vt:lpstr> Dynamics CRM Solution Framework : Introduction</vt:lpstr>
      <vt:lpstr> Dynamics CRM Solution Framework : Solution Screen</vt:lpstr>
      <vt:lpstr> Dynamics CRM Solution Framework : Default Solution</vt:lpstr>
      <vt:lpstr> Dynamics CRM Solution Framework : Solution Components</vt:lpstr>
      <vt:lpstr> Dynamics CRM Solution Framework : Solution Components</vt:lpstr>
      <vt:lpstr> Dynamics CRM Solution Framework : Solution Components</vt:lpstr>
      <vt:lpstr> Dynamics CRM Solution Framework : Solution Publisher</vt:lpstr>
      <vt:lpstr> Dynamics CRM Solution Framework : Solution Publisher</vt:lpstr>
      <vt:lpstr> Dynamics CRM Solution Framework : Solution Publisher</vt:lpstr>
      <vt:lpstr> Dynamics CRM Solution Framework : Version Compatibility</vt:lpstr>
      <vt:lpstr>Dynamics CRM Solution Framework : Managed Solution</vt:lpstr>
      <vt:lpstr>Dynamics CRM Solution Framework : Managed Solution</vt:lpstr>
      <vt:lpstr>Dynamics CRM Solution Framework : Managed Solution</vt:lpstr>
      <vt:lpstr>Dynamics CRM Solution Framework : Managed Solution</vt:lpstr>
      <vt:lpstr>Dynamics CRM Solution Framework : Managed Solution</vt:lpstr>
      <vt:lpstr>Dynamics CRM Solution Framework : Unmanaged Solution</vt:lpstr>
      <vt:lpstr>Dynamics CRM Solution Framework : Unmanaged Solution</vt:lpstr>
      <vt:lpstr>Dynamics CRM Solution Framework </vt:lpstr>
      <vt:lpstr>PowerPoint Presentation</vt:lpstr>
      <vt:lpstr> Dynamics CRM : Entity Customizations</vt:lpstr>
      <vt:lpstr> Dynamics CRM : Entity Customizations</vt:lpstr>
      <vt:lpstr> Dynamics CRM : Entity Customizations</vt:lpstr>
      <vt:lpstr> Dynamics CRM : Entity Customizations</vt:lpstr>
      <vt:lpstr> Dynamics CRM : Types of Entities</vt:lpstr>
      <vt:lpstr> Dynamics CRM : Types of Entities : Ownership</vt:lpstr>
      <vt:lpstr> Dynamics CRM : Types of Entities : Ownership</vt:lpstr>
      <vt:lpstr> Dynamics CRM : Types of Entities : Activity Entities</vt:lpstr>
      <vt:lpstr> Dynamics CRM : Types of Entities : Activity Entities</vt:lpstr>
      <vt:lpstr> Dynamics CRM : Types of Entities : Activity Entities</vt:lpstr>
      <vt:lpstr> Dynamics CRM : Types of Entities : Activity Entities</vt:lpstr>
      <vt:lpstr> Dynamics CRM : Types of Entities : Activity Entities</vt:lpstr>
      <vt:lpstr> Dynamics CRM : Types of Entities : Activity Entities</vt:lpstr>
      <vt:lpstr> Dynamics CRM : Types of Entities : Activity Entities</vt:lpstr>
      <vt:lpstr> Dynamics CRM : Types of Entities : Activity Entities</vt:lpstr>
      <vt:lpstr> Dynamics CRM : Entity Creation</vt:lpstr>
      <vt:lpstr> Dynamics CRM : Entity Creation</vt:lpstr>
      <vt:lpstr> Dynamics CRM : Entity Creation</vt:lpstr>
      <vt:lpstr> Dynamics CRM : Entity Creation</vt:lpstr>
      <vt:lpstr>PowerPoint Presentation</vt:lpstr>
      <vt:lpstr> Dynamics CRM : Entity Creation</vt:lpstr>
      <vt:lpstr> Dynamics CRM : Entity Creation</vt:lpstr>
      <vt:lpstr> Dynamics CRM : Entity Creation</vt:lpstr>
      <vt:lpstr>PowerPoint Presentation</vt:lpstr>
      <vt:lpstr> Dynamics CRM : Entity Creation</vt:lpstr>
      <vt:lpstr> Dynamics CRM : Entity Creation</vt:lpstr>
      <vt:lpstr> Dynamics CRM : Entity Creation</vt:lpstr>
      <vt:lpstr> Dynamics CRM : Edit Entities</vt:lpstr>
      <vt:lpstr> Dynamics CRM : Edit Entities</vt:lpstr>
      <vt:lpstr> Dynamics CRM : Edit Entities</vt:lpstr>
      <vt:lpstr> Dynamics CRM : Edit Entities</vt:lpstr>
      <vt:lpstr> Dynamics CRM : Edit Entities</vt:lpstr>
      <vt:lpstr>PowerPoint Presentation</vt:lpstr>
      <vt:lpstr>PowerPoint Presentation</vt:lpstr>
      <vt:lpstr>PowerPoint Presentation</vt:lpstr>
      <vt:lpstr>Edit Entities : Enable or disable entity options</vt:lpstr>
      <vt:lpstr>Edit Entities : Enable or disable entity options</vt:lpstr>
      <vt:lpstr>Edit Entities : Enable or disable entity options</vt:lpstr>
      <vt:lpstr>Edit Entities : Enable or disable entity options</vt:lpstr>
      <vt:lpstr>Edit Entities : Enable or disable entity options</vt:lpstr>
      <vt:lpstr>Edit Entities : Enable or disable entity options</vt:lpstr>
      <vt:lpstr> Dynamics CRM : Edit system entity messages</vt:lpstr>
      <vt:lpstr> Dynamics CRM : Edit system entity messages</vt:lpstr>
      <vt:lpstr> Dynamics CRM : Delete custom entities</vt:lpstr>
      <vt:lpstr>PowerPoint Presentation</vt:lpstr>
      <vt:lpstr> Dynamics CRM : Set managed properties</vt:lpstr>
      <vt:lpstr> Dynamics CRM : Set managed properties</vt:lpstr>
      <vt:lpstr> Dynamics CRM : Create and Edit fields</vt:lpstr>
      <vt:lpstr> Dynamics CRM : Create and Edit fields</vt:lpstr>
      <vt:lpstr> Dynamics CRM : Create and Edit fields</vt:lpstr>
      <vt:lpstr> Dynamics CRM : Create and Edit fields</vt:lpstr>
      <vt:lpstr> Dynamics CRM : Create and Edit fields</vt:lpstr>
      <vt:lpstr> Dynamics CRM : Create and Edit fields</vt:lpstr>
      <vt:lpstr> Dynamics CRM : Create and Edit fields</vt:lpstr>
      <vt:lpstr> Dynamics CRM : Create and Edit fields : IME Mode</vt:lpstr>
      <vt:lpstr> Dynamics CRM : Create and Edit fields</vt:lpstr>
      <vt:lpstr> Dynamics CRM : Create and Edit fields : IME Mode</vt:lpstr>
      <vt:lpstr> Dynamics CRM : Create and Edit fields : Field Data Types</vt:lpstr>
      <vt:lpstr> Dynamics CRM : Create and Edit fields : Field Data Types</vt:lpstr>
      <vt:lpstr> Dynamics CRM : Create and Edit fields : Field Data Types</vt:lpstr>
      <vt:lpstr> Dynamics CRM : Create and Edit fields : Field Data Types</vt:lpstr>
      <vt:lpstr> Dynamics CRM : Create and Edit fields : Field Data Types</vt:lpstr>
      <vt:lpstr> Dynamics CRM : Create and Edit fields : Field Data Types</vt:lpstr>
      <vt:lpstr> Dynamics CRM : Create and Edit fields : Field Data Types</vt:lpstr>
      <vt:lpstr> Dynamics CRM : Create and Edit fields : Field Data Types</vt:lpstr>
      <vt:lpstr> Dynamics CRM : Create and Edit fields : Field Data Types</vt:lpstr>
      <vt:lpstr> Dynamics CRM : Create and Edit fields : Field Data Types</vt:lpstr>
      <vt:lpstr> Single line of text format options</vt:lpstr>
      <vt:lpstr> Single line of text format options</vt:lpstr>
      <vt:lpstr> Single line of text format options</vt:lpstr>
      <vt:lpstr>Whole Number format options</vt:lpstr>
      <vt:lpstr>Whole Number format options</vt:lpstr>
      <vt:lpstr>Whole Number format options</vt:lpstr>
      <vt:lpstr>Whole Number format options : Using the right type of Number</vt:lpstr>
      <vt:lpstr> Currency Field</vt:lpstr>
      <vt:lpstr>PowerPoint Presentation</vt:lpstr>
      <vt:lpstr> Currency Field</vt:lpstr>
      <vt:lpstr> Lookup Field</vt:lpstr>
      <vt:lpstr> Lookup Field</vt:lpstr>
      <vt:lpstr> Lookup Field</vt:lpstr>
      <vt:lpstr> Image Field</vt:lpstr>
      <vt:lpstr> Image Field</vt:lpstr>
      <vt:lpstr> Default status and status reason values</vt:lpstr>
      <vt:lpstr> status reason transitions</vt:lpstr>
      <vt:lpstr>PowerPoint Presentation</vt:lpstr>
      <vt:lpstr> status reason transitions</vt:lpstr>
      <vt:lpstr> status reason transitions</vt:lpstr>
      <vt:lpstr> status reason transitions</vt:lpstr>
      <vt:lpstr> Case origin field</vt:lpstr>
      <vt:lpstr> Field Type</vt:lpstr>
      <vt:lpstr>Field Type : Calculated Fields</vt:lpstr>
      <vt:lpstr>PowerPoint Presentation</vt:lpstr>
      <vt:lpstr> Field Enhancements : Calculated Fields</vt:lpstr>
      <vt:lpstr> Field Enhancements : Calculated Fields</vt:lpstr>
      <vt:lpstr>Field Enhancements : Calculated Fields</vt:lpstr>
      <vt:lpstr>Field Enhancements : Calculated Fields</vt:lpstr>
      <vt:lpstr>Field Enhancements : Calculated Fields</vt:lpstr>
      <vt:lpstr>Field Enhancements : Calculated Fields</vt:lpstr>
      <vt:lpstr>Field Enhancements : Calculated Fields</vt:lpstr>
      <vt:lpstr>Field Enhancements : Calculated Fields</vt:lpstr>
      <vt:lpstr>Field Enhancements : Calculated Fields</vt:lpstr>
      <vt:lpstr>Field Enhancements : Calculated Fields</vt:lpstr>
      <vt:lpstr>Field Enhancements : Roll Up Fields</vt:lpstr>
      <vt:lpstr>PowerPoint Presentation</vt:lpstr>
      <vt:lpstr>Field Enhancements : Roll Up Fields</vt:lpstr>
      <vt:lpstr>PowerPoint Presentation</vt:lpstr>
      <vt:lpstr>Field Enhancements : Roll Up Fields</vt:lpstr>
      <vt:lpstr>PowerPoint Presentation</vt:lpstr>
      <vt:lpstr>Field Enhancements : Roll Up Fields</vt:lpstr>
      <vt:lpstr>Field Enhancements : Roll Up Fields</vt:lpstr>
      <vt:lpstr>Field Enhancements : Date/Time fields Behavior</vt:lpstr>
      <vt:lpstr>PowerPoint Presentation</vt:lpstr>
      <vt:lpstr>Field Enhancements : Date/Time fields Behavior</vt:lpstr>
      <vt:lpstr>Field Enhancements : Date/Time fields Behavior</vt:lpstr>
      <vt:lpstr>Field Enhancements : Date/Time fields Behavior</vt:lpstr>
      <vt:lpstr>Field Enhancements : Date/Time fields Behavior</vt:lpstr>
      <vt:lpstr>Create and Edit Entity Relationships</vt:lpstr>
      <vt:lpstr>PowerPoint Presentation</vt:lpstr>
      <vt:lpstr>Types of Entity Relationships</vt:lpstr>
      <vt:lpstr>Types of Entity Relationships</vt:lpstr>
      <vt:lpstr>Create and Edit Entity Relationships</vt:lpstr>
      <vt:lpstr>Create and Edit Entity Relationships</vt:lpstr>
      <vt:lpstr>Create and Edit Entity Relationships</vt:lpstr>
      <vt:lpstr>Relationship Behavior</vt:lpstr>
      <vt:lpstr>Relationship Behavior</vt:lpstr>
      <vt:lpstr>Relationship Behavior</vt:lpstr>
      <vt:lpstr>Relationship Behavior</vt:lpstr>
      <vt:lpstr> Create and Design Forms</vt:lpstr>
      <vt:lpstr> Create and Design Forms</vt:lpstr>
      <vt:lpstr> Create and Design Forms</vt:lpstr>
      <vt:lpstr>Form Types</vt:lpstr>
      <vt:lpstr>Form Types</vt:lpstr>
      <vt:lpstr> Assign Form Order</vt:lpstr>
      <vt:lpstr> Assign Form Order</vt:lpstr>
      <vt:lpstr> Control Access to Forms : Assign security roles to the main form</vt:lpstr>
      <vt:lpstr> Control Access to Forms : Assign security roles to the main form</vt:lpstr>
      <vt:lpstr> Control Access to Forms : Assign security roles to the main form</vt:lpstr>
      <vt:lpstr> Form Options : Enable for a fallback</vt:lpstr>
      <vt:lpstr> Form Options : Enable for a fallback</vt:lpstr>
      <vt:lpstr>Quick Create</vt:lpstr>
      <vt:lpstr>PowerPoint Presentation</vt:lpstr>
      <vt:lpstr>Quick Create Form</vt:lpstr>
      <vt:lpstr>Quick View form</vt:lpstr>
      <vt:lpstr>Quick View form</vt:lpstr>
      <vt:lpstr>Form Editor</vt:lpstr>
      <vt:lpstr>Form Editor</vt:lpstr>
      <vt:lpstr>Charts</vt:lpstr>
      <vt:lpstr>Types of Charts</vt:lpstr>
      <vt:lpstr>Accessing Charts</vt:lpstr>
      <vt:lpstr>Accessing Charts</vt:lpstr>
      <vt:lpstr>Drill down from Charts</vt:lpstr>
      <vt:lpstr>Customizing Charts</vt:lpstr>
      <vt:lpstr>Customizing a System Chart</vt:lpstr>
      <vt:lpstr>Customizing a System Chart</vt:lpstr>
      <vt:lpstr>Customizing a Personal Chart</vt:lpstr>
      <vt:lpstr>Customizing a Personal Chart</vt:lpstr>
      <vt:lpstr>Customizing a Personal Chart</vt:lpstr>
      <vt:lpstr>Dashboards</vt:lpstr>
      <vt:lpstr>PowerPoint Presentation</vt:lpstr>
      <vt:lpstr>Dashboards</vt:lpstr>
      <vt:lpstr>Customizing a System Dashboard</vt:lpstr>
      <vt:lpstr>Customizing a System Dashboard</vt:lpstr>
      <vt:lpstr>Customizing a System Dashboard : Choosing Dashboard Layout</vt:lpstr>
      <vt:lpstr>Customizing a System Dashboard : Create Dashboard</vt:lpstr>
      <vt:lpstr>Customizing a System Dashboard : Create Dashboard</vt:lpstr>
      <vt:lpstr>Customizing a System Dashboard : Create Dashboard</vt:lpstr>
      <vt:lpstr>Setting a System Dashboard as Default Dashboard for all users</vt:lpstr>
      <vt:lpstr>Assigning Security Roles for System Dashboards</vt:lpstr>
      <vt:lpstr>Assigning Security Roles for System Dashboards</vt:lpstr>
      <vt:lpstr>Dashboards</vt:lpstr>
      <vt:lpstr>Personal Dashboards</vt:lpstr>
      <vt:lpstr>Personal Dashboards</vt:lpstr>
      <vt:lpstr>AutoSave</vt:lpstr>
      <vt:lpstr>AutoSave</vt:lpstr>
      <vt:lpstr>Autosave</vt:lpstr>
      <vt:lpstr>  </vt:lpstr>
      <vt:lpstr>PowerPoint Presentation</vt:lpstr>
      <vt:lpstr> MSCRM Solution framework Enhancements</vt:lpstr>
      <vt:lpstr> MSCRM Solution Segmentation</vt:lpstr>
      <vt:lpstr>PowerPoint Presentation</vt:lpstr>
      <vt:lpstr> MSCRM Solution Segmentation</vt:lpstr>
      <vt:lpstr> MSCRM Solution Segmentation</vt:lpstr>
      <vt:lpstr> MSCRM Solution Segmentation</vt:lpstr>
      <vt:lpstr> MSCRM Solution Segmentation</vt:lpstr>
      <vt:lpstr> MSCRM Solution Patching </vt:lpstr>
      <vt:lpstr>PowerPoint Presentation</vt:lpstr>
      <vt:lpstr> MSCRM Solution Patching </vt:lpstr>
      <vt:lpstr> MSCRM Solution Patching </vt:lpstr>
      <vt:lpstr> MSCRM Solution Patching </vt:lpstr>
      <vt:lpstr> MSCRM Solution Patching </vt:lpstr>
      <vt:lpstr> MSCRM Solution Cloning </vt:lpstr>
      <vt:lpstr> MSCRM Solution Cloning </vt:lpstr>
      <vt:lpstr> MSCRM Solution Cloning </vt:lpstr>
      <vt:lpstr> MSCRM Solution Cloning </vt:lpstr>
      <vt:lpstr> MSCRM Solution Cloning </vt:lpstr>
      <vt:lpstr> Microsoft Dynamics CRM Themes Explained</vt:lpstr>
      <vt:lpstr> Microsoft Dynamics CRM Themes Explained</vt:lpstr>
      <vt:lpstr> Microsoft Dynamics CRM Themes Explained</vt:lpstr>
      <vt:lpstr> Microsoft Dynamics CRM Themes Explained</vt:lpstr>
      <vt:lpstr> Microsoft Dynamics CRM Themes Explained</vt:lpstr>
      <vt:lpstr> Microsoft Dynamics CRM Themes Explained</vt:lpstr>
      <vt:lpstr> Alternate Keys</vt:lpstr>
      <vt:lpstr>PowerPoint Presentation</vt:lpstr>
      <vt:lpstr> Alternate Keys</vt:lpstr>
      <vt:lpstr> Alternate Keys</vt:lpstr>
      <vt:lpstr> Alternate Keys</vt:lpstr>
      <vt:lpstr> Alternate Keys</vt:lpstr>
      <vt:lpstr> Alternate Keys : Alternate Keys Implementation through Code</vt:lpstr>
      <vt:lpstr> Global Search</vt:lpstr>
      <vt:lpstr> Global Search : Full Text Search</vt:lpstr>
      <vt:lpstr>PowerPoint Presentation</vt:lpstr>
      <vt:lpstr> Global Search : Full Text Search</vt:lpstr>
      <vt:lpstr> Global Search</vt:lpstr>
      <vt:lpstr> Global Search : Limitations</vt:lpstr>
      <vt:lpstr> Global Search</vt:lpstr>
      <vt:lpstr> Global Search</vt:lpstr>
      <vt:lpstr> Global Search</vt:lpstr>
      <vt:lpstr> Global Search : Full Text Search</vt:lpstr>
      <vt:lpstr>  </vt:lpstr>
      <vt:lpstr>PowerPoint Presentation</vt:lpstr>
      <vt:lpstr>PowerPoint Presentation</vt:lpstr>
      <vt:lpstr>formContext object model </vt:lpstr>
      <vt:lpstr>formContext object model </vt:lpstr>
      <vt:lpstr>formcontext </vt:lpstr>
      <vt:lpstr>formContext </vt:lpstr>
      <vt:lpstr>formContext </vt:lpstr>
      <vt:lpstr> Web API</vt:lpstr>
      <vt:lpstr>PowerPoint Presentation</vt:lpstr>
      <vt:lpstr>Xrm object model </vt:lpstr>
      <vt:lpstr> Web API</vt:lpstr>
      <vt:lpstr>PowerPoint Presentation</vt:lpstr>
      <vt:lpstr> OAuth 2.0</vt:lpstr>
      <vt:lpstr> OAuth 2.0 with the help of some website which authenticates via Facebook</vt:lpstr>
      <vt:lpstr>PowerPoint Presentation</vt:lpstr>
      <vt:lpstr> OAuth 2.0 with the help of some website which authenticates via Facebook</vt:lpstr>
      <vt:lpstr> OAuth 2.0</vt:lpstr>
      <vt:lpstr> Cross Origin resource sharing (CORS) in Dynamics CRM 2016 </vt:lpstr>
      <vt:lpstr>  </vt:lpstr>
      <vt:lpstr>PowerPoint Presentation</vt:lpstr>
      <vt:lpstr>PowerPoint Presentation</vt:lpstr>
      <vt:lpstr> Event Processing Architecture</vt:lpstr>
      <vt:lpstr> Plug-ins </vt:lpstr>
      <vt:lpstr>PowerPoint Presentation</vt:lpstr>
      <vt:lpstr> Plug-ins Pipeline Stages </vt:lpstr>
      <vt:lpstr> Plug-ins Transaction </vt:lpstr>
      <vt:lpstr>PowerPoint Presentation</vt:lpstr>
      <vt:lpstr> Plug-In Trace Logging </vt:lpstr>
      <vt:lpstr> Enable Plug-In Trace Logging  </vt:lpstr>
      <vt:lpstr> Enable Plug-In Trace Logging  </vt:lpstr>
      <vt:lpstr> Enable Plug-In Trace Logging  </vt:lpstr>
      <vt:lpstr>View Plug-In Trace Logs </vt:lpstr>
      <vt:lpstr> View Plug-In Trace Logs</vt:lpstr>
      <vt:lpstr> View Plug-In Trace Logs</vt:lpstr>
      <vt:lpstr> Debug Dynamics CRM Online Plugin</vt:lpstr>
      <vt:lpstr> Debug Dynamics CRM Online Plugin</vt:lpstr>
      <vt:lpstr> Debug Dynamics CRM Online Plugin</vt:lpstr>
      <vt:lpstr> Debug Dynamics CRM Online Plugin</vt:lpstr>
      <vt:lpstr> Debug Dynamics CRM Online Plugin</vt:lpstr>
      <vt:lpstr> Debug Dynamics CRM Online Plugin</vt:lpstr>
      <vt:lpstr> Debug Dynamics CRM Online Plugin</vt:lpstr>
      <vt:lpstr> Workflows : Real-time (synchronous) workflows in Dynamics CRM  </vt:lpstr>
      <vt:lpstr>PowerPoint Presentation</vt:lpstr>
      <vt:lpstr> Workflows : How Real-time (synchronous) works  </vt:lpstr>
      <vt:lpstr>PowerPoint Presentation</vt:lpstr>
      <vt:lpstr> Workflows : Recursive Workflows  </vt:lpstr>
      <vt:lpstr>PowerPoint Presentation</vt:lpstr>
      <vt:lpstr> Workflows : Recursive Workflows  </vt:lpstr>
      <vt:lpstr> Workflows : Recursive Workflows  </vt:lpstr>
      <vt:lpstr>PowerPoint Presentation</vt:lpstr>
      <vt:lpstr> Workflows : Recursive Workflows  </vt:lpstr>
      <vt:lpstr> Dialogs in Dynamics CRM  </vt:lpstr>
      <vt:lpstr>PowerPoint Presentation</vt:lpstr>
      <vt:lpstr> Dialogs in Dynamics CRM  </vt:lpstr>
      <vt:lpstr> Dialogs in Dynamics CRM  </vt:lpstr>
      <vt:lpstr> Dialogs in Dynamics CRM  </vt:lpstr>
      <vt:lpstr>PowerPoint Presentation</vt:lpstr>
      <vt:lpstr>PowerPoint Presentation</vt:lpstr>
      <vt:lpstr> Dialogs in Dynamics CRM  </vt:lpstr>
      <vt:lpstr> Dialogs in Dynamics CRM  </vt:lpstr>
      <vt:lpstr> Business Rules  </vt:lpstr>
      <vt:lpstr> Business Rules  </vt:lpstr>
      <vt:lpstr>PowerPoint Presentation</vt:lpstr>
      <vt:lpstr> Business Rules : What can business rules do?  </vt:lpstr>
      <vt:lpstr> Business Rules  </vt:lpstr>
      <vt:lpstr> Business Rules  </vt:lpstr>
      <vt:lpstr> Business Rules  </vt:lpstr>
      <vt:lpstr> Business Rules  </vt:lpstr>
      <vt:lpstr> Business Rules  </vt:lpstr>
      <vt:lpstr> Business Rules  </vt:lpstr>
      <vt:lpstr> Business Rules  </vt:lpstr>
      <vt:lpstr> Business Process Flow  </vt:lpstr>
      <vt:lpstr> Business Process Flow  </vt:lpstr>
      <vt:lpstr>PowerPoint Presentation</vt:lpstr>
      <vt:lpstr> Business Process Flow  </vt:lpstr>
      <vt:lpstr>PowerPoint Presentation</vt:lpstr>
      <vt:lpstr> Business Process Flow  </vt:lpstr>
      <vt:lpstr> Business Process Flow Editor  </vt:lpstr>
      <vt:lpstr> Business Process Flow Editor  </vt:lpstr>
      <vt:lpstr> Business Process Flow Editor  </vt:lpstr>
      <vt:lpstr> Business Process Flow Editor : Add a New Stage  </vt:lpstr>
      <vt:lpstr> Business Process Flow Editor : Add a New Condition  </vt:lpstr>
      <vt:lpstr> Business Process Flow Editor  </vt:lpstr>
      <vt:lpstr>Enable Security Roles for Business Process Flow </vt:lpstr>
      <vt:lpstr>Enable Security Roles for Business Process Flow </vt:lpstr>
      <vt:lpstr> Business Process Flow  </vt:lpstr>
      <vt:lpstr> Business Process Flow  </vt:lpstr>
      <vt:lpstr> Things to know when designing business process flows with branches  </vt:lpstr>
      <vt:lpstr> Things to know when designing business process flows with branches  </vt:lpstr>
      <vt:lpstr> Things to know when designing business process flows with branches   </vt:lpstr>
      <vt:lpstr> Things to know when designing business process flows with branches   </vt:lpstr>
      <vt:lpstr>Branching Business Process Flows with Car Sales Example   </vt:lpstr>
      <vt:lpstr>Branching Business Process Flows with Car Sales Example   </vt:lpstr>
      <vt:lpstr>Branching Business Process Flows with Car Sales Example   </vt:lpstr>
      <vt:lpstr>Tip to Add Branching Business Process Flow   </vt:lpstr>
      <vt:lpstr>Branching Business Process Flows with Car Sales Example   </vt:lpstr>
      <vt:lpstr>Branching Business Process Flows with Car Sales Example   </vt:lpstr>
      <vt:lpstr>Branching Business Process Flows with Car Sales Example   </vt:lpstr>
      <vt:lpstr>Branching Business Process Flows with Car Sales Example  After completing all the steps in the New Car Sales stage or Pre-Owned Car Sales stage, the process returns back to   the main flow, with the Deliver Quote stage.             Please use the below link to understand more on Business Process Flow.  https://technet.microsoft.com/en-us/library/dn887193.aspx    </vt:lpstr>
      <vt:lpstr> Actions  </vt:lpstr>
      <vt:lpstr> Actions  </vt:lpstr>
      <vt:lpstr> Actions  </vt:lpstr>
      <vt:lpstr> Actions  </vt:lpstr>
      <vt:lpstr> Actions  </vt:lpstr>
      <vt:lpstr>  </vt:lpstr>
      <vt:lpstr>PowerPoint Presentation</vt:lpstr>
      <vt:lpstr>PowerPoint Presentation</vt:lpstr>
      <vt:lpstr> SDK Features : Use Upsert to insert or update a record   </vt:lpstr>
      <vt:lpstr> SDK Features : Use Upsert to insert or update a record   </vt:lpstr>
      <vt:lpstr> SDK Features : Use Upsert to insert or update a record   </vt:lpstr>
      <vt:lpstr> SDK New Features : Use Upsert to insert or update a record   </vt:lpstr>
      <vt:lpstr> SDK Features : Use Upsert to insert or update a record   </vt:lpstr>
      <vt:lpstr> SDK Features : Use Upsert to insert or update a record   </vt:lpstr>
      <vt:lpstr> SDK Features : Change Tracking in Dynamics CRM    </vt:lpstr>
      <vt:lpstr> SDK Features : Enable Change Tracking in Dynamics CRM    </vt:lpstr>
      <vt:lpstr> SDK Features : Change Tracking in Dynamics CRM    </vt:lpstr>
      <vt:lpstr> SDK Features : Transactional Batching in Dynamics CRM    </vt:lpstr>
      <vt:lpstr> SDK Features : Transactional Batching in Dynamics CRM    </vt:lpstr>
      <vt:lpstr> SDK Features : Transactional Batching in Dynamics CRM  </vt:lpstr>
      <vt:lpstr> SDK Features : Transactional Batching in Dynamics CRM    </vt:lpstr>
      <vt:lpstr> SDK Features : Optimistic Concurrency in Dynamics CRM    </vt:lpstr>
      <vt:lpstr> SDK Features : Optimistic Concurrency in Dynamics CRM    </vt:lpstr>
      <vt:lpstr> SDK Features : New Query Operators in Dynamics CRM    </vt:lpstr>
      <vt:lpstr> SDK Features : New Query Operators in Dynamics CRM      </vt:lpstr>
      <vt:lpstr> SDK Features : New Query Operators in Dynamics CRM    </vt:lpstr>
      <vt:lpstr>PowerPoint Presentation</vt:lpstr>
      <vt:lpstr>PowerPoint Presentation</vt:lpstr>
      <vt:lpstr> Integrate With Email System    </vt:lpstr>
      <vt:lpstr> Integrate With Email System    </vt:lpstr>
      <vt:lpstr> Server Side Synchronization    </vt:lpstr>
      <vt:lpstr> Server Side Synchronization    </vt:lpstr>
      <vt:lpstr> When to use server-side synchronization    </vt:lpstr>
      <vt:lpstr>PowerPoint Presentation</vt:lpstr>
      <vt:lpstr>When to use server-side synchronization    </vt:lpstr>
      <vt:lpstr>When to use server-side synchronization    </vt:lpstr>
      <vt:lpstr> When to use server-side synchronization    </vt:lpstr>
      <vt:lpstr> When to use server-side synchronization    </vt:lpstr>
      <vt:lpstr> When to use server-side synchronization    </vt:lpstr>
      <vt:lpstr>  How To Configure server-side synchronization    </vt:lpstr>
      <vt:lpstr>  How To Configure server-side synchronization    </vt:lpstr>
      <vt:lpstr> Email Router    </vt:lpstr>
      <vt:lpstr> Email Router    </vt:lpstr>
      <vt:lpstr> Email Router    </vt:lpstr>
      <vt:lpstr>  How To Configure Email Router  </vt:lpstr>
      <vt:lpstr> CRM for Outlook    </vt:lpstr>
      <vt:lpstr> CRM for Outlook synchronization concepts    </vt:lpstr>
      <vt:lpstr> CRM for Outlook synchronization concepts    </vt:lpstr>
      <vt:lpstr>PowerPoint Presentation</vt:lpstr>
      <vt:lpstr> CRM for Outlook supporting versions    </vt:lpstr>
      <vt:lpstr> CRM for Outlook    </vt:lpstr>
      <vt:lpstr>  </vt:lpstr>
      <vt:lpstr>PowerPoint Presentation</vt:lpstr>
      <vt:lpstr>PowerPoint Presentation</vt:lpstr>
      <vt:lpstr>Performance Testing with Stress Stimulus in Microsoft Dynamics CRM 2013     </vt:lpstr>
      <vt:lpstr>Performance Testing with Stress Stimulus in Microsoft Dynamics  CRM 2013     </vt:lpstr>
      <vt:lpstr>Reference Resources    </vt:lpstr>
      <vt:lpstr>Read Committed Snapshot Isolation (RCSI)      </vt:lpstr>
      <vt:lpstr>Read Committed Snapshot Isolation (RCSI)      </vt:lpstr>
      <vt:lpstr>Read Committed Snapshot Isolation (RCSI)      </vt:lpstr>
      <vt:lpstr>Read Committed Snapshot Isolation (RCSI)      </vt:lpstr>
      <vt:lpstr>Read Committed Snapshot Isolation (RCSI)   </vt:lpstr>
      <vt:lpstr>Read Committed Snapshot Isolation (RCSI)      </vt:lpstr>
      <vt:lpstr>Reference Resources    </vt:lpstr>
      <vt:lpstr>PowerPoint Presentation</vt:lpstr>
      <vt:lpstr>Microsoft Flow   </vt:lpstr>
      <vt:lpstr>Microsoft Flow  : What are connectors and triggers?   </vt:lpstr>
      <vt:lpstr>Microsoft Flow  : What are connectors and triggers?   </vt:lpstr>
      <vt:lpstr>Microsoft Flow   </vt:lpstr>
      <vt:lpstr>Microsoft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Automate tasks in Dynamics 365 CRM using Flow   </vt:lpstr>
      <vt:lpstr>Microsoft Flow  : Flow Templates   </vt:lpstr>
      <vt:lpstr>Microsoft Flow  : How to create a flow from a blank slate   </vt:lpstr>
      <vt:lpstr>Microsoft Flow  : How to create a flow from a blank slate   </vt:lpstr>
      <vt:lpstr>Microsoft Flow  : How to add a step   </vt:lpstr>
      <vt:lpstr>Microsoft Flow  : How to add a step   </vt:lpstr>
      <vt:lpstr>Microsoft Flow  : How to submit your own Flow to the Microsoft Flow Template gallery   </vt:lpstr>
      <vt:lpstr>Microsoft Flow  : How to submit your own Flow to the Microsoft Flow Template gallery   </vt:lpstr>
      <vt:lpstr>Use relationship assistant to guide customer communications </vt:lpstr>
      <vt:lpstr>Relationship Insights : Setting up </vt:lpstr>
      <vt:lpstr>Relationship Insights : Setting up </vt:lpstr>
      <vt:lpstr>Relationship Insights : Setting up </vt:lpstr>
      <vt:lpstr>Relationship Insights : Setting up </vt:lpstr>
      <vt:lpstr>Relationship Insights : Setting up </vt:lpstr>
      <vt:lpstr>Relationship Insights : Setting up </vt:lpstr>
      <vt:lpstr>Relationship Insights : Setting up </vt:lpstr>
      <vt:lpstr>Relationship Insights : Card </vt:lpstr>
      <vt:lpstr>Relationship Insights : Card </vt:lpstr>
      <vt:lpstr>Relationship Insights : Using Relationship Assistant </vt:lpstr>
      <vt:lpstr>Relationship Insights : Using Relationship Assistant </vt:lpstr>
      <vt:lpstr>Relationship Insights : Using Relationship Assistant </vt:lpstr>
      <vt:lpstr>Relationship Insights : Using Relationship Assistant </vt:lpstr>
      <vt:lpstr>Relationship Insights : Relationship Assistant Preferences</vt:lpstr>
      <vt:lpstr>Relationship Insights : Relationship Assistant Preferences</vt:lpstr>
      <vt:lpstr>Relationship Insights : Relationship Assistant Preferences</vt:lpstr>
      <vt:lpstr>Relationship Insights : Relationship Assistant Preferences</vt:lpstr>
      <vt:lpstr>Relationship Insights : Relationship Assistant Preferences</vt:lpstr>
      <vt:lpstr>Relationship Insights : Relationship Assistant Preferences</vt:lpstr>
      <vt:lpstr>Dynamics 365 – Data Export Service Data extraction and synchronization </vt:lpstr>
      <vt:lpstr>Dynamics 365 – Data Export Service Data extraction and synchronization </vt:lpstr>
      <vt:lpstr>Dynamics 365 – Data Export Service Data extraction and synchronization </vt:lpstr>
      <vt:lpstr>Dynamics 365 – Data Export Service</vt:lpstr>
      <vt:lpstr>Dynamics 365 – Data Export Service</vt:lpstr>
      <vt:lpstr>Dynamics 365 – Data Export Service : Use Cases </vt:lpstr>
      <vt:lpstr>Dynamics 365 : How to Setup Data Export Service </vt:lpstr>
      <vt:lpstr>Dynamics 365 : How to Setup Data Export Profile </vt:lpstr>
      <vt:lpstr>Dynamics 365 : How to Setup Data Export Profile </vt:lpstr>
      <vt:lpstr>Dynamics 365 : How to Setup Data Export Profile </vt:lpstr>
      <vt:lpstr>Dynamics 365 : How to Setup Data Export Profile </vt:lpstr>
      <vt:lpstr>Dynamics 365 : How to Setup Data Export Profile </vt:lpstr>
      <vt:lpstr>Dynamics 365 – How to Setup Data Export Profile</vt:lpstr>
      <vt:lpstr>Dynamics 365 : How to Setup Data Export Profile </vt:lpstr>
      <vt:lpstr>Dynamics 365 – How to Setup Data Export Profile</vt:lpstr>
      <vt:lpstr>Dynamics 365 : How to Setup Data Export Profile </vt:lpstr>
      <vt:lpstr>Dynamics 365 : How to Setup Data Export Profile </vt:lpstr>
      <vt:lpstr>PowerPoint Presentation</vt:lpstr>
      <vt:lpstr>Dynamics 365 : Reporting with Power BI </vt:lpstr>
      <vt:lpstr>Get feedback by using Voice of the Customer surveys </vt:lpstr>
      <vt:lpstr>Survey lifecycle </vt:lpstr>
      <vt:lpstr>Survey lifecycle </vt:lpstr>
      <vt:lpstr>Survey lifecycle </vt:lpstr>
      <vt:lpstr>Where is VOC </vt:lpstr>
      <vt:lpstr>Limitations </vt:lpstr>
      <vt:lpstr>Limitations </vt:lpstr>
      <vt:lpstr>Terminology </vt:lpstr>
      <vt:lpstr>Setting Up </vt:lpstr>
      <vt:lpstr>Setting Up </vt:lpstr>
      <vt:lpstr>Setting Up </vt:lpstr>
      <vt:lpstr>Customization Points </vt:lpstr>
      <vt:lpstr>Planning </vt:lpstr>
      <vt:lpstr>Design Data </vt:lpstr>
      <vt:lpstr>Design Data </vt:lpstr>
      <vt:lpstr>Design Data </vt:lpstr>
      <vt:lpstr>Distribution </vt:lpstr>
      <vt:lpstr>Voice of Customer Survey</vt:lpstr>
      <vt:lpstr>PowerPoint Presentation</vt:lpstr>
      <vt:lpstr>PowerPoint Presentation</vt:lpstr>
      <vt:lpstr>Reference Resources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Jeanett Heller</dc:creator>
  <cp:lastModifiedBy>Debajit Dutta</cp:lastModifiedBy>
  <cp:revision>631</cp:revision>
  <dcterms:created xsi:type="dcterms:W3CDTF">2013-04-17T13:00:00Z</dcterms:created>
  <dcterms:modified xsi:type="dcterms:W3CDTF">2018-08-07T14:57:56Z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886023525</vt:i4>
  </property>
  <property fmtid="{D5CDD505-2E9C-101B-9397-08002B2CF9AE}" pid="3" name="_NewReviewCycle">
    <vt:lpwstr/>
  </property>
  <property fmtid="{D5CDD505-2E9C-101B-9397-08002B2CF9AE}" pid="4" name="_EmailSubject">
    <vt:lpwstr>This is one for MDM by Microsoft. But you can use as template</vt:lpwstr>
  </property>
  <property fmtid="{D5CDD505-2E9C-101B-9397-08002B2CF9AE}" pid="5" name="_AuthorEmail">
    <vt:lpwstr>Debajit.Dutta2@sandisk.com</vt:lpwstr>
  </property>
  <property fmtid="{D5CDD505-2E9C-101B-9397-08002B2CF9AE}" pid="6" name="_AuthorEmailDisplayName">
    <vt:lpwstr>Debajit Dutta</vt:lpwstr>
  </property>
</Properties>
</file>